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drawings/drawing1.xml" ContentType="application/vnd.openxmlformats-officedocument.drawingml.chartshapes+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charts/chart16.xml" ContentType="application/vnd.openxmlformats-officedocument.drawingml.chart+xml"/>
  <Override PartName="/ppt/drawings/drawing5.xml" ContentType="application/vnd.openxmlformats-officedocument.drawingml.chartshapes+xml"/>
  <Override PartName="/ppt/charts/chart17.xml" ContentType="application/vnd.openxmlformats-officedocument.drawingml.chart+xml"/>
  <Override PartName="/ppt/drawings/drawing6.xml" ContentType="application/vnd.openxmlformats-officedocument.drawingml.chartshapes+xml"/>
  <Override PartName="/ppt/notesSlides/notesSlide36.xml" ContentType="application/vnd.openxmlformats-officedocument.presentationml.notesSlide+xml"/>
  <Override PartName="/ppt/charts/chart18.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1.xml" ContentType="application/vnd.openxmlformats-officedocument.drawingml.chart+xml"/>
  <Override PartName="/ppt/notesSlides/notesSlide4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24.xml" ContentType="application/vnd.openxmlformats-officedocument.drawingml.chart+xml"/>
  <Override PartName="/ppt/notesSlides/notesSlide49.xml" ContentType="application/vnd.openxmlformats-officedocument.presentationml.notesSlide+xml"/>
  <Override PartName="/ppt/charts/chart25.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26.xml" ContentType="application/vnd.openxmlformats-officedocument.drawingml.chart+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27.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9.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0.xml" ContentType="application/vnd.openxmlformats-officedocument.drawingml.chart+xml"/>
  <Override PartName="/ppt/notesSlides/notesSlide63.xml" ContentType="application/vnd.openxmlformats-officedocument.presentationml.notesSlide+xml"/>
  <Override PartName="/ppt/charts/chart3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32.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34.xml" ContentType="application/vnd.openxmlformats-officedocument.drawingml.chart+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35.xml" ContentType="application/vnd.openxmlformats-officedocument.drawingml.chart+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36.xml" ContentType="application/vnd.openxmlformats-officedocument.drawingml.chart+xml"/>
  <Override PartName="/ppt/notesSlides/notesSlide75.xml" ContentType="application/vnd.openxmlformats-officedocument.presentationml.notesSlide+xml"/>
  <Override PartName="/ppt/charts/chart37.xml" ContentType="application/vnd.openxmlformats-officedocument.drawingml.chart+xml"/>
  <Override PartName="/ppt/notesSlides/notesSlide76.xml" ContentType="application/vnd.openxmlformats-officedocument.presentationml.notesSlide+xml"/>
  <Override PartName="/ppt/charts/chart38.xml" ContentType="application/vnd.openxmlformats-officedocument.drawingml.chart+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39.xml" ContentType="application/vnd.openxmlformats-officedocument.drawingml.chart+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rts/chart40.xml" ContentType="application/vnd.openxmlformats-officedocument.drawingml.chart+xml"/>
  <Override PartName="/ppt/notesSlides/notesSlide82.xml" ContentType="application/vnd.openxmlformats-officedocument.presentationml.notesSlide+xml"/>
  <Override PartName="/ppt/charts/chart41.xml" ContentType="application/vnd.openxmlformats-officedocument.drawingml.chart+xml"/>
  <Override PartName="/ppt/drawings/drawing7.xml" ContentType="application/vnd.openxmlformats-officedocument.drawingml.chartshapes+xml"/>
  <Override PartName="/ppt/notesSlides/notesSlide83.xml" ContentType="application/vnd.openxmlformats-officedocument.presentationml.notesSlide+xml"/>
  <Override PartName="/ppt/charts/chart42.xml" ContentType="application/vnd.openxmlformats-officedocument.drawingml.chart+xml"/>
  <Override PartName="/ppt/drawings/drawing8.xml" ContentType="application/vnd.openxmlformats-officedocument.drawingml.chartshapes+xml"/>
  <Override PartName="/ppt/notesSlides/notesSlide84.xml" ContentType="application/vnd.openxmlformats-officedocument.presentationml.notesSlide+xml"/>
  <Override PartName="/ppt/charts/chart43.xml" ContentType="application/vnd.openxmlformats-officedocument.drawingml.chart+xml"/>
  <Override PartName="/ppt/drawings/drawing9.xml" ContentType="application/vnd.openxmlformats-officedocument.drawingml.chartshapes+xml"/>
  <Override PartName="/ppt/charts/chart44.xml" ContentType="application/vnd.openxmlformats-officedocument.drawingml.chart+xml"/>
  <Override PartName="/ppt/drawings/drawing10.xml" ContentType="application/vnd.openxmlformats-officedocument.drawingml.chartshapes+xml"/>
  <Override PartName="/ppt/notesSlides/notesSlide85.xml" ContentType="application/vnd.openxmlformats-officedocument.presentationml.notesSlide+xml"/>
  <Override PartName="/ppt/charts/chart45.xml" ContentType="application/vnd.openxmlformats-officedocument.drawingml.chart+xml"/>
  <Override PartName="/ppt/notesSlides/notesSlide8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drawings/drawing11.xml" ContentType="application/vnd.openxmlformats-officedocument.drawingml.chartshapes+xml"/>
  <Override PartName="/ppt/charts/chart48.xml" ContentType="application/vnd.openxmlformats-officedocument.drawingml.chart+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8"/>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370" r:id="rId19"/>
    <p:sldId id="371"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373" r:id="rId35"/>
    <p:sldId id="372" r:id="rId36"/>
    <p:sldId id="363" r:id="rId37"/>
    <p:sldId id="290" r:id="rId38"/>
    <p:sldId id="291" r:id="rId39"/>
    <p:sldId id="284" r:id="rId40"/>
    <p:sldId id="285" r:id="rId41"/>
    <p:sldId id="356" r:id="rId42"/>
    <p:sldId id="296" r:id="rId43"/>
    <p:sldId id="338" r:id="rId44"/>
    <p:sldId id="359" r:id="rId45"/>
    <p:sldId id="361" r:id="rId46"/>
    <p:sldId id="360" r:id="rId47"/>
    <p:sldId id="364" r:id="rId48"/>
    <p:sldId id="287" r:id="rId49"/>
    <p:sldId id="298" r:id="rId50"/>
    <p:sldId id="349" r:id="rId51"/>
    <p:sldId id="299" r:id="rId52"/>
    <p:sldId id="300" r:id="rId53"/>
    <p:sldId id="301" r:id="rId54"/>
    <p:sldId id="302" r:id="rId55"/>
    <p:sldId id="339" r:id="rId56"/>
    <p:sldId id="305" r:id="rId57"/>
    <p:sldId id="306" r:id="rId58"/>
    <p:sldId id="307" r:id="rId59"/>
    <p:sldId id="308" r:id="rId60"/>
    <p:sldId id="340" r:id="rId61"/>
    <p:sldId id="309" r:id="rId62"/>
    <p:sldId id="310" r:id="rId63"/>
    <p:sldId id="311" r:id="rId64"/>
    <p:sldId id="313" r:id="rId65"/>
    <p:sldId id="314" r:id="rId66"/>
    <p:sldId id="315" r:id="rId67"/>
    <p:sldId id="316" r:id="rId68"/>
    <p:sldId id="341" r:id="rId69"/>
    <p:sldId id="317" r:id="rId70"/>
    <p:sldId id="318" r:id="rId71"/>
    <p:sldId id="319" r:id="rId72"/>
    <p:sldId id="320" r:id="rId73"/>
    <p:sldId id="342" r:id="rId74"/>
    <p:sldId id="321" r:id="rId75"/>
    <p:sldId id="322" r:id="rId76"/>
    <p:sldId id="323" r:id="rId77"/>
    <p:sldId id="357" r:id="rId78"/>
    <p:sldId id="325" r:id="rId79"/>
    <p:sldId id="358" r:id="rId80"/>
    <p:sldId id="327" r:id="rId81"/>
    <p:sldId id="328" r:id="rId82"/>
    <p:sldId id="329" r:id="rId83"/>
    <p:sldId id="330" r:id="rId84"/>
    <p:sldId id="331" r:id="rId85"/>
    <p:sldId id="332" r:id="rId86"/>
    <p:sldId id="333" r:id="rId87"/>
    <p:sldId id="334" r:id="rId88"/>
    <p:sldId id="335" r:id="rId89"/>
    <p:sldId id="374" r:id="rId90"/>
    <p:sldId id="375" r:id="rId91"/>
    <p:sldId id="365" r:id="rId92"/>
    <p:sldId id="350" r:id="rId93"/>
    <p:sldId id="351" r:id="rId94"/>
    <p:sldId id="352" r:id="rId95"/>
    <p:sldId id="353" r:id="rId96"/>
    <p:sldId id="368" r:id="rId97"/>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6600CC"/>
    <a:srgbClr val="FF66FF"/>
    <a:srgbClr val="F17763"/>
    <a:srgbClr val="66FF66"/>
    <a:srgbClr val="FF66CC"/>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45" autoAdjust="0"/>
  </p:normalViewPr>
  <p:slideViewPr>
    <p:cSldViewPr>
      <p:cViewPr>
        <p:scale>
          <a:sx n="94" d="100"/>
          <a:sy n="94" d="100"/>
        </p:scale>
        <p:origin x="-128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25.jpeg"/></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7.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37.5</c:v>
                </c:pt>
                <c:pt idx="1">
                  <c:v>45.1</c:v>
                </c:pt>
                <c:pt idx="2">
                  <c:v>45.2</c:v>
                </c:pt>
              </c:numCache>
            </c:numRef>
          </c:val>
          <c:smooth val="0"/>
        </c:ser>
        <c:dLbls>
          <c:showLegendKey val="0"/>
          <c:showVal val="0"/>
          <c:showCatName val="0"/>
          <c:showSerName val="0"/>
          <c:showPercent val="0"/>
          <c:showBubbleSize val="0"/>
        </c:dLbls>
        <c:marker val="1"/>
        <c:smooth val="0"/>
        <c:axId val="297996800"/>
        <c:axId val="118024448"/>
      </c:lineChart>
      <c:catAx>
        <c:axId val="297996800"/>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18024448"/>
        <c:crosses val="autoZero"/>
        <c:auto val="1"/>
        <c:lblAlgn val="ctr"/>
        <c:lblOffset val="100"/>
        <c:noMultiLvlLbl val="0"/>
      </c:catAx>
      <c:valAx>
        <c:axId val="118024448"/>
        <c:scaling>
          <c:orientation val="minMax"/>
        </c:scaling>
        <c:delete val="1"/>
        <c:axPos val="l"/>
        <c:numFmt formatCode="General" sourceLinked="1"/>
        <c:majorTickMark val="out"/>
        <c:minorTickMark val="none"/>
        <c:tickLblPos val="nextTo"/>
        <c:crossAx val="297996800"/>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683212018.83000004</c:v>
                </c:pt>
                <c:pt idx="3">
                  <c:v>607887642.22000003</c:v>
                </c:pt>
                <c:pt idx="4">
                  <c:v>621594213.95000005</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708330933.65999997</c:v>
                </c:pt>
                <c:pt idx="3">
                  <c:v>607984642.22000003</c:v>
                </c:pt>
                <c:pt idx="4">
                  <c:v>621644213.95000005</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-25118914.829999924</c:v>
                </c:pt>
                <c:pt idx="3">
                  <c:v>-97000</c:v>
                </c:pt>
                <c:pt idx="4">
                  <c:v>-50000</c:v>
                </c:pt>
              </c:numCache>
            </c:numRef>
          </c:val>
        </c:ser>
        <c:dLbls>
          <c:showLegendKey val="0"/>
          <c:showVal val="0"/>
          <c:showCatName val="0"/>
          <c:showSerName val="0"/>
          <c:showPercent val="0"/>
          <c:showBubbleSize val="0"/>
        </c:dLbls>
        <c:gapWidth val="150"/>
        <c:axId val="39479296"/>
        <c:axId val="93644480"/>
      </c:barChart>
      <c:catAx>
        <c:axId val="39479296"/>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93644480"/>
        <c:crosses val="autoZero"/>
        <c:auto val="1"/>
        <c:lblAlgn val="ctr"/>
        <c:lblOffset val="100"/>
        <c:noMultiLvlLbl val="0"/>
      </c:catAx>
      <c:valAx>
        <c:axId val="93644480"/>
        <c:scaling>
          <c:orientation val="minMax"/>
        </c:scaling>
        <c:delete val="1"/>
        <c:axPos val="l"/>
        <c:majorGridlines>
          <c:spPr>
            <a:ln>
              <a:noFill/>
            </a:ln>
          </c:spPr>
        </c:majorGridlines>
        <c:numFmt formatCode="#,##0.00" sourceLinked="1"/>
        <c:majorTickMark val="out"/>
        <c:minorTickMark val="none"/>
        <c:tickLblPos val="nextTo"/>
        <c:crossAx val="3947929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759464574.05999994</c:v>
                </c:pt>
                <c:pt idx="1">
                  <c:v>767661578.05999994</c:v>
                </c:pt>
                <c:pt idx="2">
                  <c:v>8197004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593919.5</c:v>
                </c:pt>
                <c:pt idx="1">
                  <c:v>803051.45</c:v>
                </c:pt>
                <c:pt idx="2">
                  <c:v>683212.02</c:v>
                </c:pt>
                <c:pt idx="3">
                  <c:v>607887.64</c:v>
                </c:pt>
                <c:pt idx="4">
                  <c:v>621594.21</c:v>
                </c:pt>
              </c:numCache>
            </c:numRef>
          </c:val>
        </c:ser>
        <c:dLbls>
          <c:showLegendKey val="0"/>
          <c:showVal val="0"/>
          <c:showCatName val="0"/>
          <c:showSerName val="0"/>
          <c:showPercent val="0"/>
          <c:showBubbleSize val="0"/>
        </c:dLbls>
        <c:gapWidth val="150"/>
        <c:axId val="39492608"/>
        <c:axId val="93647936"/>
      </c:barChart>
      <c:catAx>
        <c:axId val="3949260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93647936"/>
        <c:crosses val="autoZero"/>
        <c:auto val="1"/>
        <c:lblAlgn val="ctr"/>
        <c:lblOffset val="100"/>
        <c:noMultiLvlLbl val="0"/>
      </c:catAx>
      <c:valAx>
        <c:axId val="93647936"/>
        <c:scaling>
          <c:orientation val="minMax"/>
        </c:scaling>
        <c:delete val="1"/>
        <c:axPos val="l"/>
        <c:majorGridlines>
          <c:spPr>
            <a:ln>
              <a:noFill/>
            </a:ln>
          </c:spPr>
        </c:majorGridlines>
        <c:numFmt formatCode="#,##0.00" sourceLinked="1"/>
        <c:majorTickMark val="out"/>
        <c:minorTickMark val="none"/>
        <c:tickLblPos val="nextTo"/>
        <c:crossAx val="3949260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1.4296466708391927E-2"/>
          <c:y val="2.6251298095685362E-2"/>
          <c:w val="0.8258447183064781"/>
          <c:h val="0.77140369618277194"/>
        </c:manualLayout>
      </c:layout>
      <c:barChart>
        <c:barDir val="col"/>
        <c:grouping val="clustered"/>
        <c:varyColors val="0"/>
        <c:ser>
          <c:idx val="0"/>
          <c:order val="0"/>
          <c:tx>
            <c:strRef>
              <c:f>Лист1!$B$1</c:f>
              <c:strCache>
                <c:ptCount val="1"/>
                <c:pt idx="0">
                  <c:v>Расходы</c:v>
                </c:pt>
              </c:strCache>
            </c:strRef>
          </c:tx>
          <c:spPr>
            <a:solidFill>
              <a:srgbClr val="92D050"/>
            </a:solidFill>
          </c:spPr>
          <c:invertIfNegative val="0"/>
          <c:dLbls>
            <c:dLbl>
              <c:idx val="1"/>
              <c:layout>
                <c:manualLayout>
                  <c:x val="2.808053324534366E-3"/>
                  <c:y val="0.30909766640429148"/>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599918.38</c:v>
                </c:pt>
                <c:pt idx="1">
                  <c:v>811248.45</c:v>
                </c:pt>
                <c:pt idx="2">
                  <c:v>708330.93</c:v>
                </c:pt>
                <c:pt idx="3">
                  <c:v>607984.64000000001</c:v>
                </c:pt>
                <c:pt idx="4">
                  <c:v>621644.21</c:v>
                </c:pt>
              </c:numCache>
            </c:numRef>
          </c:val>
        </c:ser>
        <c:dLbls>
          <c:showLegendKey val="0"/>
          <c:showVal val="0"/>
          <c:showCatName val="0"/>
          <c:showSerName val="0"/>
          <c:showPercent val="0"/>
          <c:showBubbleSize val="0"/>
        </c:dLbls>
        <c:gapWidth val="150"/>
        <c:axId val="39577088"/>
        <c:axId val="93649664"/>
      </c:barChart>
      <c:catAx>
        <c:axId val="39577088"/>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93649664"/>
        <c:crosses val="autoZero"/>
        <c:auto val="1"/>
        <c:lblAlgn val="ctr"/>
        <c:lblOffset val="100"/>
        <c:noMultiLvlLbl val="0"/>
      </c:catAx>
      <c:valAx>
        <c:axId val="93649664"/>
        <c:scaling>
          <c:orientation val="minMax"/>
        </c:scaling>
        <c:delete val="1"/>
        <c:axPos val="l"/>
        <c:majorGridlines>
          <c:spPr>
            <a:ln>
              <a:noFill/>
            </a:ln>
          </c:spPr>
        </c:majorGridlines>
        <c:numFmt formatCode="#,##0.00" sourceLinked="1"/>
        <c:majorTickMark val="out"/>
        <c:minorTickMark val="none"/>
        <c:tickLblPos val="nextTo"/>
        <c:crossAx val="3957708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3.2175592130343259E-3"/>
          <c:y val="0.16933028184428392"/>
          <c:w val="0.8258447183064781"/>
          <c:h val="0.77140369618277194"/>
        </c:manualLayout>
      </c:layout>
      <c:barChart>
        <c:barDir val="col"/>
        <c:grouping val="clustered"/>
        <c:varyColors val="0"/>
        <c:ser>
          <c:idx val="0"/>
          <c:order val="0"/>
          <c:tx>
            <c:strRef>
              <c:f>Лист1!$B$1</c:f>
              <c:strCache>
                <c:ptCount val="1"/>
                <c:pt idx="0">
                  <c:v>Дефицит / профицит</c:v>
                </c:pt>
              </c:strCache>
            </c:strRef>
          </c:tx>
          <c:spPr>
            <a:solidFill>
              <a:srgbClr val="FF0000"/>
            </a:solidFill>
          </c:spPr>
          <c:invertIfNegative val="0"/>
          <c:dLbls>
            <c:dLbl>
              <c:idx val="1"/>
              <c:layout>
                <c:manualLayout>
                  <c:x val="2.8080992596353905E-3"/>
                  <c:y val="0.41129759099746355"/>
                </c:manualLayout>
              </c:layout>
              <c:dLblPos val="outEnd"/>
              <c:showLegendKey val="0"/>
              <c:showVal val="1"/>
              <c:showCatName val="0"/>
              <c:showSerName val="0"/>
              <c:showPercent val="0"/>
              <c:showBubbleSize val="0"/>
            </c:dLbl>
            <c:txPr>
              <a:bodyPr rot="-5400000" vert="horz"/>
              <a:lstStyle/>
              <a:p>
                <a:pPr>
                  <a:defRPr sz="14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-5998.88</c:v>
                </c:pt>
                <c:pt idx="1">
                  <c:v>-8197</c:v>
                </c:pt>
                <c:pt idx="2">
                  <c:v>-25118.91</c:v>
                </c:pt>
                <c:pt idx="3">
                  <c:v>-97</c:v>
                </c:pt>
                <c:pt idx="4">
                  <c:v>-50</c:v>
                </c:pt>
              </c:numCache>
            </c:numRef>
          </c:val>
        </c:ser>
        <c:dLbls>
          <c:showLegendKey val="0"/>
          <c:showVal val="0"/>
          <c:showCatName val="0"/>
          <c:showSerName val="0"/>
          <c:showPercent val="0"/>
          <c:showBubbleSize val="0"/>
        </c:dLbls>
        <c:gapWidth val="150"/>
        <c:axId val="39577600"/>
        <c:axId val="39338560"/>
      </c:barChart>
      <c:catAx>
        <c:axId val="39577600"/>
        <c:scaling>
          <c:orientation val="minMax"/>
        </c:scaling>
        <c:delete val="1"/>
        <c:axPos val="b"/>
        <c:majorTickMark val="out"/>
        <c:minorTickMark val="none"/>
        <c:tickLblPos val="nextTo"/>
        <c:crossAx val="39338560"/>
        <c:crosses val="autoZero"/>
        <c:auto val="1"/>
        <c:lblAlgn val="ctr"/>
        <c:lblOffset val="100"/>
        <c:noMultiLvlLbl val="0"/>
      </c:catAx>
      <c:valAx>
        <c:axId val="39338560"/>
        <c:scaling>
          <c:orientation val="minMax"/>
        </c:scaling>
        <c:delete val="1"/>
        <c:axPos val="l"/>
        <c:majorGridlines>
          <c:spPr>
            <a:ln>
              <a:noFill/>
            </a:ln>
          </c:spPr>
        </c:majorGridlines>
        <c:numFmt formatCode="#,##0.00" sourceLinked="1"/>
        <c:majorTickMark val="out"/>
        <c:minorTickMark val="none"/>
        <c:tickLblPos val="nextTo"/>
        <c:crossAx val="3957760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0725351492200736"/>
          <c:y val="3.2220355277445163E-2"/>
          <c:w val="0.17728820901620251"/>
          <c:h val="0.39019414079767889"/>
        </c:manualLayout>
      </c:layout>
      <c:overlay val="0"/>
      <c:txPr>
        <a:bodyPr/>
        <a:lstStyle/>
        <a:p>
          <a:pPr>
            <a:defRPr sz="16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8.4251976537754306E-2"/>
          <c:y val="1.2577716400006187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dLbl>
              <c:idx val="0"/>
              <c:layout/>
              <c:tx>
                <c:rich>
                  <a:bodyPr/>
                  <a:lstStyle/>
                  <a:p>
                    <a:r>
                      <a:rPr lang="en-US" sz="1600" dirty="0" smtClean="0"/>
                      <a:t>23</a:t>
                    </a:r>
                    <a:r>
                      <a:rPr lang="ru-RU" sz="1600" dirty="0" smtClean="0"/>
                      <a:t>7</a:t>
                    </a:r>
                    <a:r>
                      <a:rPr lang="en-US" sz="1600" dirty="0" smtClean="0"/>
                      <a:t> </a:t>
                    </a:r>
                    <a:r>
                      <a:rPr lang="ru-RU" sz="1600" dirty="0" smtClean="0"/>
                      <a:t>815,4</a:t>
                    </a:r>
                    <a:endParaRPr lang="en-US" dirty="0"/>
                  </a:p>
                </c:rich>
              </c:tx>
              <c:dLblPos val="ctr"/>
              <c:showLegendKey val="0"/>
              <c:showVal val="1"/>
              <c:showCatName val="0"/>
              <c:showSerName val="0"/>
              <c:showPercent val="0"/>
              <c:showBubbleSize val="0"/>
            </c:dLbl>
            <c:numFmt formatCode="#,##0.0" sourceLinked="0"/>
            <c:txPr>
              <a:bodyPr/>
              <a:lstStyle/>
              <a:p>
                <a:pPr>
                  <a:defRPr sz="16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237815.4</c:v>
                </c:pt>
                <c:pt idx="1">
                  <c:v>445396.6</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272011.7</c:v>
                </c:pt>
                <c:pt idx="1">
                  <c:v>335875.9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5.9999002378420551E-4"/>
          <c:y val="0.7451381984280227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2655736664180173E-2"/>
          <c:y val="1.2577716400006187E-3"/>
          <c:w val="0.79803735798902986"/>
          <c:h val="0.99874222835999937"/>
        </c:manualLayout>
      </c:layout>
      <c:pie3DChart>
        <c:varyColors val="1"/>
        <c:ser>
          <c:idx val="0"/>
          <c:order val="0"/>
          <c:tx>
            <c:strRef>
              <c:f>Лист1!$B$1</c:f>
              <c:strCache>
                <c:ptCount val="1"/>
                <c:pt idx="0">
                  <c:v>2021 год</c:v>
                </c:pt>
              </c:strCache>
            </c:strRef>
          </c:tx>
          <c:explosion val="31"/>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280336.40000000002</c:v>
                </c:pt>
                <c:pt idx="1">
                  <c:v>341257.8</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Лист1!$B$2:$B$6</c:f>
              <c:numCache>
                <c:formatCode>#,##0.0</c:formatCode>
                <c:ptCount val="5"/>
                <c:pt idx="0">
                  <c:v>389130.2</c:v>
                </c:pt>
                <c:pt idx="1">
                  <c:v>492158.7</c:v>
                </c:pt>
                <c:pt idx="2">
                  <c:v>445396.6</c:v>
                </c:pt>
                <c:pt idx="3">
                  <c:v>335875.9</c:v>
                </c:pt>
                <c:pt idx="4">
                  <c:v>341257.8</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Лист1!$C$2:$C$6</c:f>
              <c:numCache>
                <c:formatCode>#,##0.0</c:formatCode>
                <c:ptCount val="5"/>
                <c:pt idx="0">
                  <c:v>165594.6</c:v>
                </c:pt>
                <c:pt idx="1">
                  <c:v>222822</c:v>
                </c:pt>
                <c:pt idx="2">
                  <c:v>194246.1</c:v>
                </c:pt>
                <c:pt idx="3">
                  <c:v>239251.9</c:v>
                </c:pt>
                <c:pt idx="4">
                  <c:v>246483.9</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Лист1!$D$2:$D$6</c:f>
              <c:numCache>
                <c:formatCode>#,##0.0</c:formatCode>
                <c:ptCount val="5"/>
                <c:pt idx="0">
                  <c:v>39194.699999999997</c:v>
                </c:pt>
                <c:pt idx="1">
                  <c:v>44504.7</c:v>
                </c:pt>
                <c:pt idx="2">
                  <c:v>43569.3</c:v>
                </c:pt>
                <c:pt idx="3">
                  <c:v>32759.8</c:v>
                </c:pt>
                <c:pt idx="4">
                  <c:v>33852.5</c:v>
                </c:pt>
              </c:numCache>
            </c:numRef>
          </c:val>
        </c:ser>
        <c:dLbls>
          <c:showLegendKey val="0"/>
          <c:showVal val="0"/>
          <c:showCatName val="0"/>
          <c:showSerName val="0"/>
          <c:showPercent val="0"/>
          <c:showBubbleSize val="0"/>
        </c:dLbls>
        <c:axId val="40452608"/>
        <c:axId val="39344896"/>
      </c:areaChart>
      <c:catAx>
        <c:axId val="40452608"/>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39344896"/>
        <c:crosses val="autoZero"/>
        <c:auto val="1"/>
        <c:lblAlgn val="ctr"/>
        <c:lblOffset val="100"/>
        <c:noMultiLvlLbl val="0"/>
      </c:catAx>
      <c:valAx>
        <c:axId val="39344896"/>
        <c:scaling>
          <c:orientation val="minMax"/>
        </c:scaling>
        <c:delete val="1"/>
        <c:axPos val="l"/>
        <c:numFmt formatCode="#,##0.0" sourceLinked="1"/>
        <c:majorTickMark val="out"/>
        <c:minorTickMark val="none"/>
        <c:tickLblPos val="nextTo"/>
        <c:crossAx val="40452608"/>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341257.8</c:v>
                </c:pt>
                <c:pt idx="1">
                  <c:v>335875.9</c:v>
                </c:pt>
                <c:pt idx="2">
                  <c:v>445396.6</c:v>
                </c:pt>
              </c:numCache>
            </c:numRef>
          </c:val>
        </c:ser>
        <c:dLbls>
          <c:showLegendKey val="0"/>
          <c:showVal val="0"/>
          <c:showCatName val="0"/>
          <c:showSerName val="0"/>
          <c:showPercent val="0"/>
          <c:showBubbleSize val="0"/>
        </c:dLbls>
        <c:gapWidth val="150"/>
        <c:axId val="40699904"/>
        <c:axId val="40841152"/>
      </c:barChart>
      <c:catAx>
        <c:axId val="40699904"/>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40841152"/>
        <c:crosses val="autoZero"/>
        <c:auto val="1"/>
        <c:lblAlgn val="ctr"/>
        <c:lblOffset val="100"/>
        <c:noMultiLvlLbl val="0"/>
      </c:catAx>
      <c:valAx>
        <c:axId val="40841152"/>
        <c:scaling>
          <c:orientation val="minMax"/>
        </c:scaling>
        <c:delete val="1"/>
        <c:axPos val="b"/>
        <c:numFmt formatCode="#,##0.0" sourceLinked="1"/>
        <c:majorTickMark val="out"/>
        <c:minorTickMark val="none"/>
        <c:tickLblPos val="nextTo"/>
        <c:crossAx val="40699904"/>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b="1" i="0" baseline="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298024960"/>
        <c:axId val="8729088"/>
        <c:axId val="0"/>
      </c:bar3DChart>
      <c:catAx>
        <c:axId val="298024960"/>
        <c:scaling>
          <c:orientation val="minMax"/>
        </c:scaling>
        <c:delete val="1"/>
        <c:axPos val="b"/>
        <c:majorTickMark val="out"/>
        <c:minorTickMark val="none"/>
        <c:tickLblPos val="nextTo"/>
        <c:crossAx val="8729088"/>
        <c:crosses val="autoZero"/>
        <c:auto val="1"/>
        <c:lblAlgn val="ctr"/>
        <c:lblOffset val="100"/>
        <c:noMultiLvlLbl val="0"/>
      </c:catAx>
      <c:valAx>
        <c:axId val="8729088"/>
        <c:scaling>
          <c:orientation val="minMax"/>
        </c:scaling>
        <c:delete val="1"/>
        <c:axPos val="l"/>
        <c:numFmt formatCode="General" sourceLinked="1"/>
        <c:majorTickMark val="out"/>
        <c:minorTickMark val="none"/>
        <c:tickLblPos val="nextTo"/>
        <c:crossAx val="298024960"/>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69004.899999999994</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124772.5</c:v>
                </c:pt>
                <c:pt idx="1">
                  <c:v>77237.399999999994</c:v>
                </c:pt>
                <c:pt idx="2">
                  <c:v>70600.100000000006</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251619.20000000001</c:v>
                </c:pt>
                <c:pt idx="1">
                  <c:v>258419.20000000001</c:v>
                </c:pt>
                <c:pt idx="2">
                  <c:v>270081.90000000002</c:v>
                </c:pt>
              </c:numCache>
            </c:numRef>
          </c:val>
        </c:ser>
        <c:dLbls>
          <c:showLegendKey val="0"/>
          <c:showVal val="0"/>
          <c:showCatName val="0"/>
          <c:showSerName val="0"/>
          <c:showPercent val="0"/>
          <c:showBubbleSize val="0"/>
        </c:dLbls>
        <c:gapWidth val="150"/>
        <c:axId val="40930816"/>
        <c:axId val="40842880"/>
      </c:barChart>
      <c:catAx>
        <c:axId val="4093081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40842880"/>
        <c:crosses val="autoZero"/>
        <c:auto val="1"/>
        <c:lblAlgn val="ctr"/>
        <c:lblOffset val="100"/>
        <c:noMultiLvlLbl val="0"/>
      </c:catAx>
      <c:valAx>
        <c:axId val="40842880"/>
        <c:scaling>
          <c:orientation val="minMax"/>
        </c:scaling>
        <c:delete val="1"/>
        <c:axPos val="l"/>
        <c:majorGridlines>
          <c:spPr>
            <a:ln>
              <a:noFill/>
            </a:ln>
          </c:spPr>
        </c:majorGridlines>
        <c:numFmt formatCode="General" sourceLinked="1"/>
        <c:majorTickMark val="out"/>
        <c:minorTickMark val="none"/>
        <c:tickLblPos val="nextTo"/>
        <c:crossAx val="40930816"/>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3680483377077865"/>
          <c:y val="0"/>
          <c:w val="0.63056102362204725"/>
          <c:h val="0.86309304796474373"/>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646609798775142"/>
                  <c:y val="5.1577327060405862E-3"/>
                </c:manualLayout>
              </c:layout>
              <c:showLegendKey val="0"/>
              <c:showVal val="1"/>
              <c:showCatName val="0"/>
              <c:showSerName val="0"/>
              <c:showPercent val="0"/>
              <c:showBubbleSize val="0"/>
            </c:dLbl>
            <c:dLbl>
              <c:idx val="1"/>
              <c:layout>
                <c:manualLayout>
                  <c:x val="3.6020559930008751E-2"/>
                  <c:y val="-0.15131990552023136"/>
                </c:manualLayout>
              </c:layout>
              <c:showLegendKey val="0"/>
              <c:showVal val="1"/>
              <c:showCatName val="0"/>
              <c:showSerName val="0"/>
              <c:showPercent val="0"/>
              <c:showBubbleSize val="0"/>
            </c:dLbl>
            <c:dLbl>
              <c:idx val="7"/>
              <c:layout>
                <c:manualLayout>
                  <c:x val="9.3423665791776023E-2"/>
                  <c:y val="1.4107196503035865E-2"/>
                </c:manualLayout>
              </c:layout>
              <c:showLegendKey val="0"/>
              <c:showVal val="1"/>
              <c:showCatName val="0"/>
              <c:showSerName val="0"/>
              <c:showPercent val="0"/>
              <c:showBubbleSize val="0"/>
            </c:dLbl>
            <c:dLbl>
              <c:idx val="8"/>
              <c:layout>
                <c:manualLayout>
                  <c:x val="5.6927930883639545E-2"/>
                  <c:y val="3.9419912686141402E-2"/>
                </c:manualLayout>
              </c:layout>
              <c:showLegendKey val="0"/>
              <c:showVal val="1"/>
              <c:showCatName val="0"/>
              <c:showSerName val="0"/>
              <c:showPercent val="0"/>
              <c:showBubbleSize val="0"/>
            </c:dLbl>
            <c:dLbl>
              <c:idx val="10"/>
              <c:layout>
                <c:manualLayout>
                  <c:x val="1.3897801837270341E-2"/>
                  <c:y val="-4.5451851974346045E-3"/>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47.4</c:v>
                </c:pt>
                <c:pt idx="1">
                  <c:v>10</c:v>
                </c:pt>
                <c:pt idx="2">
                  <c:v>2</c:v>
                </c:pt>
                <c:pt idx="3">
                  <c:v>0.9</c:v>
                </c:pt>
                <c:pt idx="4">
                  <c:v>0.2</c:v>
                </c:pt>
                <c:pt idx="5">
                  <c:v>8.4</c:v>
                </c:pt>
                <c:pt idx="6">
                  <c:v>0.7</c:v>
                </c:pt>
                <c:pt idx="7">
                  <c:v>13.8</c:v>
                </c:pt>
                <c:pt idx="8">
                  <c:v>7.6</c:v>
                </c:pt>
                <c:pt idx="9">
                  <c:v>2.4</c:v>
                </c:pt>
                <c:pt idx="10">
                  <c:v>2.1</c:v>
                </c:pt>
                <c:pt idx="11">
                  <c:v>3.7</c:v>
                </c:pt>
                <c:pt idx="12">
                  <c:v>0.8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
          <c:y val="0"/>
          <c:w val="0.36413506124234468"/>
          <c:h val="0.99175696402437508"/>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3520847018578881E-2"/>
          <c:y val="5.0391162227936576E-2"/>
          <c:w val="0.43666604843293239"/>
          <c:h val="0.59466408418290706"/>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3.7245299505472056E-2"/>
                  <c:y val="-0.1198698284866976"/>
                </c:manualLayout>
              </c:layout>
              <c:showLegendKey val="0"/>
              <c:showVal val="1"/>
              <c:showCatName val="0"/>
              <c:showSerName val="0"/>
              <c:showPercent val="0"/>
              <c:showBubbleSize val="0"/>
            </c:dLbl>
            <c:dLbl>
              <c:idx val="7"/>
              <c:layout>
                <c:manualLayout>
                  <c:x val="6.9829057634729214E-2"/>
                  <c:y val="7.5441874822574822E-3"/>
                </c:manualLayout>
              </c:layout>
              <c:showLegendKey val="0"/>
              <c:showVal val="1"/>
              <c:showCatName val="0"/>
              <c:showSerName val="0"/>
              <c:showPercent val="0"/>
              <c:showBubbleSize val="0"/>
            </c:dLbl>
            <c:dLbl>
              <c:idx val="8"/>
              <c:layout>
                <c:manualLayout>
                  <c:x val="5.104091231822603E-2"/>
                  <c:y val="2.5676868442158704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49.9</c:v>
                </c:pt>
                <c:pt idx="1">
                  <c:v>10.9</c:v>
                </c:pt>
                <c:pt idx="2">
                  <c:v>1.6</c:v>
                </c:pt>
                <c:pt idx="3">
                  <c:v>1.2</c:v>
                </c:pt>
                <c:pt idx="4">
                  <c:v>0.1</c:v>
                </c:pt>
                <c:pt idx="5">
                  <c:v>5.5</c:v>
                </c:pt>
                <c:pt idx="6">
                  <c:v>0.7</c:v>
                </c:pt>
                <c:pt idx="7">
                  <c:v>12</c:v>
                </c:pt>
                <c:pt idx="8">
                  <c:v>8.8000000000000007</c:v>
                </c:pt>
                <c:pt idx="9">
                  <c:v>4.3</c:v>
                </c:pt>
                <c:pt idx="10">
                  <c:v>2.2000000000000002</c:v>
                </c:pt>
                <c:pt idx="11">
                  <c:v>1</c:v>
                </c:pt>
                <c:pt idx="12">
                  <c:v>1.8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8192667895895867"/>
          <c:w val="0.98883096096820322"/>
          <c:h val="0.4056552811379465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B0F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51</c:v>
                </c:pt>
                <c:pt idx="1">
                  <c:v>10.6</c:v>
                </c:pt>
                <c:pt idx="2">
                  <c:v>1.5</c:v>
                </c:pt>
                <c:pt idx="3">
                  <c:v>1.1000000000000001</c:v>
                </c:pt>
                <c:pt idx="4">
                  <c:v>0.1</c:v>
                </c:pt>
                <c:pt idx="5">
                  <c:v>5.5</c:v>
                </c:pt>
                <c:pt idx="6">
                  <c:v>0.7</c:v>
                </c:pt>
                <c:pt idx="7">
                  <c:v>11.8</c:v>
                </c:pt>
                <c:pt idx="8">
                  <c:v>8.8000000000000007</c:v>
                </c:pt>
                <c:pt idx="9">
                  <c:v>2.8</c:v>
                </c:pt>
                <c:pt idx="10">
                  <c:v>2.1</c:v>
                </c:pt>
                <c:pt idx="11">
                  <c:v>1</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36.979999999999997</c:v>
                </c:pt>
                <c:pt idx="1">
                  <c:v>5.66</c:v>
                </c:pt>
                <c:pt idx="2">
                  <c:v>141.13</c:v>
                </c:pt>
                <c:pt idx="3">
                  <c:v>388.42</c:v>
                </c:pt>
                <c:pt idx="4">
                  <c:v>2756.05</c:v>
                </c:pt>
                <c:pt idx="5">
                  <c:v>708.51</c:v>
                </c:pt>
                <c:pt idx="6">
                  <c:v>230.51</c:v>
                </c:pt>
                <c:pt idx="7">
                  <c:v>15.65</c:v>
                </c:pt>
                <c:pt idx="8">
                  <c:v>852.61</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443.77</c:v>
                </c:pt>
                <c:pt idx="1">
                  <c:v>67.86</c:v>
                </c:pt>
                <c:pt idx="2">
                  <c:v>1693.57</c:v>
                </c:pt>
                <c:pt idx="3">
                  <c:v>4661.0200000000004</c:v>
                </c:pt>
                <c:pt idx="4">
                  <c:v>33072.65</c:v>
                </c:pt>
                <c:pt idx="5">
                  <c:v>8502.07</c:v>
                </c:pt>
                <c:pt idx="6">
                  <c:v>2766.11</c:v>
                </c:pt>
                <c:pt idx="7">
                  <c:v>187.75</c:v>
                </c:pt>
                <c:pt idx="8">
                  <c:v>10231.35</c:v>
                </c:pt>
              </c:numCache>
            </c:numRef>
          </c:val>
        </c:ser>
        <c:dLbls>
          <c:showLegendKey val="0"/>
          <c:showVal val="0"/>
          <c:showCatName val="0"/>
          <c:showSerName val="0"/>
          <c:showPercent val="0"/>
          <c:showBubbleSize val="0"/>
        </c:dLbls>
        <c:gapWidth val="150"/>
        <c:axId val="257855488"/>
        <c:axId val="262446400"/>
      </c:barChart>
      <c:catAx>
        <c:axId val="25785548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262446400"/>
        <c:crosses val="autoZero"/>
        <c:auto val="1"/>
        <c:lblAlgn val="ctr"/>
        <c:lblOffset val="100"/>
        <c:noMultiLvlLbl val="0"/>
      </c:catAx>
      <c:valAx>
        <c:axId val="262446400"/>
        <c:scaling>
          <c:orientation val="minMax"/>
        </c:scaling>
        <c:delete val="1"/>
        <c:axPos val="b"/>
        <c:majorGridlines/>
        <c:numFmt formatCode="General" sourceLinked="1"/>
        <c:majorTickMark val="out"/>
        <c:minorTickMark val="none"/>
        <c:tickLblPos val="nextTo"/>
        <c:crossAx val="25785548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137.98282829210837</c:v>
                </c:pt>
                <c:pt idx="1">
                  <c:v>36.681838353909463</c:v>
                </c:pt>
                <c:pt idx="2">
                  <c:v>116.70076368249838</c:v>
                </c:pt>
                <c:pt idx="3">
                  <c:v>130.52303507812499</c:v>
                </c:pt>
                <c:pt idx="4">
                  <c:v>62.717208811188804</c:v>
                </c:pt>
                <c:pt idx="5">
                  <c:v>49.648722039215684</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11.498569024342364</c:v>
                </c:pt>
                <c:pt idx="1">
                  <c:v>3.0568198628257885</c:v>
                </c:pt>
                <c:pt idx="2">
                  <c:v>9.725063640208198</c:v>
                </c:pt>
                <c:pt idx="3">
                  <c:v>10.87691958984375</c:v>
                </c:pt>
                <c:pt idx="4">
                  <c:v>5.226434067599067</c:v>
                </c:pt>
                <c:pt idx="5">
                  <c:v>4.1373935032679734</c:v>
                </c:pt>
              </c:numCache>
            </c:numRef>
          </c:val>
        </c:ser>
        <c:dLbls>
          <c:showLegendKey val="0"/>
          <c:showVal val="0"/>
          <c:showCatName val="0"/>
          <c:showSerName val="0"/>
          <c:showPercent val="0"/>
          <c:showBubbleSize val="0"/>
        </c:dLbls>
        <c:gapWidth val="150"/>
        <c:shape val="cylinder"/>
        <c:axId val="257858048"/>
        <c:axId val="38913728"/>
        <c:axId val="0"/>
      </c:bar3DChart>
      <c:catAx>
        <c:axId val="25785804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38913728"/>
        <c:crosses val="autoZero"/>
        <c:auto val="1"/>
        <c:lblAlgn val="ctr"/>
        <c:lblOffset val="100"/>
        <c:noMultiLvlLbl val="0"/>
      </c:catAx>
      <c:valAx>
        <c:axId val="38913728"/>
        <c:scaling>
          <c:orientation val="minMax"/>
        </c:scaling>
        <c:delete val="1"/>
        <c:axPos val="l"/>
        <c:numFmt formatCode="#,##0.00_ ;\-#,##0.00\ " sourceLinked="1"/>
        <c:majorTickMark val="out"/>
        <c:minorTickMark val="none"/>
        <c:tickLblPos val="nextTo"/>
        <c:crossAx val="257858048"/>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47.4</c:v>
                </c:pt>
                <c:pt idx="1">
                  <c:v>49.9</c:v>
                </c:pt>
                <c:pt idx="2">
                  <c:v>51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#,##0.0</c:formatCode>
                <c:ptCount val="3"/>
                <c:pt idx="0">
                  <c:v>10</c:v>
                </c:pt>
                <c:pt idx="1">
                  <c:v>10.9</c:v>
                </c:pt>
                <c:pt idx="2">
                  <c:v>10.6</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1.9</c:v>
                </c:pt>
                <c:pt idx="1">
                  <c:v>1.6</c:v>
                </c:pt>
                <c:pt idx="2">
                  <c:v>1.5</c:v>
                </c:pt>
              </c:numCache>
            </c:numRef>
          </c:val>
        </c:ser>
        <c:dLbls>
          <c:showLegendKey val="0"/>
          <c:showVal val="0"/>
          <c:showCatName val="0"/>
          <c:showSerName val="0"/>
          <c:showPercent val="0"/>
          <c:showBubbleSize val="0"/>
        </c:dLbls>
        <c:gapWidth val="150"/>
        <c:shape val="cylinder"/>
        <c:axId val="259385856"/>
        <c:axId val="259039808"/>
        <c:axId val="0"/>
      </c:bar3DChart>
      <c:catAx>
        <c:axId val="25938585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9039808"/>
        <c:crosses val="autoZero"/>
        <c:auto val="1"/>
        <c:lblAlgn val="ctr"/>
        <c:lblOffset val="100"/>
        <c:noMultiLvlLbl val="0"/>
      </c:catAx>
      <c:valAx>
        <c:axId val="259039808"/>
        <c:scaling>
          <c:orientation val="minMax"/>
        </c:scaling>
        <c:delete val="1"/>
        <c:axPos val="l"/>
        <c:numFmt formatCode="General" sourceLinked="1"/>
        <c:majorTickMark val="out"/>
        <c:minorTickMark val="none"/>
        <c:tickLblPos val="nextTo"/>
        <c:crossAx val="259385856"/>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0.9</c:v>
                </c:pt>
                <c:pt idx="1">
                  <c:v>1.2</c:v>
                </c:pt>
                <c:pt idx="2">
                  <c:v>1.1000000000000001</c:v>
                </c:pt>
              </c:numCache>
            </c:numRef>
          </c:val>
        </c:ser>
        <c:dLbls>
          <c:showLegendKey val="0"/>
          <c:showVal val="0"/>
          <c:showCatName val="0"/>
          <c:showSerName val="0"/>
          <c:showPercent val="0"/>
          <c:showBubbleSize val="0"/>
        </c:dLbls>
        <c:gapWidth val="150"/>
        <c:axId val="259879936"/>
        <c:axId val="258345792"/>
      </c:barChart>
      <c:catAx>
        <c:axId val="25987993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58345792"/>
        <c:crosses val="autoZero"/>
        <c:auto val="1"/>
        <c:lblAlgn val="ctr"/>
        <c:lblOffset val="100"/>
        <c:noMultiLvlLbl val="0"/>
      </c:catAx>
      <c:valAx>
        <c:axId val="258345792"/>
        <c:scaling>
          <c:orientation val="minMax"/>
        </c:scaling>
        <c:delete val="1"/>
        <c:axPos val="l"/>
        <c:numFmt formatCode="General" sourceLinked="1"/>
        <c:majorTickMark val="out"/>
        <c:minorTickMark val="none"/>
        <c:tickLblPos val="nextTo"/>
        <c:crossAx val="259879936"/>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298020352"/>
        <c:axId val="91703552"/>
        <c:axId val="0"/>
      </c:bar3DChart>
      <c:catAx>
        <c:axId val="29802035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91703552"/>
        <c:crosses val="autoZero"/>
        <c:auto val="1"/>
        <c:lblAlgn val="ctr"/>
        <c:lblOffset val="100"/>
        <c:noMultiLvlLbl val="0"/>
      </c:catAx>
      <c:valAx>
        <c:axId val="91703552"/>
        <c:scaling>
          <c:orientation val="minMax"/>
        </c:scaling>
        <c:delete val="1"/>
        <c:axPos val="l"/>
        <c:numFmt formatCode="#,##0.0" sourceLinked="1"/>
        <c:majorTickMark val="out"/>
        <c:minorTickMark val="none"/>
        <c:tickLblPos val="nextTo"/>
        <c:crossAx val="298020352"/>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0.2</c:v>
                </c:pt>
                <c:pt idx="1">
                  <c:v>0.1</c:v>
                </c:pt>
                <c:pt idx="2">
                  <c:v>0.1</c:v>
                </c:pt>
              </c:numCache>
            </c:numRef>
          </c:val>
        </c:ser>
        <c:dLbls>
          <c:showLegendKey val="0"/>
          <c:showVal val="0"/>
          <c:showCatName val="0"/>
          <c:showSerName val="0"/>
          <c:showPercent val="0"/>
          <c:showBubbleSize val="0"/>
        </c:dLbls>
        <c:gapWidth val="150"/>
        <c:axId val="298231808"/>
        <c:axId val="40019648"/>
      </c:barChart>
      <c:catAx>
        <c:axId val="298231808"/>
        <c:scaling>
          <c:orientation val="minMax"/>
        </c:scaling>
        <c:delete val="0"/>
        <c:axPos val="l"/>
        <c:majorTickMark val="out"/>
        <c:minorTickMark val="none"/>
        <c:tickLblPos val="nextTo"/>
        <c:crossAx val="40019648"/>
        <c:crosses val="autoZero"/>
        <c:auto val="1"/>
        <c:lblAlgn val="ctr"/>
        <c:lblOffset val="100"/>
        <c:noMultiLvlLbl val="0"/>
      </c:catAx>
      <c:valAx>
        <c:axId val="40019648"/>
        <c:scaling>
          <c:orientation val="minMax"/>
        </c:scaling>
        <c:delete val="1"/>
        <c:axPos val="b"/>
        <c:numFmt formatCode="General" sourceLinked="1"/>
        <c:majorTickMark val="out"/>
        <c:minorTickMark val="none"/>
        <c:tickLblPos val="nextTo"/>
        <c:crossAx val="298231808"/>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8.4</c:v>
                </c:pt>
                <c:pt idx="1">
                  <c:v>5.5</c:v>
                </c:pt>
                <c:pt idx="2">
                  <c:v>5.5</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11608.1</c:v>
                </c:pt>
                <c:pt idx="1">
                  <c:v>9260.7999999999993</c:v>
                </c:pt>
                <c:pt idx="2">
                  <c:v>9654.5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0.7</c:v>
                </c:pt>
                <c:pt idx="1">
                  <c:v>0.7</c:v>
                </c:pt>
                <c:pt idx="2">
                  <c:v>0.7</c:v>
                </c:pt>
              </c:numCache>
            </c:numRef>
          </c:val>
        </c:ser>
        <c:dLbls>
          <c:showLegendKey val="0"/>
          <c:showVal val="0"/>
          <c:showCatName val="0"/>
          <c:showSerName val="0"/>
          <c:showPercent val="0"/>
          <c:showBubbleSize val="0"/>
        </c:dLbls>
        <c:gapWidth val="150"/>
        <c:axId val="259986944"/>
        <c:axId val="298812544"/>
      </c:barChart>
      <c:catAx>
        <c:axId val="2599869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98812544"/>
        <c:crosses val="autoZero"/>
        <c:auto val="1"/>
        <c:lblAlgn val="ctr"/>
        <c:lblOffset val="100"/>
        <c:noMultiLvlLbl val="0"/>
      </c:catAx>
      <c:valAx>
        <c:axId val="298812544"/>
        <c:scaling>
          <c:orientation val="minMax"/>
        </c:scaling>
        <c:delete val="1"/>
        <c:axPos val="l"/>
        <c:numFmt formatCode="General" sourceLinked="1"/>
        <c:majorTickMark val="out"/>
        <c:minorTickMark val="none"/>
        <c:tickLblPos val="nextTo"/>
        <c:crossAx val="259986944"/>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0.0</c:formatCode>
                <c:ptCount val="3"/>
                <c:pt idx="0">
                  <c:v>13.8</c:v>
                </c:pt>
                <c:pt idx="1">
                  <c:v>12</c:v>
                </c:pt>
                <c:pt idx="2">
                  <c:v>11.8</c:v>
                </c:pt>
              </c:numCache>
            </c:numRef>
          </c:val>
        </c:ser>
        <c:dLbls>
          <c:showLegendKey val="0"/>
          <c:showVal val="0"/>
          <c:showCatName val="0"/>
          <c:showSerName val="0"/>
          <c:showPercent val="0"/>
          <c:showBubbleSize val="0"/>
        </c:dLbls>
        <c:gapWidth val="150"/>
        <c:shape val="cylinder"/>
        <c:axId val="152016896"/>
        <c:axId val="298816576"/>
        <c:axId val="0"/>
      </c:bar3DChart>
      <c:catAx>
        <c:axId val="152016896"/>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298816576"/>
        <c:crosses val="autoZero"/>
        <c:auto val="1"/>
        <c:lblAlgn val="ctr"/>
        <c:lblOffset val="100"/>
        <c:noMultiLvlLbl val="0"/>
      </c:catAx>
      <c:valAx>
        <c:axId val="298816576"/>
        <c:scaling>
          <c:orientation val="minMax"/>
        </c:scaling>
        <c:delete val="1"/>
        <c:axPos val="l"/>
        <c:numFmt formatCode="0.0" sourceLinked="1"/>
        <c:majorTickMark val="out"/>
        <c:minorTickMark val="none"/>
        <c:tickLblPos val="nextTo"/>
        <c:crossAx val="15201689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0269882014930641E-2"/>
          <c:y val="0.15365020694274983"/>
          <c:w val="0.61763634947347823"/>
          <c:h val="0.70789133711332808"/>
        </c:manualLayout>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7.6</c:v>
                </c:pt>
                <c:pt idx="1">
                  <c:v>8.8000000000000007</c:v>
                </c:pt>
                <c:pt idx="2">
                  <c:v>8.8000000000000007</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2.4</c:v>
                </c:pt>
                <c:pt idx="1">
                  <c:v>4.3</c:v>
                </c:pt>
                <c:pt idx="2">
                  <c:v>2.8</c:v>
                </c:pt>
              </c:numCache>
            </c:numRef>
          </c:val>
        </c:ser>
        <c:dLbls>
          <c:showLegendKey val="0"/>
          <c:showVal val="0"/>
          <c:showCatName val="0"/>
          <c:showSerName val="0"/>
          <c:showPercent val="0"/>
          <c:showBubbleSize val="0"/>
        </c:dLbls>
        <c:gapWidth val="100"/>
        <c:shape val="cylinder"/>
        <c:axId val="152755712"/>
        <c:axId val="298814848"/>
        <c:axId val="0"/>
      </c:bar3DChart>
      <c:valAx>
        <c:axId val="298814848"/>
        <c:scaling>
          <c:orientation val="minMax"/>
        </c:scaling>
        <c:delete val="1"/>
        <c:axPos val="l"/>
        <c:numFmt formatCode="General" sourceLinked="1"/>
        <c:majorTickMark val="out"/>
        <c:minorTickMark val="none"/>
        <c:tickLblPos val="nextTo"/>
        <c:crossAx val="152755712"/>
        <c:crosses val="autoZero"/>
        <c:crossBetween val="between"/>
      </c:valAx>
      <c:catAx>
        <c:axId val="1527557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298814848"/>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152924160"/>
        <c:axId val="36625728"/>
      </c:barChart>
      <c:catAx>
        <c:axId val="152924160"/>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36625728"/>
        <c:crosses val="autoZero"/>
        <c:auto val="1"/>
        <c:lblAlgn val="ctr"/>
        <c:lblOffset val="100"/>
        <c:noMultiLvlLbl val="0"/>
      </c:catAx>
      <c:valAx>
        <c:axId val="36625728"/>
        <c:scaling>
          <c:orientation val="minMax"/>
        </c:scaling>
        <c:delete val="1"/>
        <c:axPos val="b"/>
        <c:numFmt formatCode="General" sourceLinked="1"/>
        <c:majorTickMark val="out"/>
        <c:minorTickMark val="none"/>
        <c:tickLblPos val="nextTo"/>
        <c:crossAx val="152924160"/>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2.1</c:v>
                </c:pt>
                <c:pt idx="1">
                  <c:v>2.2000000000000002</c:v>
                </c:pt>
                <c:pt idx="2">
                  <c:v>2.1</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3.7</c:v>
                </c:pt>
                <c:pt idx="1">
                  <c:v>1</c:v>
                </c:pt>
                <c:pt idx="2">
                  <c:v>1</c:v>
                </c:pt>
              </c:numCache>
            </c:numRef>
          </c:val>
        </c:ser>
        <c:dLbls>
          <c:showLegendKey val="0"/>
          <c:showVal val="0"/>
          <c:showCatName val="0"/>
          <c:showSerName val="0"/>
          <c:showPercent val="0"/>
          <c:showBubbleSize val="0"/>
        </c:dLbls>
        <c:gapWidth val="150"/>
        <c:shape val="cone"/>
        <c:axId val="153841152"/>
        <c:axId val="153733376"/>
        <c:axId val="237154304"/>
      </c:bar3DChart>
      <c:catAx>
        <c:axId val="15384115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53733376"/>
        <c:crosses val="autoZero"/>
        <c:auto val="1"/>
        <c:lblAlgn val="ctr"/>
        <c:lblOffset val="100"/>
        <c:noMultiLvlLbl val="0"/>
      </c:catAx>
      <c:valAx>
        <c:axId val="153733376"/>
        <c:scaling>
          <c:orientation val="minMax"/>
        </c:scaling>
        <c:delete val="1"/>
        <c:axPos val="l"/>
        <c:majorGridlines/>
        <c:numFmt formatCode="General" sourceLinked="1"/>
        <c:majorTickMark val="out"/>
        <c:minorTickMark val="none"/>
        <c:tickLblPos val="nextTo"/>
        <c:crossAx val="153841152"/>
        <c:crosses val="autoZero"/>
        <c:crossBetween val="between"/>
      </c:valAx>
      <c:serAx>
        <c:axId val="237154304"/>
        <c:scaling>
          <c:orientation val="minMax"/>
        </c:scaling>
        <c:delete val="1"/>
        <c:axPos val="b"/>
        <c:majorTickMark val="out"/>
        <c:minorTickMark val="none"/>
        <c:tickLblPos val="nextTo"/>
        <c:crossAx val="153733376"/>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3.4</c:v>
                </c:pt>
                <c:pt idx="3">
                  <c:v>0.02</c:v>
                </c:pt>
                <c:pt idx="4">
                  <c:v>0</c:v>
                </c:pt>
              </c:numCache>
            </c:numRef>
          </c:val>
        </c:ser>
        <c:dLbls>
          <c:showLegendKey val="0"/>
          <c:showVal val="0"/>
          <c:showCatName val="0"/>
          <c:showSerName val="0"/>
          <c:showPercent val="0"/>
          <c:showBubbleSize val="0"/>
        </c:dLbls>
        <c:gapWidth val="150"/>
        <c:shape val="pyramid"/>
        <c:axId val="154780160"/>
        <c:axId val="153735680"/>
        <c:axId val="0"/>
      </c:bar3DChart>
      <c:catAx>
        <c:axId val="1547801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3735680"/>
        <c:crosses val="autoZero"/>
        <c:auto val="1"/>
        <c:lblAlgn val="ctr"/>
        <c:lblOffset val="100"/>
        <c:noMultiLvlLbl val="0"/>
      </c:catAx>
      <c:valAx>
        <c:axId val="153735680"/>
        <c:scaling>
          <c:orientation val="minMax"/>
        </c:scaling>
        <c:delete val="1"/>
        <c:axPos val="l"/>
        <c:numFmt formatCode="General" sourceLinked="1"/>
        <c:majorTickMark val="out"/>
        <c:minorTickMark val="none"/>
        <c:tickLblPos val="nextTo"/>
        <c:crossAx val="154780160"/>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28871487138824409"/>
          <c:y val="5.0331307817630677E-2"/>
          <c:w val="0.70822535114263185"/>
          <c:h val="0.76069109156321768"/>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2803339817415544E-5"/>
                  <c:y val="-3.1613748082676932E-2"/>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Лист1!$B$2:$B$4</c:f>
              <c:numCache>
                <c:formatCode>#,##0.0</c:formatCode>
                <c:ptCount val="3"/>
                <c:pt idx="0">
                  <c:v>0</c:v>
                </c:pt>
                <c:pt idx="1">
                  <c:v>2570.9</c:v>
                </c:pt>
                <c:pt idx="2">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2.7006217125217545E-3"/>
                  <c:y val="-2.6358460196793679E-2"/>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Лист1!$C$2:$C$4</c:f>
              <c:numCache>
                <c:formatCode>#,##0.0</c:formatCode>
                <c:ptCount val="3"/>
                <c:pt idx="0">
                  <c:v>0</c:v>
                </c:pt>
                <c:pt idx="1">
                  <c:v>50</c:v>
                </c:pt>
                <c:pt idx="2">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4.1332712886429594E-3"/>
                  <c:y val="0.32794321358768652"/>
                </c:manualLayout>
              </c:layout>
              <c:showLegendKey val="0"/>
              <c:showVal val="1"/>
              <c:showCatName val="0"/>
              <c:showSerName val="0"/>
              <c:showPercent val="0"/>
              <c:showBubbleSize val="0"/>
            </c:dLbl>
            <c:dLbl>
              <c:idx val="1"/>
              <c:layout>
                <c:manualLayout>
                  <c:x val="4.1127417954874993E-3"/>
                  <c:y val="0.3475672079569958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Лист1!$D$2:$D$4</c:f>
              <c:numCache>
                <c:formatCode>#,##0.0</c:formatCode>
                <c:ptCount val="3"/>
                <c:pt idx="0">
                  <c:v>173180</c:v>
                </c:pt>
                <c:pt idx="1">
                  <c:v>166004.9</c:v>
                </c:pt>
                <c:pt idx="2">
                  <c:v>0</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4.0791882152762899E-3"/>
                  <c:y val="0.45591278598608592"/>
                </c:manualLayout>
              </c:layout>
              <c:showLegendKey val="0"/>
              <c:showVal val="1"/>
              <c:showCatName val="0"/>
              <c:showSerName val="0"/>
              <c:showPercent val="0"/>
              <c:showBubbleSize val="0"/>
            </c:dLbl>
            <c:dLbl>
              <c:idx val="1"/>
              <c:layout>
                <c:manualLayout>
                  <c:x val="5.5555457445671894E-3"/>
                  <c:y val="0.12855878996234055"/>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Лист1!$E$2:$E$4</c:f>
              <c:numCache>
                <c:formatCode>#,##0.0</c:formatCode>
                <c:ptCount val="3"/>
                <c:pt idx="0">
                  <c:v>271316.7</c:v>
                </c:pt>
                <c:pt idx="1">
                  <c:v>80019.7</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 </c:v>
                </c:pt>
                <c:pt idx="2">
                  <c:v>прочие безвозмездные поступления</c:v>
                </c:pt>
              </c:strCache>
            </c:strRef>
          </c:cat>
          <c:val>
            <c:numRef>
              <c:f>Лист1!$F$2:$F$4</c:f>
              <c:numCache>
                <c:formatCode>#,##0.0</c:formatCode>
                <c:ptCount val="3"/>
                <c:pt idx="0">
                  <c:v>900</c:v>
                </c:pt>
                <c:pt idx="1">
                  <c:v>14288.8</c:v>
                </c:pt>
                <c:pt idx="2">
                  <c:v>0</c:v>
                </c:pt>
              </c:numCache>
            </c:numRef>
          </c:val>
        </c:ser>
        <c:dLbls>
          <c:showLegendKey val="0"/>
          <c:showVal val="0"/>
          <c:showCatName val="0"/>
          <c:showSerName val="0"/>
          <c:showPercent val="0"/>
          <c:showBubbleSize val="0"/>
        </c:dLbls>
        <c:gapWidth val="34"/>
        <c:gapDepth val="160"/>
        <c:shape val="cylinder"/>
        <c:axId val="155076608"/>
        <c:axId val="153737984"/>
        <c:axId val="0"/>
      </c:bar3DChart>
      <c:catAx>
        <c:axId val="155076608"/>
        <c:scaling>
          <c:orientation val="minMax"/>
        </c:scaling>
        <c:delete val="1"/>
        <c:axPos val="b"/>
        <c:majorTickMark val="out"/>
        <c:minorTickMark val="none"/>
        <c:tickLblPos val="nextTo"/>
        <c:crossAx val="153737984"/>
        <c:crosses val="autoZero"/>
        <c:auto val="1"/>
        <c:lblAlgn val="ctr"/>
        <c:lblOffset val="100"/>
        <c:noMultiLvlLbl val="0"/>
      </c:catAx>
      <c:valAx>
        <c:axId val="153737984"/>
        <c:scaling>
          <c:orientation val="minMax"/>
        </c:scaling>
        <c:delete val="1"/>
        <c:axPos val="l"/>
        <c:numFmt formatCode="#,##0.0" sourceLinked="1"/>
        <c:majorTickMark val="out"/>
        <c:minorTickMark val="none"/>
        <c:tickLblPos val="nextTo"/>
        <c:crossAx val="155076608"/>
        <c:crosses val="autoZero"/>
        <c:crossBetween val="between"/>
      </c:valAx>
      <c:spPr>
        <a:noFill/>
        <a:ln w="25406">
          <a:noFill/>
        </a:ln>
      </c:spPr>
    </c:plotArea>
    <c:legend>
      <c:legendPos val="r"/>
      <c:layout>
        <c:manualLayout>
          <c:xMode val="edge"/>
          <c:yMode val="edge"/>
          <c:x val="1.7088155079543154E-3"/>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2"/>
              <c:layout>
                <c:manualLayout>
                  <c:x val="-1.2499998632983629E-2"/>
                  <c:y val="4.1983727834368958E-3"/>
                </c:manualLayout>
              </c:layout>
              <c:showLegendKey val="0"/>
              <c:showVal val="1"/>
              <c:showCatName val="0"/>
              <c:showSerName val="0"/>
              <c:showPercent val="0"/>
              <c:showBubbleSize val="0"/>
            </c:dLbl>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 2019 год (факт)</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1.2499889271665652E-2"/>
                  <c:y val="-6.2977244654223502E-3"/>
                </c:manualLayout>
              </c:layout>
              <c:showLegendKey val="0"/>
              <c:showVal val="1"/>
              <c:showCatName val="0"/>
              <c:showSerName val="0"/>
              <c:showPercent val="0"/>
              <c:showBubbleSize val="0"/>
            </c:dLbl>
            <c:dLbl>
              <c:idx val="4"/>
              <c:layout>
                <c:manualLayout>
                  <c:x val="5.5555549479927805E-3"/>
                  <c:y val="-4.1983727834368576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48.8</c:v>
                </c:pt>
                <c:pt idx="2">
                  <c:v>34.5</c:v>
                </c:pt>
                <c:pt idx="3">
                  <c:v>51</c:v>
                </c:pt>
                <c:pt idx="4">
                  <c:v>39.200000000000003</c:v>
                </c:pt>
              </c:numCache>
            </c:numRef>
          </c:val>
        </c:ser>
        <c:ser>
          <c:idx val="4"/>
          <c:order val="4"/>
          <c:tx>
            <c:strRef>
              <c:f>Лист1!$F$1</c:f>
              <c:strCache>
                <c:ptCount val="1"/>
                <c:pt idx="0">
                  <c:v>Целевой показатель на 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1.8055553580976207E-2"/>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formatCode="0.0">
                  <c:v>41</c:v>
                </c:pt>
              </c:numCache>
            </c:numRef>
          </c:val>
        </c:ser>
        <c:dLbls>
          <c:showLegendKey val="0"/>
          <c:showVal val="0"/>
          <c:showCatName val="0"/>
          <c:showSerName val="0"/>
          <c:showPercent val="0"/>
          <c:showBubbleSize val="0"/>
        </c:dLbls>
        <c:gapWidth val="150"/>
        <c:shape val="cylinder"/>
        <c:axId val="301457920"/>
        <c:axId val="154674304"/>
        <c:axId val="0"/>
      </c:bar3DChart>
      <c:catAx>
        <c:axId val="301457920"/>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54674304"/>
        <c:crosses val="autoZero"/>
        <c:auto val="1"/>
        <c:lblAlgn val="ctr"/>
        <c:lblOffset val="100"/>
        <c:noMultiLvlLbl val="0"/>
      </c:catAx>
      <c:valAx>
        <c:axId val="154674304"/>
        <c:scaling>
          <c:orientation val="minMax"/>
        </c:scaling>
        <c:delete val="1"/>
        <c:axPos val="l"/>
        <c:numFmt formatCode="#,##0.00" sourceLinked="1"/>
        <c:majorTickMark val="out"/>
        <c:minorTickMark val="none"/>
        <c:tickLblPos val="nextTo"/>
        <c:crossAx val="301457920"/>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302028800"/>
        <c:axId val="154679488"/>
        <c:axId val="0"/>
      </c:bar3DChart>
      <c:catAx>
        <c:axId val="302028800"/>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54679488"/>
        <c:crosses val="autoZero"/>
        <c:auto val="1"/>
        <c:lblAlgn val="ctr"/>
        <c:lblOffset val="100"/>
        <c:noMultiLvlLbl val="0"/>
      </c:catAx>
      <c:valAx>
        <c:axId val="154679488"/>
        <c:scaling>
          <c:orientation val="minMax"/>
        </c:scaling>
        <c:delete val="1"/>
        <c:axPos val="l"/>
        <c:numFmt formatCode="#,##0.0" sourceLinked="1"/>
        <c:majorTickMark val="out"/>
        <c:minorTickMark val="none"/>
        <c:tickLblPos val="nextTo"/>
        <c:crossAx val="302028800"/>
        <c:crosses val="autoZero"/>
        <c:crossBetween val="between"/>
      </c:valAx>
      <c:spPr>
        <a:noFill/>
        <a:ln w="25409">
          <a:noFill/>
        </a:ln>
      </c:spPr>
    </c:plotArea>
    <c:legend>
      <c:legendPos val="r"/>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679.7</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339.65</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1359.5</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1114.4000000000001</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1004.85</c:v>
                </c:pt>
                <c:pt idx="1">
                  <c:v>2682.55</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6752.45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4500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1150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322228224"/>
        <c:axId val="154726912"/>
        <c:axId val="0"/>
      </c:bar3DChart>
      <c:catAx>
        <c:axId val="32222822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54726912"/>
        <c:crosses val="autoZero"/>
        <c:auto val="1"/>
        <c:lblAlgn val="ctr"/>
        <c:lblOffset val="100"/>
        <c:noMultiLvlLbl val="0"/>
      </c:catAx>
      <c:valAx>
        <c:axId val="154726912"/>
        <c:scaling>
          <c:orientation val="minMax"/>
        </c:scaling>
        <c:delete val="1"/>
        <c:axPos val="l"/>
        <c:numFmt formatCode="#,##0.00" sourceLinked="1"/>
        <c:majorTickMark val="out"/>
        <c:minorTickMark val="none"/>
        <c:tickLblPos val="nextTo"/>
        <c:crossAx val="322228224"/>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5355.17</c:v>
                </c:pt>
                <c:pt idx="1">
                  <c:v>18578.25</c:v>
                </c:pt>
              </c:numCache>
            </c:numRef>
          </c:val>
        </c:ser>
        <c:dLbls>
          <c:showLegendKey val="0"/>
          <c:showVal val="0"/>
          <c:showCatName val="0"/>
          <c:showSerName val="0"/>
          <c:showPercent val="0"/>
          <c:showBubbleSize val="0"/>
        </c:dLbls>
        <c:axId val="322974208"/>
        <c:axId val="154728640"/>
      </c:areaChart>
      <c:catAx>
        <c:axId val="322974208"/>
        <c:scaling>
          <c:orientation val="minMax"/>
        </c:scaling>
        <c:delete val="0"/>
        <c:axPos val="b"/>
        <c:numFmt formatCode="General" sourceLinked="1"/>
        <c:majorTickMark val="out"/>
        <c:minorTickMark val="none"/>
        <c:tickLblPos val="nextTo"/>
        <c:crossAx val="154728640"/>
        <c:crosses val="autoZero"/>
        <c:auto val="1"/>
        <c:lblAlgn val="ctr"/>
        <c:lblOffset val="100"/>
        <c:noMultiLvlLbl val="0"/>
      </c:catAx>
      <c:valAx>
        <c:axId val="154728640"/>
        <c:scaling>
          <c:orientation val="minMax"/>
        </c:scaling>
        <c:delete val="1"/>
        <c:axPos val="l"/>
        <c:numFmt formatCode="#,##0.00" sourceLinked="1"/>
        <c:majorTickMark val="out"/>
        <c:minorTickMark val="none"/>
        <c:tickLblPos val="nextTo"/>
        <c:crossAx val="322974208"/>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defRPr sz="1200" baseline="0">
                <a:latin typeface="Times New Roman" panose="02020603050405020304" pitchFamily="18" charset="0"/>
              </a:defRPr>
            </a:pPr>
            <a:r>
              <a:rPr lang="ru-RU" dirty="0"/>
              <a:t>Количество </a:t>
            </a:r>
            <a:r>
              <a:rPr lang="ru-RU" dirty="0" smtClean="0"/>
              <a:t>«Народных бюджетов»</a:t>
            </a:r>
            <a:endParaRPr lang="ru-RU" dirty="0"/>
          </a:p>
        </c:rich>
      </c:tx>
      <c:layout>
        <c:manualLayout>
          <c:xMode val="edge"/>
          <c:yMode val="edge"/>
          <c:x val="9.4778992307513812E-2"/>
          <c:y val="6.7922754244454098E-2"/>
        </c:manualLayout>
      </c:layout>
      <c:overlay val="0"/>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23</c:v>
                </c:pt>
              </c:numCache>
            </c:numRef>
          </c:val>
        </c:ser>
        <c:dLbls>
          <c:showLegendKey val="0"/>
          <c:showVal val="0"/>
          <c:showCatName val="0"/>
          <c:showSerName val="0"/>
          <c:showPercent val="0"/>
          <c:showBubbleSize val="0"/>
        </c:dLbls>
        <c:gapWidth val="150"/>
        <c:axId val="322051072"/>
        <c:axId val="325582848"/>
      </c:barChart>
      <c:catAx>
        <c:axId val="32205107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325582848"/>
        <c:crosses val="autoZero"/>
        <c:auto val="1"/>
        <c:lblAlgn val="ctr"/>
        <c:lblOffset val="100"/>
        <c:noMultiLvlLbl val="0"/>
      </c:catAx>
      <c:valAx>
        <c:axId val="325582848"/>
        <c:scaling>
          <c:orientation val="minMax"/>
        </c:scaling>
        <c:delete val="1"/>
        <c:axPos val="l"/>
        <c:numFmt formatCode="General" sourceLinked="1"/>
        <c:majorTickMark val="out"/>
        <c:minorTickMark val="none"/>
        <c:tickLblPos val="nextTo"/>
        <c:crossAx val="32205107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36373504"/>
        <c:axId val="8742592"/>
        <c:axId val="0"/>
      </c:bar3DChart>
      <c:catAx>
        <c:axId val="36373504"/>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8742592"/>
        <c:crosses val="autoZero"/>
        <c:auto val="1"/>
        <c:lblAlgn val="ctr"/>
        <c:lblOffset val="100"/>
        <c:noMultiLvlLbl val="0"/>
      </c:catAx>
      <c:valAx>
        <c:axId val="8742592"/>
        <c:scaling>
          <c:orientation val="minMax"/>
        </c:scaling>
        <c:delete val="1"/>
        <c:axPos val="b"/>
        <c:numFmt formatCode="#,##0.00" sourceLinked="1"/>
        <c:majorTickMark val="out"/>
        <c:minorTickMark val="none"/>
        <c:tickLblPos val="nextTo"/>
        <c:crossAx val="36373504"/>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37031936"/>
        <c:axId val="8744896"/>
        <c:axId val="0"/>
      </c:bar3DChart>
      <c:catAx>
        <c:axId val="37031936"/>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8744896"/>
        <c:crosses val="autoZero"/>
        <c:auto val="1"/>
        <c:lblAlgn val="ctr"/>
        <c:lblOffset val="100"/>
        <c:noMultiLvlLbl val="0"/>
      </c:catAx>
      <c:valAx>
        <c:axId val="8744896"/>
        <c:scaling>
          <c:orientation val="minMax"/>
        </c:scaling>
        <c:delete val="1"/>
        <c:axPos val="l"/>
        <c:numFmt formatCode="General" sourceLinked="1"/>
        <c:majorTickMark val="out"/>
        <c:minorTickMark val="none"/>
        <c:tickLblPos val="nextTo"/>
        <c:crossAx val="37031936"/>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- 15,9%</c:v>
                </c:pt>
                <c:pt idx="1">
                  <c:v>Субсидии -28,7%</c:v>
                </c:pt>
                <c:pt idx="2">
                  <c:v>Субвенции - 57,9%</c:v>
                </c:pt>
              </c:strCache>
            </c:strRef>
          </c:cat>
          <c:val>
            <c:numRef>
              <c:f>Лист1!$B$2:$B$4</c:f>
              <c:numCache>
                <c:formatCode>General</c:formatCode>
                <c:ptCount val="3"/>
                <c:pt idx="0">
                  <c:v>69004.899999999994</c:v>
                </c:pt>
                <c:pt idx="1">
                  <c:v>124772.5</c:v>
                </c:pt>
                <c:pt idx="2">
                  <c:v>251619.20000000001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- 23,2%</c:v>
                </c:pt>
                <c:pt idx="2">
                  <c:v>Субвенции - 77,7%</c:v>
                </c:pt>
              </c:strCache>
            </c:strRef>
          </c:cat>
          <c:val>
            <c:numRef>
              <c:f>Лист1!$B$2:$B$4</c:f>
              <c:numCache>
                <c:formatCode>General</c:formatCode>
                <c:ptCount val="3"/>
                <c:pt idx="0">
                  <c:v>219.3</c:v>
                </c:pt>
                <c:pt idx="1">
                  <c:v>77237.399999999994</c:v>
                </c:pt>
                <c:pt idx="2">
                  <c:v>258419.20000000001</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- 20,9%</c:v>
                </c:pt>
                <c:pt idx="2">
                  <c:v>Субвенции - 79,9%</c:v>
                </c:pt>
              </c:strCache>
            </c:strRef>
          </c:cat>
          <c:val>
            <c:numRef>
              <c:f>Лист1!$B$2:$B$4</c:f>
              <c:numCache>
                <c:formatCode>General</c:formatCode>
                <c:ptCount val="3"/>
                <c:pt idx="0">
                  <c:v>575.79999999999995</c:v>
                </c:pt>
                <c:pt idx="1">
                  <c:v>70600.100000000006</c:v>
                </c:pt>
                <c:pt idx="2">
                  <c:v>270081.90000000002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9466242433968246"/>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96290" custRadScaleInc="-793">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custLinFactNeighborX="83" custLinFactNeighborY="40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E4AD6-E746-4678-8681-19FEE82DF210}" type="doc">
      <dgm:prSet loTypeId="urn:microsoft.com/office/officeart/2005/8/layout/process4" loCatId="process" qsTypeId="urn:microsoft.com/office/officeart/2005/8/quickstyle/3d2" qsCatId="3D" csTypeId="urn:microsoft.com/office/officeart/2005/8/colors/colorful5" csCatId="colorful" phldr="1"/>
      <dgm:spPr/>
      <dgm:t>
        <a:bodyPr/>
        <a:lstStyle/>
        <a:p>
          <a:endParaRPr lang="ru-RU"/>
        </a:p>
      </dgm:t>
    </dgm:pt>
    <dgm:pt modelId="{25613F07-8EF4-49F8-9B13-DBF0C8E5B2CA}">
      <dgm:prSet phldrT="[Текст]" custT="1"/>
      <dgm:spPr/>
      <dgm:t>
        <a:bodyPr/>
        <a:lstStyle/>
        <a:p>
          <a:r>
            <a:rPr lang="ru-RU" sz="1400" b="1" strike="noStrike"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r>
            <a:rPr lang="ru-RU" sz="1400" b="1" strike="noStrike"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dirty="0">
            <a:solidFill>
              <a:schemeClr val="bg1"/>
            </a:solidFill>
            <a:latin typeface="Times New Roman" panose="02020603050405020304" pitchFamily="18" charset="0"/>
            <a:cs typeface="Times New Roman" panose="02020603050405020304" pitchFamily="18" charset="0"/>
          </a:endParaRPr>
        </a:p>
      </dgm:t>
    </dgm:pt>
    <dgm:pt modelId="{DC7F4554-59EB-48AF-8356-CEDF3A493B02}" type="par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A67E310F-196F-4A80-A0E6-FE1BE0760F10}" type="sibTrans" cxnId="{F8F18E2F-5FBD-474E-A8CB-9E053077FBED}">
      <dgm:prSet/>
      <dgm:spPr/>
      <dgm:t>
        <a:bodyPr/>
        <a:lstStyle/>
        <a:p>
          <a:endParaRPr lang="ru-RU" sz="1200">
            <a:latin typeface="Times New Roman" panose="02020603050405020304" pitchFamily="18" charset="0"/>
            <a:cs typeface="Times New Roman" panose="02020603050405020304" pitchFamily="18" charset="0"/>
          </a:endParaRPr>
        </a:p>
      </dgm:t>
    </dgm:pt>
    <dgm:pt modelId="{6D546027-2B20-47B7-A831-927AECC1FBFB}">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855CDEE5-B524-461E-88E8-BA2F9794473C}" type="par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E2242A5D-E707-444D-AD54-E9A10BC9DDD3}" type="sibTrans" cxnId="{0EE779DB-2E19-4008-928E-B15CD2C2A82B}">
      <dgm:prSet/>
      <dgm:spPr/>
      <dgm:t>
        <a:bodyPr/>
        <a:lstStyle/>
        <a:p>
          <a:endParaRPr lang="ru-RU" sz="1200">
            <a:latin typeface="Times New Roman" panose="02020603050405020304" pitchFamily="18" charset="0"/>
            <a:cs typeface="Times New Roman" panose="02020603050405020304" pitchFamily="18" charset="0"/>
          </a:endParaRPr>
        </a:p>
      </dgm:t>
    </dgm:pt>
    <dgm:pt modelId="{75994F94-5971-48F4-869A-40EA471653CC}">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725507E0-A859-4ADE-B3CE-02A8FA03BBD7}" type="par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12B61771-27D3-4578-AECB-FCA968569B63}" type="sibTrans" cxnId="{4328F84E-773B-47A1-91F6-88D918883E64}">
      <dgm:prSet/>
      <dgm:spPr/>
      <dgm:t>
        <a:bodyPr/>
        <a:lstStyle/>
        <a:p>
          <a:endParaRPr lang="ru-RU" sz="1200">
            <a:latin typeface="Times New Roman" panose="02020603050405020304" pitchFamily="18" charset="0"/>
            <a:cs typeface="Times New Roman" panose="02020603050405020304" pitchFamily="18" charset="0"/>
          </a:endParaRPr>
        </a:p>
      </dgm:t>
    </dgm:pt>
    <dgm:pt modelId="{3E63379F-D3B7-4970-B43D-7AD17A0B7346}">
      <dgm:prSet phldrT="[Текст]" custT="1"/>
      <dgm:spPr/>
      <dgm:t>
        <a:bodyPr/>
        <a:lstStyle/>
        <a:p>
          <a:endParaRPr lang="ru-RU" sz="1200" b="1" dirty="0" smtClean="0">
            <a:solidFill>
              <a:schemeClr val="tx1"/>
            </a:solidFill>
            <a:latin typeface="Times New Roman" panose="02020603050405020304" pitchFamily="18" charset="0"/>
            <a:cs typeface="Times New Roman" panose="02020603050405020304" pitchFamily="18" charset="0"/>
          </a:endParaRPr>
        </a:p>
        <a:p>
          <a:r>
            <a:rPr lang="ru-RU" sz="1200" b="1"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E6FFE0D-DD69-44B0-99B1-6D1B8771C12E}" type="par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093FEC9C-1F15-44CA-A1BE-DB57C6AA3B33}" type="sibTrans" cxnId="{A8A98025-D7F1-4601-870A-37754D949C82}">
      <dgm:prSet/>
      <dgm:spPr/>
      <dgm:t>
        <a:bodyPr/>
        <a:lstStyle/>
        <a:p>
          <a:endParaRPr lang="ru-RU" sz="1200">
            <a:latin typeface="Times New Roman" panose="02020603050405020304" pitchFamily="18" charset="0"/>
            <a:cs typeface="Times New Roman" panose="02020603050405020304" pitchFamily="18" charset="0"/>
          </a:endParaRPr>
        </a:p>
      </dgm:t>
    </dgm:pt>
    <dgm:pt modelId="{7241CE16-E5E0-47AE-A20D-4C2980D14372}">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algn="ctr"/>
          <a:r>
            <a:rPr lang="ru-RU" sz="1200" b="1" dirty="0" smtClean="0">
              <a:latin typeface="Times New Roman" panose="02020603050405020304" pitchFamily="18" charset="0"/>
              <a:cs typeface="Times New Roman" panose="02020603050405020304" pitchFamily="18" charset="0"/>
            </a:rPr>
            <a:t> </a:t>
          </a: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Акцизы.</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44DCEEED-FAD4-4F17-99C6-EE13B573AB78}" type="par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B8503286-99B2-4749-9D80-4ECB053E539D}" type="sibTrans" cxnId="{39934ADD-B9A8-4D26-9233-708627E43CF1}">
      <dgm:prSet/>
      <dgm:spPr/>
      <dgm:t>
        <a:bodyPr/>
        <a:lstStyle/>
        <a:p>
          <a:endParaRPr lang="ru-RU" sz="1200">
            <a:latin typeface="Times New Roman" panose="02020603050405020304" pitchFamily="18" charset="0"/>
            <a:cs typeface="Times New Roman" panose="02020603050405020304" pitchFamily="18" charset="0"/>
          </a:endParaRPr>
        </a:p>
      </dgm:t>
    </dgm:pt>
    <dgm:pt modelId="{468B54FF-619D-473A-981D-57A255F89719}">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Земельный налог;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983982F8-B35C-4F71-9B95-31F13CDE71B6}" type="par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33F63700-7995-4ABB-9DB5-575593505283}" type="sibTrans" cxnId="{7294FBE9-DB82-440D-AE6B-E9A4AC3BC6AF}">
      <dgm:prSet/>
      <dgm:spPr/>
      <dgm:t>
        <a:bodyPr/>
        <a:lstStyle/>
        <a:p>
          <a:endParaRPr lang="ru-RU" sz="1200">
            <a:latin typeface="Times New Roman" panose="02020603050405020304" pitchFamily="18" charset="0"/>
            <a:cs typeface="Times New Roman" panose="02020603050405020304" pitchFamily="18" charset="0"/>
          </a:endParaRPr>
        </a:p>
      </dgm:t>
    </dgm:pt>
    <dgm:pt modelId="{15C30D5C-E879-471A-B54A-1987DCF8219E}">
      <dgm:prSet phldrT="[Текст]" custT="1"/>
      <dgm:spPr/>
      <dgm:t>
        <a:bodyPr/>
        <a:lstStyle/>
        <a:p>
          <a:r>
            <a:rPr lang="ru-RU" sz="1200" b="1" dirty="0" smtClean="0">
              <a:latin typeface="Times New Roman" panose="02020603050405020304" pitchFamily="18" charset="0"/>
              <a:cs typeface="Times New Roman" panose="02020603050405020304" pitchFamily="18" charset="0"/>
            </a:rPr>
            <a:t>региональный</a:t>
          </a:r>
          <a:endParaRPr lang="ru-RU" sz="1200" b="1" dirty="0">
            <a:latin typeface="Times New Roman" panose="02020603050405020304" pitchFamily="18" charset="0"/>
            <a:cs typeface="Times New Roman" panose="02020603050405020304" pitchFamily="18" charset="0"/>
          </a:endParaRPr>
        </a:p>
      </dgm:t>
    </dgm:pt>
    <dgm:pt modelId="{5FB2F36D-9243-41B5-98CE-EF75EFBB6698}" type="par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9004C631-AF0F-492C-9701-29C4CD003B55}" type="sibTrans" cxnId="{20C6514A-E4B0-4CC5-859A-9F60DE6AE9CC}">
      <dgm:prSet/>
      <dgm:spPr/>
      <dgm:t>
        <a:bodyPr/>
        <a:lstStyle/>
        <a:p>
          <a:endParaRPr lang="ru-RU" sz="1200">
            <a:latin typeface="Times New Roman" panose="02020603050405020304" pitchFamily="18" charset="0"/>
            <a:cs typeface="Times New Roman" panose="02020603050405020304" pitchFamily="18" charset="0"/>
          </a:endParaRPr>
        </a:p>
      </dgm:t>
    </dgm:pt>
    <dgm:pt modelId="{28073E1B-90B4-40E8-A7B0-C4E6ED700F95}">
      <dgm:prSet phldrT="[Текст]" custT="1"/>
      <dgm:spPr/>
      <dgm:t>
        <a:bodyPr/>
        <a:lstStyle/>
        <a:p>
          <a:r>
            <a:rPr lang="ru-RU" sz="1200" b="1" dirty="0" smtClean="0">
              <a:solidFill>
                <a:schemeClr val="tx1"/>
              </a:solidFill>
              <a:latin typeface="Times New Roman" panose="02020603050405020304" pitchFamily="18" charset="0"/>
              <a:cs typeface="Times New Roman" panose="02020603050405020304" pitchFamily="18" charset="0"/>
            </a:rPr>
            <a:t>местный</a:t>
          </a:r>
          <a:endParaRPr lang="ru-RU" sz="1200" b="1" dirty="0">
            <a:solidFill>
              <a:schemeClr val="tx1"/>
            </a:solidFill>
            <a:latin typeface="Times New Roman" panose="02020603050405020304" pitchFamily="18" charset="0"/>
            <a:cs typeface="Times New Roman" panose="02020603050405020304" pitchFamily="18" charset="0"/>
          </a:endParaRPr>
        </a:p>
      </dgm:t>
    </dgm:pt>
    <dgm:pt modelId="{B66A5D38-FF06-4261-8CD2-0A774F0C8396}" type="par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75F485DF-7D15-4949-A1EA-668AC3D4FC6E}" type="sibTrans" cxnId="{00CFC6C3-96D1-4D64-933D-8DB953EFC2EB}">
      <dgm:prSet/>
      <dgm:spPr/>
      <dgm:t>
        <a:bodyPr/>
        <a:lstStyle/>
        <a:p>
          <a:endParaRPr lang="ru-RU" sz="1200">
            <a:latin typeface="Times New Roman" panose="02020603050405020304" pitchFamily="18" charset="0"/>
            <a:cs typeface="Times New Roman" panose="02020603050405020304" pitchFamily="18" charset="0"/>
          </a:endParaRPr>
        </a:p>
      </dgm:t>
    </dgm:pt>
    <dgm:pt modelId="{93D287EA-BC82-40B0-BEA9-E7955983F978}">
      <dgm:prSet phldrT="[Текст]" custT="1"/>
      <dgm:spPr/>
      <dgm:t>
        <a:bodyPr/>
        <a:lstStyle/>
        <a:p>
          <a:pPr algn="just"/>
          <a:r>
            <a:rPr lang="ru-RU" sz="1200" b="1"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algn="ctr"/>
          <a:r>
            <a:rPr lang="ru-RU" sz="1200" b="1" dirty="0" smtClean="0">
              <a:solidFill>
                <a:srgbClr val="FF0000"/>
              </a:solidFill>
              <a:latin typeface="Times New Roman" panose="02020603050405020304" pitchFamily="18" charset="0"/>
              <a:cs typeface="Times New Roman" panose="02020603050405020304" pitchFamily="18" charset="0"/>
            </a:rPr>
            <a:t>например:</a:t>
          </a:r>
        </a:p>
        <a:p>
          <a:pPr algn="ctr"/>
          <a:r>
            <a:rPr lang="ru-RU" sz="1200" b="1" i="1"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algn="ctr"/>
          <a:r>
            <a:rPr lang="ru-RU" sz="1200" b="1" i="1"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dirty="0">
            <a:solidFill>
              <a:srgbClr val="0000FF"/>
            </a:solidFill>
            <a:latin typeface="Times New Roman" panose="02020603050405020304" pitchFamily="18" charset="0"/>
            <a:cs typeface="Times New Roman" panose="02020603050405020304" pitchFamily="18" charset="0"/>
          </a:endParaRPr>
        </a:p>
      </dgm:t>
    </dgm:pt>
    <dgm:pt modelId="{DB4FA441-2148-417D-BD5B-3D961EDCBE71}" type="par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ECCC1216-5F49-4BCB-AD05-A3A6AA10FCF2}" type="sibTrans" cxnId="{63816E28-2ED8-42A3-8594-7191EF921E15}">
      <dgm:prSet/>
      <dgm:spPr/>
      <dgm:t>
        <a:bodyPr/>
        <a:lstStyle/>
        <a:p>
          <a:endParaRPr lang="ru-RU" sz="1200">
            <a:latin typeface="Times New Roman" panose="02020603050405020304" pitchFamily="18" charset="0"/>
            <a:cs typeface="Times New Roman" panose="02020603050405020304" pitchFamily="18" charset="0"/>
          </a:endParaRPr>
        </a:p>
      </dgm:t>
    </dgm:pt>
    <dgm:pt modelId="{7C08DC0C-700B-405A-ADBA-9179893C4076}" type="pres">
      <dgm:prSet presAssocID="{B09E4AD6-E746-4678-8681-19FEE82DF210}" presName="Name0" presStyleCnt="0">
        <dgm:presLayoutVars>
          <dgm:dir/>
          <dgm:animLvl val="lvl"/>
          <dgm:resizeHandles val="exact"/>
        </dgm:presLayoutVars>
      </dgm:prSet>
      <dgm:spPr/>
      <dgm:t>
        <a:bodyPr/>
        <a:lstStyle/>
        <a:p>
          <a:endParaRPr lang="ru-RU"/>
        </a:p>
      </dgm:t>
    </dgm:pt>
    <dgm:pt modelId="{0D27C0BB-52A5-4F2E-B27C-9B436C5793ED}" type="pres">
      <dgm:prSet presAssocID="{3E63379F-D3B7-4970-B43D-7AD17A0B7346}" presName="boxAndChildren" presStyleCnt="0"/>
      <dgm:spPr/>
    </dgm:pt>
    <dgm:pt modelId="{96E4B3D8-FDAB-47BA-ABFB-1F95B1BA571F}" type="pres">
      <dgm:prSet presAssocID="{3E63379F-D3B7-4970-B43D-7AD17A0B7346}" presName="parentTextBox" presStyleLbl="node1" presStyleIdx="0" presStyleCnt="3"/>
      <dgm:spPr/>
      <dgm:t>
        <a:bodyPr/>
        <a:lstStyle/>
        <a:p>
          <a:endParaRPr lang="ru-RU"/>
        </a:p>
      </dgm:t>
    </dgm:pt>
    <dgm:pt modelId="{566D5FF0-46A1-44D9-8221-76B52387E4F8}" type="pres">
      <dgm:prSet presAssocID="{3E63379F-D3B7-4970-B43D-7AD17A0B7346}" presName="entireBox" presStyleLbl="node1" presStyleIdx="0" presStyleCnt="3" custScaleY="17692" custLinFactNeighborY="-9856"/>
      <dgm:spPr/>
      <dgm:t>
        <a:bodyPr/>
        <a:lstStyle/>
        <a:p>
          <a:endParaRPr lang="ru-RU"/>
        </a:p>
      </dgm:t>
    </dgm:pt>
    <dgm:pt modelId="{F584FB51-6DA1-46DF-98EB-6B8FB3B2EB93}" type="pres">
      <dgm:prSet presAssocID="{3E63379F-D3B7-4970-B43D-7AD17A0B7346}" presName="descendantBox" presStyleCnt="0"/>
      <dgm:spPr/>
    </dgm:pt>
    <dgm:pt modelId="{49A7A434-B925-4267-B3AB-D6093B366A73}" type="pres">
      <dgm:prSet presAssocID="{7241CE16-E5E0-47AE-A20D-4C2980D14372}" presName="childTextBox" presStyleLbl="fgAccFollowNode1" presStyleIdx="0" presStyleCnt="6" custScaleY="135206">
        <dgm:presLayoutVars>
          <dgm:bulletEnabled val="1"/>
        </dgm:presLayoutVars>
      </dgm:prSet>
      <dgm:spPr/>
      <dgm:t>
        <a:bodyPr/>
        <a:lstStyle/>
        <a:p>
          <a:endParaRPr lang="ru-RU"/>
        </a:p>
      </dgm:t>
    </dgm:pt>
    <dgm:pt modelId="{41441820-E3F9-4E22-9183-E535FE0ABB12}" type="pres">
      <dgm:prSet presAssocID="{93D287EA-BC82-40B0-BEA9-E7955983F978}" presName="childTextBox" presStyleLbl="fgAccFollowNode1" presStyleIdx="1" presStyleCnt="6">
        <dgm:presLayoutVars>
          <dgm:bulletEnabled val="1"/>
        </dgm:presLayoutVars>
      </dgm:prSet>
      <dgm:spPr/>
      <dgm:t>
        <a:bodyPr/>
        <a:lstStyle/>
        <a:p>
          <a:endParaRPr lang="ru-RU"/>
        </a:p>
      </dgm:t>
    </dgm:pt>
    <dgm:pt modelId="{ECAD8A5A-6A48-423C-BFD2-436B57BF8301}" type="pres">
      <dgm:prSet presAssocID="{468B54FF-619D-473A-981D-57A255F89719}" presName="childTextBox" presStyleLbl="fgAccFollowNode1" presStyleIdx="2" presStyleCnt="6" custScaleY="129300">
        <dgm:presLayoutVars>
          <dgm:bulletEnabled val="1"/>
        </dgm:presLayoutVars>
      </dgm:prSet>
      <dgm:spPr/>
      <dgm:t>
        <a:bodyPr/>
        <a:lstStyle/>
        <a:p>
          <a:endParaRPr lang="ru-RU"/>
        </a:p>
      </dgm:t>
    </dgm:pt>
    <dgm:pt modelId="{E8646636-8535-4B8A-AF1D-7DE80F343998}" type="pres">
      <dgm:prSet presAssocID="{E2242A5D-E707-444D-AD54-E9A10BC9DDD3}" presName="sp" presStyleCnt="0"/>
      <dgm:spPr/>
    </dgm:pt>
    <dgm:pt modelId="{A4727E0E-34CC-4079-93A7-EC80837AC753}" type="pres">
      <dgm:prSet presAssocID="{6D546027-2B20-47B7-A831-927AECC1FBFB}" presName="arrowAndChildren" presStyleCnt="0"/>
      <dgm:spPr/>
    </dgm:pt>
    <dgm:pt modelId="{4451EB06-E3A7-48B9-8DF2-9AC5B160B188}" type="pres">
      <dgm:prSet presAssocID="{6D546027-2B20-47B7-A831-927AECC1FBFB}" presName="parentTextArrow" presStyleLbl="node1" presStyleIdx="0" presStyleCnt="3"/>
      <dgm:spPr/>
      <dgm:t>
        <a:bodyPr/>
        <a:lstStyle/>
        <a:p>
          <a:endParaRPr lang="ru-RU"/>
        </a:p>
      </dgm:t>
    </dgm:pt>
    <dgm:pt modelId="{66F93153-2F7E-4B85-954B-3DFE18B7BEB1}" type="pres">
      <dgm:prSet presAssocID="{6D546027-2B20-47B7-A831-927AECC1FBFB}" presName="arrow" presStyleLbl="node1" presStyleIdx="1" presStyleCnt="3" custAng="0" custScaleY="43884" custLinFactNeighborY="-4009"/>
      <dgm:spPr/>
      <dgm:t>
        <a:bodyPr/>
        <a:lstStyle/>
        <a:p>
          <a:endParaRPr lang="ru-RU"/>
        </a:p>
      </dgm:t>
    </dgm:pt>
    <dgm:pt modelId="{F078892C-3281-4001-AF4C-98B72E6037FD}" type="pres">
      <dgm:prSet presAssocID="{6D546027-2B20-47B7-A831-927AECC1FBFB}" presName="descendantArrow" presStyleCnt="0"/>
      <dgm:spPr/>
    </dgm:pt>
    <dgm:pt modelId="{FFE9620A-49CC-4DEF-A319-7986D2ACD4BB}" type="pres">
      <dgm:prSet presAssocID="{75994F94-5971-48F4-869A-40EA471653CC}" presName="childTextArrow" presStyleLbl="fgAccFollowNode1" presStyleIdx="3" presStyleCnt="6" custScaleY="62715" custLinFactNeighborX="1080" custLinFactNeighborY="-16893">
        <dgm:presLayoutVars>
          <dgm:bulletEnabled val="1"/>
        </dgm:presLayoutVars>
      </dgm:prSet>
      <dgm:spPr/>
      <dgm:t>
        <a:bodyPr/>
        <a:lstStyle/>
        <a:p>
          <a:endParaRPr lang="ru-RU"/>
        </a:p>
      </dgm:t>
    </dgm:pt>
    <dgm:pt modelId="{B2410DC4-17F4-4615-B9E3-56C05C32735F}" type="pres">
      <dgm:prSet presAssocID="{15C30D5C-E879-471A-B54A-1987DCF8219E}" presName="childTextArrow" presStyleLbl="fgAccFollowNode1" presStyleIdx="4" presStyleCnt="6" custScaleY="60515" custLinFactNeighborX="0" custLinFactNeighborY="-17993">
        <dgm:presLayoutVars>
          <dgm:bulletEnabled val="1"/>
        </dgm:presLayoutVars>
      </dgm:prSet>
      <dgm:spPr/>
      <dgm:t>
        <a:bodyPr/>
        <a:lstStyle/>
        <a:p>
          <a:endParaRPr lang="ru-RU"/>
        </a:p>
      </dgm:t>
    </dgm:pt>
    <dgm:pt modelId="{CC468802-0ADC-4A73-8E05-36C1322232D5}" type="pres">
      <dgm:prSet presAssocID="{28073E1B-90B4-40E8-A7B0-C4E6ED700F95}" presName="childTextArrow" presStyleLbl="fgAccFollowNode1" presStyleIdx="5" presStyleCnt="6" custScaleY="62715" custLinFactNeighborX="-1166" custLinFactNeighborY="-16893">
        <dgm:presLayoutVars>
          <dgm:bulletEnabled val="1"/>
        </dgm:presLayoutVars>
      </dgm:prSet>
      <dgm:spPr/>
      <dgm:t>
        <a:bodyPr/>
        <a:lstStyle/>
        <a:p>
          <a:endParaRPr lang="ru-RU"/>
        </a:p>
      </dgm:t>
    </dgm:pt>
    <dgm:pt modelId="{EA7C1357-3D30-48D5-81DA-6D9610BDB5A0}" type="pres">
      <dgm:prSet presAssocID="{A67E310F-196F-4A80-A0E6-FE1BE0760F10}" presName="sp" presStyleCnt="0"/>
      <dgm:spPr/>
    </dgm:pt>
    <dgm:pt modelId="{5BACE0E0-F288-4C65-B406-8BB739530D4C}" type="pres">
      <dgm:prSet presAssocID="{25613F07-8EF4-49F8-9B13-DBF0C8E5B2CA}" presName="arrowAndChildren" presStyleCnt="0"/>
      <dgm:spPr/>
    </dgm:pt>
    <dgm:pt modelId="{E7E85220-2DF1-41B1-9A40-574C669308E2}" type="pres">
      <dgm:prSet presAssocID="{25613F07-8EF4-49F8-9B13-DBF0C8E5B2CA}" presName="parentTextArrow" presStyleLbl="node1" presStyleIdx="2" presStyleCnt="3" custScaleY="33886"/>
      <dgm:spPr/>
      <dgm:t>
        <a:bodyPr/>
        <a:lstStyle/>
        <a:p>
          <a:endParaRPr lang="ru-RU"/>
        </a:p>
      </dgm:t>
    </dgm:pt>
  </dgm:ptLst>
  <dgm:cxnLst>
    <dgm:cxn modelId="{DDFA7087-2DF3-47FA-B99D-9B020B68A6AC}" type="presOf" srcId="{25613F07-8EF4-49F8-9B13-DBF0C8E5B2CA}" destId="{E7E85220-2DF1-41B1-9A40-574C669308E2}" srcOrd="0" destOrd="0" presId="urn:microsoft.com/office/officeart/2005/8/layout/process4"/>
    <dgm:cxn modelId="{271C101B-3B7E-4DBD-B3EC-86D89143CD33}" type="presOf" srcId="{6D546027-2B20-47B7-A831-927AECC1FBFB}" destId="{4451EB06-E3A7-48B9-8DF2-9AC5B160B188}" srcOrd="0" destOrd="0" presId="urn:microsoft.com/office/officeart/2005/8/layout/process4"/>
    <dgm:cxn modelId="{E4591262-FE4A-4684-94DD-19C4B36A2D67}" type="presOf" srcId="{6D546027-2B20-47B7-A831-927AECC1FBFB}" destId="{66F93153-2F7E-4B85-954B-3DFE18B7BEB1}" srcOrd="1" destOrd="0" presId="urn:microsoft.com/office/officeart/2005/8/layout/process4"/>
    <dgm:cxn modelId="{7294FBE9-DB82-440D-AE6B-E9A4AC3BC6AF}" srcId="{3E63379F-D3B7-4970-B43D-7AD17A0B7346}" destId="{468B54FF-619D-473A-981D-57A255F89719}" srcOrd="2" destOrd="0" parTransId="{983982F8-B35C-4F71-9B95-31F13CDE71B6}" sibTransId="{33F63700-7995-4ABB-9DB5-575593505283}"/>
    <dgm:cxn modelId="{9686F07D-728E-4852-8FDD-5F857102BB7C}" type="presOf" srcId="{3E63379F-D3B7-4970-B43D-7AD17A0B7346}" destId="{96E4B3D8-FDAB-47BA-ABFB-1F95B1BA571F}" srcOrd="0" destOrd="0" presId="urn:microsoft.com/office/officeart/2005/8/layout/process4"/>
    <dgm:cxn modelId="{621DB5E3-87EF-4EE7-BE80-F8B87F7A1DA0}" type="presOf" srcId="{75994F94-5971-48F4-869A-40EA471653CC}" destId="{FFE9620A-49CC-4DEF-A319-7986D2ACD4BB}" srcOrd="0" destOrd="0" presId="urn:microsoft.com/office/officeart/2005/8/layout/process4"/>
    <dgm:cxn modelId="{9FE70E2F-A018-4FD3-B4F5-FE043C169AEE}" type="presOf" srcId="{15C30D5C-E879-471A-B54A-1987DCF8219E}" destId="{B2410DC4-17F4-4615-B9E3-56C05C32735F}" srcOrd="0" destOrd="0" presId="urn:microsoft.com/office/officeart/2005/8/layout/process4"/>
    <dgm:cxn modelId="{0EE779DB-2E19-4008-928E-B15CD2C2A82B}" srcId="{B09E4AD6-E746-4678-8681-19FEE82DF210}" destId="{6D546027-2B20-47B7-A831-927AECC1FBFB}" srcOrd="1" destOrd="0" parTransId="{855CDEE5-B524-461E-88E8-BA2F9794473C}" sibTransId="{E2242A5D-E707-444D-AD54-E9A10BC9DDD3}"/>
    <dgm:cxn modelId="{A8A98025-D7F1-4601-870A-37754D949C82}" srcId="{B09E4AD6-E746-4678-8681-19FEE82DF210}" destId="{3E63379F-D3B7-4970-B43D-7AD17A0B7346}" srcOrd="2" destOrd="0" parTransId="{BE6FFE0D-DD69-44B0-99B1-6D1B8771C12E}" sibTransId="{093FEC9C-1F15-44CA-A1BE-DB57C6AA3B33}"/>
    <dgm:cxn modelId="{63816E28-2ED8-42A3-8594-7191EF921E15}" srcId="{3E63379F-D3B7-4970-B43D-7AD17A0B7346}" destId="{93D287EA-BC82-40B0-BEA9-E7955983F978}" srcOrd="1" destOrd="0" parTransId="{DB4FA441-2148-417D-BD5B-3D961EDCBE71}" sibTransId="{ECCC1216-5F49-4BCB-AD05-A3A6AA10FCF2}"/>
    <dgm:cxn modelId="{20C6514A-E4B0-4CC5-859A-9F60DE6AE9CC}" srcId="{6D546027-2B20-47B7-A831-927AECC1FBFB}" destId="{15C30D5C-E879-471A-B54A-1987DCF8219E}" srcOrd="1" destOrd="0" parTransId="{5FB2F36D-9243-41B5-98CE-EF75EFBB6698}" sibTransId="{9004C631-AF0F-492C-9701-29C4CD003B55}"/>
    <dgm:cxn modelId="{5C3FB128-F52D-4AF0-8FB9-FF4417C962A4}" type="presOf" srcId="{B09E4AD6-E746-4678-8681-19FEE82DF210}" destId="{7C08DC0C-700B-405A-ADBA-9179893C4076}" srcOrd="0" destOrd="0" presId="urn:microsoft.com/office/officeart/2005/8/layout/process4"/>
    <dgm:cxn modelId="{4328F84E-773B-47A1-91F6-88D918883E64}" srcId="{6D546027-2B20-47B7-A831-927AECC1FBFB}" destId="{75994F94-5971-48F4-869A-40EA471653CC}" srcOrd="0" destOrd="0" parTransId="{725507E0-A859-4ADE-B3CE-02A8FA03BBD7}" sibTransId="{12B61771-27D3-4578-AECB-FCA968569B63}"/>
    <dgm:cxn modelId="{00CFC6C3-96D1-4D64-933D-8DB953EFC2EB}" srcId="{6D546027-2B20-47B7-A831-927AECC1FBFB}" destId="{28073E1B-90B4-40E8-A7B0-C4E6ED700F95}" srcOrd="2" destOrd="0" parTransId="{B66A5D38-FF06-4261-8CD2-0A774F0C8396}" sibTransId="{75F485DF-7D15-4949-A1EA-668AC3D4FC6E}"/>
    <dgm:cxn modelId="{692CB599-DDB5-403E-AA37-F447110301B2}" type="presOf" srcId="{468B54FF-619D-473A-981D-57A255F89719}" destId="{ECAD8A5A-6A48-423C-BFD2-436B57BF8301}" srcOrd="0" destOrd="0" presId="urn:microsoft.com/office/officeart/2005/8/layout/process4"/>
    <dgm:cxn modelId="{F77FEA4C-F32B-48E1-80BB-325D5FA13B6D}" type="presOf" srcId="{93D287EA-BC82-40B0-BEA9-E7955983F978}" destId="{41441820-E3F9-4E22-9183-E535FE0ABB12}" srcOrd="0" destOrd="0" presId="urn:microsoft.com/office/officeart/2005/8/layout/process4"/>
    <dgm:cxn modelId="{F8F18E2F-5FBD-474E-A8CB-9E053077FBED}" srcId="{B09E4AD6-E746-4678-8681-19FEE82DF210}" destId="{25613F07-8EF4-49F8-9B13-DBF0C8E5B2CA}" srcOrd="0" destOrd="0" parTransId="{DC7F4554-59EB-48AF-8356-CEDF3A493B02}" sibTransId="{A67E310F-196F-4A80-A0E6-FE1BE0760F10}"/>
    <dgm:cxn modelId="{39934ADD-B9A8-4D26-9233-708627E43CF1}" srcId="{3E63379F-D3B7-4970-B43D-7AD17A0B7346}" destId="{7241CE16-E5E0-47AE-A20D-4C2980D14372}" srcOrd="0" destOrd="0" parTransId="{44DCEEED-FAD4-4F17-99C6-EE13B573AB78}" sibTransId="{B8503286-99B2-4749-9D80-4ECB053E539D}"/>
    <dgm:cxn modelId="{8F74E96C-AD2D-4564-942A-087376AD5988}" type="presOf" srcId="{7241CE16-E5E0-47AE-A20D-4C2980D14372}" destId="{49A7A434-B925-4267-B3AB-D6093B366A73}" srcOrd="0" destOrd="0" presId="urn:microsoft.com/office/officeart/2005/8/layout/process4"/>
    <dgm:cxn modelId="{07A83FC1-9EC9-4C92-903D-A1DA51D4E809}" type="presOf" srcId="{3E63379F-D3B7-4970-B43D-7AD17A0B7346}" destId="{566D5FF0-46A1-44D9-8221-76B52387E4F8}" srcOrd="1" destOrd="0" presId="urn:microsoft.com/office/officeart/2005/8/layout/process4"/>
    <dgm:cxn modelId="{D2A55214-1613-466A-BDD8-1AB3375EEB37}" type="presOf" srcId="{28073E1B-90B4-40E8-A7B0-C4E6ED700F95}" destId="{CC468802-0ADC-4A73-8E05-36C1322232D5}" srcOrd="0" destOrd="0" presId="urn:microsoft.com/office/officeart/2005/8/layout/process4"/>
    <dgm:cxn modelId="{35A67216-252C-4FCF-B0A6-0939543DC61F}" type="presParOf" srcId="{7C08DC0C-700B-405A-ADBA-9179893C4076}" destId="{0D27C0BB-52A5-4F2E-B27C-9B436C5793ED}" srcOrd="0" destOrd="0" presId="urn:microsoft.com/office/officeart/2005/8/layout/process4"/>
    <dgm:cxn modelId="{EF11A90B-0595-44C7-84DA-B8FE25E682BB}" type="presParOf" srcId="{0D27C0BB-52A5-4F2E-B27C-9B436C5793ED}" destId="{96E4B3D8-FDAB-47BA-ABFB-1F95B1BA571F}" srcOrd="0" destOrd="0" presId="urn:microsoft.com/office/officeart/2005/8/layout/process4"/>
    <dgm:cxn modelId="{F17F2BC6-C26E-4454-9D51-0949D82EFD84}" type="presParOf" srcId="{0D27C0BB-52A5-4F2E-B27C-9B436C5793ED}" destId="{566D5FF0-46A1-44D9-8221-76B52387E4F8}" srcOrd="1" destOrd="0" presId="urn:microsoft.com/office/officeart/2005/8/layout/process4"/>
    <dgm:cxn modelId="{D0AAEB6C-81F8-42A7-AE38-C0DDB8421C06}" type="presParOf" srcId="{0D27C0BB-52A5-4F2E-B27C-9B436C5793ED}" destId="{F584FB51-6DA1-46DF-98EB-6B8FB3B2EB93}" srcOrd="2" destOrd="0" presId="urn:microsoft.com/office/officeart/2005/8/layout/process4"/>
    <dgm:cxn modelId="{57430D98-DE88-402F-B9EC-833CB4356016}" type="presParOf" srcId="{F584FB51-6DA1-46DF-98EB-6B8FB3B2EB93}" destId="{49A7A434-B925-4267-B3AB-D6093B366A73}" srcOrd="0" destOrd="0" presId="urn:microsoft.com/office/officeart/2005/8/layout/process4"/>
    <dgm:cxn modelId="{3FE180D3-7506-48AB-B588-EEC73E44C670}" type="presParOf" srcId="{F584FB51-6DA1-46DF-98EB-6B8FB3B2EB93}" destId="{41441820-E3F9-4E22-9183-E535FE0ABB12}" srcOrd="1" destOrd="0" presId="urn:microsoft.com/office/officeart/2005/8/layout/process4"/>
    <dgm:cxn modelId="{41B8A07B-9B66-464D-9893-B9B4F2F8BD73}" type="presParOf" srcId="{F584FB51-6DA1-46DF-98EB-6B8FB3B2EB93}" destId="{ECAD8A5A-6A48-423C-BFD2-436B57BF8301}" srcOrd="2" destOrd="0" presId="urn:microsoft.com/office/officeart/2005/8/layout/process4"/>
    <dgm:cxn modelId="{F2C41DE5-9CE6-46DF-AE7B-15BEFE3F9BA4}" type="presParOf" srcId="{7C08DC0C-700B-405A-ADBA-9179893C4076}" destId="{E8646636-8535-4B8A-AF1D-7DE80F343998}" srcOrd="1" destOrd="0" presId="urn:microsoft.com/office/officeart/2005/8/layout/process4"/>
    <dgm:cxn modelId="{C2C0B450-5AE0-43D9-ACF6-5C7A1EF4201D}" type="presParOf" srcId="{7C08DC0C-700B-405A-ADBA-9179893C4076}" destId="{A4727E0E-34CC-4079-93A7-EC80837AC753}" srcOrd="2" destOrd="0" presId="urn:microsoft.com/office/officeart/2005/8/layout/process4"/>
    <dgm:cxn modelId="{61188C02-0D64-440A-B6C1-FD0071312DA7}" type="presParOf" srcId="{A4727E0E-34CC-4079-93A7-EC80837AC753}" destId="{4451EB06-E3A7-48B9-8DF2-9AC5B160B188}" srcOrd="0" destOrd="0" presId="urn:microsoft.com/office/officeart/2005/8/layout/process4"/>
    <dgm:cxn modelId="{1D7C5B50-3AFF-4018-8C8F-04635EFD8B10}" type="presParOf" srcId="{A4727E0E-34CC-4079-93A7-EC80837AC753}" destId="{66F93153-2F7E-4B85-954B-3DFE18B7BEB1}" srcOrd="1" destOrd="0" presId="urn:microsoft.com/office/officeart/2005/8/layout/process4"/>
    <dgm:cxn modelId="{C1287F3D-8CEB-4BEC-B5B4-4DE66A638700}" type="presParOf" srcId="{A4727E0E-34CC-4079-93A7-EC80837AC753}" destId="{F078892C-3281-4001-AF4C-98B72E6037FD}" srcOrd="2" destOrd="0" presId="urn:microsoft.com/office/officeart/2005/8/layout/process4"/>
    <dgm:cxn modelId="{88365A56-633A-4B66-BFD7-3F190F6C454D}" type="presParOf" srcId="{F078892C-3281-4001-AF4C-98B72E6037FD}" destId="{FFE9620A-49CC-4DEF-A319-7986D2ACD4BB}" srcOrd="0" destOrd="0" presId="urn:microsoft.com/office/officeart/2005/8/layout/process4"/>
    <dgm:cxn modelId="{30AFC837-FD64-4522-9DE6-97A49CA20E79}" type="presParOf" srcId="{F078892C-3281-4001-AF4C-98B72E6037FD}" destId="{B2410DC4-17F4-4615-B9E3-56C05C32735F}" srcOrd="1" destOrd="0" presId="urn:microsoft.com/office/officeart/2005/8/layout/process4"/>
    <dgm:cxn modelId="{F81E0261-072A-49D4-9F97-67BAD15193A3}" type="presParOf" srcId="{F078892C-3281-4001-AF4C-98B72E6037FD}" destId="{CC468802-0ADC-4A73-8E05-36C1322232D5}" srcOrd="2" destOrd="0" presId="urn:microsoft.com/office/officeart/2005/8/layout/process4"/>
    <dgm:cxn modelId="{AD76D40F-4166-4E5E-987C-918AD534C343}" type="presParOf" srcId="{7C08DC0C-700B-405A-ADBA-9179893C4076}" destId="{EA7C1357-3D30-48D5-81DA-6D9610BDB5A0}" srcOrd="3" destOrd="0" presId="urn:microsoft.com/office/officeart/2005/8/layout/process4"/>
    <dgm:cxn modelId="{EC8E5EC3-1B05-4F89-85AB-94F189537DBE}" type="presParOf" srcId="{7C08DC0C-700B-405A-ADBA-9179893C4076}" destId="{5BACE0E0-F288-4C65-B406-8BB739530D4C}" srcOrd="4" destOrd="0" presId="urn:microsoft.com/office/officeart/2005/8/layout/process4"/>
    <dgm:cxn modelId="{108F7FCA-0F97-4259-8EF9-20A53F5FAD13}" type="presParOf" srcId="{5BACE0E0-F288-4C65-B406-8BB739530D4C}" destId="{E7E85220-2DF1-41B1-9A40-574C669308E2}"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42,1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376475"/>
      <dgm:spPr/>
    </dgm:pt>
    <dgm:pt modelId="{6257450A-7852-42A2-AEAF-5FF90899BBCA}" type="pres">
      <dgm:prSet presAssocID="{0D995BAB-EBB8-43E8-9A0D-3D3A7C1982DE}" presName="txNode1" presStyleLbl="revTx" presStyleIdx="0" presStyleCnt="1" custLinFactNeighborX="-20749" custLinFactNeighborY="83333">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777DA5F9-2C25-4183-820E-CBEA292AA657}" type="presOf" srcId="{0D995BAB-EBB8-43E8-9A0D-3D3A7C1982DE}" destId="{6257450A-7852-42A2-AEAF-5FF90899BBCA}" srcOrd="0" destOrd="0" presId="urn:microsoft.com/office/officeart/2009/3/layout/DescendingProcess"/>
    <dgm:cxn modelId="{6B7C486F-D22E-4C43-A335-A2CB92B203B5}" type="presOf" srcId="{8F8F58F7-406D-4954-B6B3-8398E2F2DD10}" destId="{688F57F5-6312-447A-A778-AD325DE2D80F}" srcOrd="0" destOrd="0" presId="urn:microsoft.com/office/officeart/2009/3/layout/DescendingProcess"/>
    <dgm:cxn modelId="{90B83CF7-C08D-4205-9BB9-981143498220}" type="presParOf" srcId="{688F57F5-6312-447A-A778-AD325DE2D80F}" destId="{ED23B688-E682-4582-ACB7-7838D3CAF302}" srcOrd="0" destOrd="0" presId="urn:microsoft.com/office/officeart/2009/3/layout/DescendingProcess"/>
    <dgm:cxn modelId="{FC1E293D-919C-44E2-8020-8C5845F74742}"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40,1</a:t>
          </a:r>
          <a:endParaRPr lang="ru-RU" sz="1000" b="1" i="1" baseline="0" dirty="0">
            <a:solidFill>
              <a:srgbClr val="FF0000"/>
            </a:solidFill>
            <a:latin typeface="Times New Roman" panose="02020603050405020304" pitchFamily="18" charset="0"/>
          </a:endParaRPr>
        </a:p>
      </dgm:t>
    </dgm:pt>
    <dgm:pt modelId="{701D132B-F77F-4758-BC52-FF387860034A}" type="parTrans" cxnId="{A3D2E21B-AA6B-48F3-8920-5AE3FE452AAE}">
      <dgm:prSet/>
      <dgm:spPr/>
      <dgm:t>
        <a:bodyPr/>
        <a:lstStyle/>
        <a:p>
          <a:endParaRPr lang="ru-RU"/>
        </a:p>
      </dgm:t>
    </dgm:pt>
    <dgm:pt modelId="{FB965533-AB23-4941-B87C-A9A6D591016A}" type="sibTrans" cxnId="{A3D2E21B-AA6B-48F3-8920-5AE3FE452AAE}">
      <dgm:prSet/>
      <dgm:spPr/>
      <dgm:t>
        <a:bodyPr/>
        <a:lstStyle/>
        <a:p>
          <a:endParaRPr lang="ru-RU"/>
        </a:p>
      </dgm:t>
    </dgm:pt>
    <dgm:pt modelId="{39A67259-B72F-4326-A5A8-560CA5FB8010}">
      <dgm:prSet phldrT="[Текст]" custT="1"/>
      <dgm:spPr/>
      <dgm:t>
        <a:bodyPr/>
        <a:lstStyle/>
        <a:p>
          <a:r>
            <a:rPr lang="ru-RU" sz="1000" b="1" i="1" baseline="0" dirty="0" smtClean="0">
              <a:solidFill>
                <a:srgbClr val="FF0000"/>
              </a:solidFill>
              <a:latin typeface="Times New Roman" panose="02020603050405020304" pitchFamily="18" charset="0"/>
            </a:rPr>
            <a:t>39,8</a:t>
          </a:r>
          <a:endParaRPr lang="ru-RU" sz="1000" b="1" i="1" baseline="0" dirty="0">
            <a:solidFill>
              <a:srgbClr val="FF0000"/>
            </a:solidFill>
            <a:latin typeface="Times New Roman" panose="02020603050405020304" pitchFamily="18" charset="0"/>
          </a:endParaRPr>
        </a:p>
      </dgm:t>
    </dgm:pt>
    <dgm:pt modelId="{65F22EC0-79B3-4B57-A3C8-D3BAD64E7C54}" type="parTrans" cxnId="{5BDD3BDB-D86C-4F32-ACE6-9E8FFD48C188}">
      <dgm:prSet/>
      <dgm:spPr/>
      <dgm:t>
        <a:bodyPr/>
        <a:lstStyle/>
        <a:p>
          <a:endParaRPr lang="ru-RU"/>
        </a:p>
      </dgm:t>
    </dgm:pt>
    <dgm:pt modelId="{CCFAC1E3-96AC-4BA4-BF2E-8F57D1825ECB}" type="sibTrans" cxnId="{5BDD3BDB-D86C-4F32-ACE6-9E8FFD48C188}">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20472538"/>
      <dgm:spPr/>
    </dgm:pt>
    <dgm:pt modelId="{6257450A-7852-42A2-AEAF-5FF90899BBCA}" type="pres">
      <dgm:prSet presAssocID="{0D995BAB-EBB8-43E8-9A0D-3D3A7C1982DE}" presName="txNode1" presStyleLbl="revTx" presStyleIdx="0" presStyleCnt="2" custLinFactY="25000" custLinFactNeighborX="-78325" custLinFactNeighborY="100000">
        <dgm:presLayoutVars>
          <dgm:bulletEnabled val="1"/>
        </dgm:presLayoutVars>
      </dgm:prSet>
      <dgm:spPr/>
      <dgm:t>
        <a:bodyPr/>
        <a:lstStyle/>
        <a:p>
          <a:endParaRPr lang="ru-RU"/>
        </a:p>
      </dgm:t>
    </dgm:pt>
    <dgm:pt modelId="{BC116A1B-2810-478B-8E3B-673204C565D5}" type="pres">
      <dgm:prSet presAssocID="{39A67259-B72F-4326-A5A8-560CA5FB8010}" presName="txNode2" presStyleLbl="revTx" presStyleIdx="1" presStyleCnt="2" custLinFactNeighborX="23858" custLinFactNeighborY="-66666">
        <dgm:presLayoutVars>
          <dgm:bulletEnabled val="1"/>
        </dgm:presLayoutVars>
      </dgm:prSet>
      <dgm:spPr/>
      <dgm:t>
        <a:bodyPr/>
        <a:lstStyle/>
        <a:p>
          <a:endParaRPr lang="ru-RU"/>
        </a:p>
      </dgm:t>
    </dgm:pt>
  </dgm:ptLst>
  <dgm:cxnLst>
    <dgm:cxn modelId="{BE74C2D8-BFEE-4D91-A8C1-D8748810245E}" type="presOf" srcId="{39A67259-B72F-4326-A5A8-560CA5FB8010}" destId="{BC116A1B-2810-478B-8E3B-673204C565D5}" srcOrd="0" destOrd="0" presId="urn:microsoft.com/office/officeart/2009/3/layout/DescendingProcess"/>
    <dgm:cxn modelId="{5BDD3BDB-D86C-4F32-ACE6-9E8FFD48C188}" srcId="{8F8F58F7-406D-4954-B6B3-8398E2F2DD10}" destId="{39A67259-B72F-4326-A5A8-560CA5FB8010}" srcOrd="1" destOrd="0" parTransId="{65F22EC0-79B3-4B57-A3C8-D3BAD64E7C54}" sibTransId="{CCFAC1E3-96AC-4BA4-BF2E-8F57D1825ECB}"/>
    <dgm:cxn modelId="{A3D2E21B-AA6B-48F3-8920-5AE3FE452AAE}" srcId="{8F8F58F7-406D-4954-B6B3-8398E2F2DD10}" destId="{0D995BAB-EBB8-43E8-9A0D-3D3A7C1982DE}" srcOrd="0" destOrd="0" parTransId="{701D132B-F77F-4758-BC52-FF387860034A}" sibTransId="{FB965533-AB23-4941-B87C-A9A6D591016A}"/>
    <dgm:cxn modelId="{352FC043-9096-461D-BC5F-CBC211A6A4F0}" type="presOf" srcId="{0D995BAB-EBB8-43E8-9A0D-3D3A7C1982DE}" destId="{6257450A-7852-42A2-AEAF-5FF90899BBCA}" srcOrd="0" destOrd="0" presId="urn:microsoft.com/office/officeart/2009/3/layout/DescendingProcess"/>
    <dgm:cxn modelId="{0AD846B7-6D8A-4CA0-A464-7CD28D992B22}" type="presOf" srcId="{8F8F58F7-406D-4954-B6B3-8398E2F2DD10}" destId="{688F57F5-6312-447A-A778-AD325DE2D80F}" srcOrd="0" destOrd="0" presId="urn:microsoft.com/office/officeart/2009/3/layout/DescendingProcess"/>
    <dgm:cxn modelId="{FC1B2D93-4508-4048-810B-2556756A2B8D}" type="presParOf" srcId="{688F57F5-6312-447A-A778-AD325DE2D80F}" destId="{ED23B688-E682-4582-ACB7-7838D3CAF302}" srcOrd="0" destOrd="0" presId="urn:microsoft.com/office/officeart/2009/3/layout/DescendingProcess"/>
    <dgm:cxn modelId="{EDE247C1-95CF-43B4-8C5A-085366551328}" type="presParOf" srcId="{688F57F5-6312-447A-A778-AD325DE2D80F}" destId="{6257450A-7852-42A2-AEAF-5FF90899BBCA}" srcOrd="1" destOrd="0" presId="urn:microsoft.com/office/officeart/2009/3/layout/DescendingProcess"/>
    <dgm:cxn modelId="{2A632D43-B5E4-40E1-96F5-B004CF71E630}" type="presParOf" srcId="{688F57F5-6312-447A-A778-AD325DE2D80F}" destId="{BC116A1B-2810-478B-8E3B-673204C565D5}" srcOrd="2" destOrd="0" presId="urn:microsoft.com/office/officeart/2009/3/layout/Descending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8F58F7-406D-4954-B6B3-8398E2F2DD10}" type="doc">
      <dgm:prSet loTypeId="urn:microsoft.com/office/officeart/2009/3/layout/DescendingProcess" loCatId="process" qsTypeId="urn:microsoft.com/office/officeart/2005/8/quickstyle/3d2" qsCatId="3D" csTypeId="urn:microsoft.com/office/officeart/2005/8/colors/accent1_2" csCatId="accent1" phldr="1"/>
      <dgm:spPr/>
      <dgm:t>
        <a:bodyPr/>
        <a:lstStyle/>
        <a:p>
          <a:endParaRPr lang="ru-RU"/>
        </a:p>
      </dgm:t>
    </dgm:pt>
    <dgm:pt modelId="{0D995BAB-EBB8-43E8-9A0D-3D3A7C1982DE}">
      <dgm:prSet phldrT="[Текст]" custT="1"/>
      <dgm:spPr/>
      <dgm:t>
        <a:bodyPr/>
        <a:lstStyle/>
        <a:p>
          <a:r>
            <a:rPr lang="ru-RU" sz="1000" b="1" i="1" baseline="0" dirty="0" smtClean="0">
              <a:solidFill>
                <a:srgbClr val="FF0000"/>
              </a:solidFill>
              <a:latin typeface="Times New Roman" panose="02020603050405020304" pitchFamily="18" charset="0"/>
            </a:rPr>
            <a:t>32,9</a:t>
          </a:r>
          <a:endParaRPr lang="ru-RU" sz="1000" b="1" i="1" baseline="0" dirty="0">
            <a:solidFill>
              <a:srgbClr val="FF0000"/>
            </a:solidFill>
            <a:latin typeface="Times New Roman" panose="02020603050405020304" pitchFamily="18" charset="0"/>
          </a:endParaRPr>
        </a:p>
      </dgm:t>
    </dgm:pt>
    <dgm:pt modelId="{FB965533-AB23-4941-B87C-A9A6D591016A}" type="sibTrans" cxnId="{A3D2E21B-AA6B-48F3-8920-5AE3FE452AAE}">
      <dgm:prSet/>
      <dgm:spPr/>
      <dgm:t>
        <a:bodyPr/>
        <a:lstStyle/>
        <a:p>
          <a:endParaRPr lang="ru-RU"/>
        </a:p>
      </dgm:t>
    </dgm:pt>
    <dgm:pt modelId="{701D132B-F77F-4758-BC52-FF387860034A}" type="parTrans" cxnId="{A3D2E21B-AA6B-48F3-8920-5AE3FE452AAE}">
      <dgm:prSet/>
      <dgm:spPr/>
      <dgm:t>
        <a:bodyPr/>
        <a:lstStyle/>
        <a:p>
          <a:endParaRPr lang="ru-RU"/>
        </a:p>
      </dgm:t>
    </dgm:pt>
    <dgm:pt modelId="{688F57F5-6312-447A-A778-AD325DE2D80F}" type="pres">
      <dgm:prSet presAssocID="{8F8F58F7-406D-4954-B6B3-8398E2F2DD10}" presName="Name0" presStyleCnt="0">
        <dgm:presLayoutVars>
          <dgm:chMax val="7"/>
          <dgm:chPref val="5"/>
        </dgm:presLayoutVars>
      </dgm:prSet>
      <dgm:spPr/>
      <dgm:t>
        <a:bodyPr/>
        <a:lstStyle/>
        <a:p>
          <a:endParaRPr lang="ru-RU"/>
        </a:p>
      </dgm:t>
    </dgm:pt>
    <dgm:pt modelId="{ED23B688-E682-4582-ACB7-7838D3CAF302}" type="pres">
      <dgm:prSet presAssocID="{8F8F58F7-406D-4954-B6B3-8398E2F2DD10}" presName="arrowNode" presStyleLbl="node1" presStyleIdx="0" presStyleCnt="1" custAng="17203626" custLinFactNeighborX="-11671" custLinFactNeighborY="526"/>
      <dgm:spPr/>
    </dgm:pt>
    <dgm:pt modelId="{6257450A-7852-42A2-AEAF-5FF90899BBCA}" type="pres">
      <dgm:prSet presAssocID="{0D995BAB-EBB8-43E8-9A0D-3D3A7C1982DE}" presName="txNode1" presStyleLbl="revTx" presStyleIdx="0" presStyleCnt="1" custLinFactX="-19029" custLinFactY="200000" custLinFactNeighborX="-100000" custLinFactNeighborY="300000">
        <dgm:presLayoutVars>
          <dgm:bulletEnabled val="1"/>
        </dgm:presLayoutVars>
      </dgm:prSet>
      <dgm:spPr/>
      <dgm:t>
        <a:bodyPr/>
        <a:lstStyle/>
        <a:p>
          <a:endParaRPr lang="ru-RU"/>
        </a:p>
      </dgm:t>
    </dgm:pt>
  </dgm:ptLst>
  <dgm:cxnLst>
    <dgm:cxn modelId="{A3D2E21B-AA6B-48F3-8920-5AE3FE452AAE}" srcId="{8F8F58F7-406D-4954-B6B3-8398E2F2DD10}" destId="{0D995BAB-EBB8-43E8-9A0D-3D3A7C1982DE}" srcOrd="0" destOrd="0" parTransId="{701D132B-F77F-4758-BC52-FF387860034A}" sibTransId="{FB965533-AB23-4941-B87C-A9A6D591016A}"/>
    <dgm:cxn modelId="{01E91E67-4E07-427F-9697-6B723E955DA5}" type="presOf" srcId="{8F8F58F7-406D-4954-B6B3-8398E2F2DD10}" destId="{688F57F5-6312-447A-A778-AD325DE2D80F}" srcOrd="0" destOrd="0" presId="urn:microsoft.com/office/officeart/2009/3/layout/DescendingProcess"/>
    <dgm:cxn modelId="{149BC959-BB35-4424-A220-742942424C96}" type="presOf" srcId="{0D995BAB-EBB8-43E8-9A0D-3D3A7C1982DE}" destId="{6257450A-7852-42A2-AEAF-5FF90899BBCA}" srcOrd="0" destOrd="0" presId="urn:microsoft.com/office/officeart/2009/3/layout/DescendingProcess"/>
    <dgm:cxn modelId="{F2FE2513-490E-4C6E-AE9D-326767368AF4}" type="presParOf" srcId="{688F57F5-6312-447A-A778-AD325DE2D80F}" destId="{ED23B688-E682-4582-ACB7-7838D3CAF302}" srcOrd="0" destOrd="0" presId="urn:microsoft.com/office/officeart/2009/3/layout/DescendingProcess"/>
    <dgm:cxn modelId="{A8A87B94-2CC6-4045-AE84-9EC591C5FEF5}" type="presParOf" srcId="{688F57F5-6312-447A-A778-AD325DE2D80F}" destId="{6257450A-7852-42A2-AEAF-5FF90899BBCA}" srcOrd="1" destOrd="0" presId="urn:microsoft.com/office/officeart/2009/3/layout/DescendingProcess"/>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312527" y="-56521"/>
          <a:ext cx="6005395" cy="6005395"/>
        </a:xfrm>
        <a:prstGeom prst="circularArrow">
          <a:avLst>
            <a:gd name="adj1" fmla="val 5544"/>
            <a:gd name="adj2" fmla="val 330680"/>
            <a:gd name="adj3" fmla="val 14808867"/>
            <a:gd name="adj4" fmla="val 16784170"/>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572246" y="37073"/>
          <a:ext cx="147598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04068" y="68895"/>
        <a:ext cx="1412344" cy="588225"/>
      </dsp:txXfrm>
    </dsp:sp>
    <dsp:sp modelId="{DD2469A1-5DBB-4270-9D27-47E8530D3C4A}">
      <dsp:nvSpPr>
        <dsp:cNvPr id="0" name=""/>
        <dsp:cNvSpPr/>
      </dsp:nvSpPr>
      <dsp:spPr>
        <a:xfrm>
          <a:off x="5426600" y="369516"/>
          <a:ext cx="1569531" cy="651869"/>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58422" y="401338"/>
        <a:ext cx="1505887" cy="588225"/>
      </dsp:txXfrm>
    </dsp:sp>
    <dsp:sp modelId="{1CE4C7E2-05EB-443D-B98F-01F40FDC5167}">
      <dsp:nvSpPr>
        <dsp:cNvPr id="0" name=""/>
        <dsp:cNvSpPr/>
      </dsp:nvSpPr>
      <dsp:spPr>
        <a:xfrm>
          <a:off x="5998120" y="1439126"/>
          <a:ext cx="1303738" cy="651869"/>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029942" y="1470948"/>
        <a:ext cx="1240094" cy="588225"/>
      </dsp:txXfrm>
    </dsp:sp>
    <dsp:sp modelId="{0DCB4A8F-CAE6-4FF7-86E9-48070A3AAE57}">
      <dsp:nvSpPr>
        <dsp:cNvPr id="0" name=""/>
        <dsp:cNvSpPr/>
      </dsp:nvSpPr>
      <dsp:spPr>
        <a:xfrm>
          <a:off x="6211870" y="2602741"/>
          <a:ext cx="1303738" cy="994354"/>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60410" y="2651281"/>
        <a:ext cx="1206658" cy="897274"/>
      </dsp:txXfrm>
    </dsp:sp>
    <dsp:sp modelId="{B46FE85F-182F-456C-9086-657AF672E788}">
      <dsp:nvSpPr>
        <dsp:cNvPr id="0" name=""/>
        <dsp:cNvSpPr/>
      </dsp:nvSpPr>
      <dsp:spPr>
        <a:xfrm>
          <a:off x="5721753" y="4002953"/>
          <a:ext cx="1303738" cy="865988"/>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64027" y="4045227"/>
        <a:ext cx="1219190" cy="781440"/>
      </dsp:txXfrm>
    </dsp:sp>
    <dsp:sp modelId="{EBC2863C-9D25-422A-B019-7C2E992B9C3F}">
      <dsp:nvSpPr>
        <dsp:cNvPr id="0" name=""/>
        <dsp:cNvSpPr/>
      </dsp:nvSpPr>
      <dsp:spPr>
        <a:xfrm>
          <a:off x="4390109" y="4854715"/>
          <a:ext cx="1303738" cy="862794"/>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32227" y="4896833"/>
        <a:ext cx="1219502" cy="778558"/>
      </dsp:txXfrm>
    </dsp:sp>
    <dsp:sp modelId="{84455012-1B4C-48DE-ABA6-8D61AE1CD854}">
      <dsp:nvSpPr>
        <dsp:cNvPr id="0" name=""/>
        <dsp:cNvSpPr/>
      </dsp:nvSpPr>
      <dsp:spPr>
        <a:xfrm>
          <a:off x="2947111" y="4837538"/>
          <a:ext cx="1303738" cy="897148"/>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990906" y="4881333"/>
        <a:ext cx="1216148" cy="809558"/>
      </dsp:txXfrm>
    </dsp:sp>
    <dsp:sp modelId="{2FC08B1F-0B8F-4D5E-B715-FC054A6433B6}">
      <dsp:nvSpPr>
        <dsp:cNvPr id="0" name=""/>
        <dsp:cNvSpPr/>
      </dsp:nvSpPr>
      <dsp:spPr>
        <a:xfrm>
          <a:off x="1241182" y="3655961"/>
          <a:ext cx="1863042" cy="999882"/>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89992" y="3704771"/>
        <a:ext cx="1765422" cy="902262"/>
      </dsp:txXfrm>
    </dsp:sp>
    <dsp:sp modelId="{B97C0806-0045-4A56-9A1A-C707FA5D8345}">
      <dsp:nvSpPr>
        <dsp:cNvPr id="0" name=""/>
        <dsp:cNvSpPr/>
      </dsp:nvSpPr>
      <dsp:spPr>
        <a:xfrm>
          <a:off x="1100729" y="2605455"/>
          <a:ext cx="1303738" cy="651869"/>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132551" y="2637277"/>
        <a:ext cx="1240094" cy="588225"/>
      </dsp:txXfrm>
    </dsp:sp>
    <dsp:sp modelId="{33461523-51FB-448B-84F3-2D63172C7612}">
      <dsp:nvSpPr>
        <dsp:cNvPr id="0" name=""/>
        <dsp:cNvSpPr/>
      </dsp:nvSpPr>
      <dsp:spPr>
        <a:xfrm>
          <a:off x="1339101" y="1439126"/>
          <a:ext cx="1303738" cy="6518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70923" y="1470948"/>
        <a:ext cx="1240094" cy="588225"/>
      </dsp:txXfrm>
    </dsp:sp>
    <dsp:sp modelId="{1EBC28EF-D805-4088-88C4-097EE1E5EA7C}">
      <dsp:nvSpPr>
        <dsp:cNvPr id="0" name=""/>
        <dsp:cNvSpPr/>
      </dsp:nvSpPr>
      <dsp:spPr>
        <a:xfrm>
          <a:off x="2030602" y="369508"/>
          <a:ext cx="1303738" cy="651869"/>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062424" y="401330"/>
        <a:ext cx="1240094" cy="588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6D5FF0-46A1-44D9-8221-76B52387E4F8}">
      <dsp:nvSpPr>
        <dsp:cNvPr id="0" name=""/>
        <dsp:cNvSpPr/>
      </dsp:nvSpPr>
      <dsp:spPr>
        <a:xfrm>
          <a:off x="0" y="3498181"/>
          <a:ext cx="8856984" cy="579722"/>
        </a:xfrm>
        <a:prstGeom prst="rec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ru-RU" sz="1200" b="1" kern="1200" dirty="0" smtClean="0">
            <a:solidFill>
              <a:schemeClr val="tx1"/>
            </a:solidFill>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Установлены Налоговым Кодексом Российской Федерации</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0" y="3498181"/>
        <a:ext cx="8856984" cy="313050"/>
      </dsp:txXfrm>
    </dsp:sp>
    <dsp:sp modelId="{49A7A434-B925-4267-B3AB-D6093B366A73}">
      <dsp:nvSpPr>
        <dsp:cNvPr id="0" name=""/>
        <dsp:cNvSpPr/>
      </dsp:nvSpPr>
      <dsp:spPr>
        <a:xfrm>
          <a:off x="4324" y="3911203"/>
          <a:ext cx="2949444" cy="2037967"/>
        </a:xfrm>
        <a:prstGeom prst="rect">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обязательны к уплате на всей территории Российской Федерации,</a:t>
          </a:r>
        </a:p>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 </a:t>
          </a: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прибыль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доходы физических лиц;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Акцизы.</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4324" y="3911203"/>
        <a:ext cx="2949444" cy="2037967"/>
      </dsp:txXfrm>
    </dsp:sp>
    <dsp:sp modelId="{41441820-E3F9-4E22-9183-E535FE0ABB12}">
      <dsp:nvSpPr>
        <dsp:cNvPr id="0" name=""/>
        <dsp:cNvSpPr/>
      </dsp:nvSpPr>
      <dsp:spPr>
        <a:xfrm>
          <a:off x="2953769" y="4176534"/>
          <a:ext cx="2949444" cy="1507305"/>
        </a:xfrm>
        <a:prstGeom prst="rect">
          <a:avLst/>
        </a:prstGeom>
        <a:solidFill>
          <a:schemeClr val="accent5">
            <a:tint val="40000"/>
            <a:alpha val="90000"/>
            <a:hueOff val="-270698"/>
            <a:satOff val="4999"/>
            <a:lumOff val="12"/>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законами субъектов Российской Федерации и обязательны к уплате на соответствующих территориях субъектов Российской Федерации, </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организаций;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Транспортный налог.</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2953769" y="4176534"/>
        <a:ext cx="2949444" cy="1507305"/>
      </dsp:txXfrm>
    </dsp:sp>
    <dsp:sp modelId="{ECAD8A5A-6A48-423C-BFD2-436B57BF8301}">
      <dsp:nvSpPr>
        <dsp:cNvPr id="0" name=""/>
        <dsp:cNvSpPr/>
      </dsp:nvSpPr>
      <dsp:spPr>
        <a:xfrm>
          <a:off x="5903214" y="3955713"/>
          <a:ext cx="2949444" cy="1948946"/>
        </a:xfrm>
        <a:prstGeom prst="rect">
          <a:avLst/>
        </a:prstGeom>
        <a:solidFill>
          <a:schemeClr val="accent5">
            <a:tint val="40000"/>
            <a:alpha val="90000"/>
            <a:hueOff val="-541396"/>
            <a:satOff val="9998"/>
            <a:lumOff val="24"/>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just"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a:t>
          </a:r>
        </a:p>
        <a:p>
          <a:pPr lvl="0" algn="ctr" defTabSz="533400">
            <a:lnSpc>
              <a:spcPct val="90000"/>
            </a:lnSpc>
            <a:spcBef>
              <a:spcPct val="0"/>
            </a:spcBef>
            <a:spcAft>
              <a:spcPct val="35000"/>
            </a:spcAft>
          </a:pPr>
          <a:r>
            <a:rPr lang="ru-RU" sz="1200" b="1" kern="1200" dirty="0" smtClean="0">
              <a:solidFill>
                <a:srgbClr val="FF0000"/>
              </a:solidFill>
              <a:latin typeface="Times New Roman" panose="02020603050405020304" pitchFamily="18" charset="0"/>
              <a:cs typeface="Times New Roman" panose="02020603050405020304" pitchFamily="18" charset="0"/>
            </a:rPr>
            <a:t>например: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Земельный налог; </a:t>
          </a:r>
        </a:p>
        <a:p>
          <a:pPr lvl="0" algn="ctr" defTabSz="533400">
            <a:lnSpc>
              <a:spcPct val="90000"/>
            </a:lnSpc>
            <a:spcBef>
              <a:spcPct val="0"/>
            </a:spcBef>
            <a:spcAft>
              <a:spcPct val="35000"/>
            </a:spcAft>
          </a:pPr>
          <a:r>
            <a:rPr lang="ru-RU" sz="1200" b="1" i="1" kern="1200" dirty="0" smtClean="0">
              <a:solidFill>
                <a:srgbClr val="0000FF"/>
              </a:solidFill>
              <a:latin typeface="Times New Roman" panose="02020603050405020304" pitchFamily="18" charset="0"/>
              <a:cs typeface="Times New Roman" panose="02020603050405020304" pitchFamily="18" charset="0"/>
            </a:rPr>
            <a:t>Налог на имущество физических лиц.</a:t>
          </a:r>
          <a:endParaRPr lang="ru-RU" sz="1200" b="1" i="1" kern="1200" dirty="0">
            <a:solidFill>
              <a:srgbClr val="0000FF"/>
            </a:solidFill>
            <a:latin typeface="Times New Roman" panose="02020603050405020304" pitchFamily="18" charset="0"/>
            <a:cs typeface="Times New Roman" panose="02020603050405020304" pitchFamily="18" charset="0"/>
          </a:endParaRPr>
        </a:p>
      </dsp:txBody>
      <dsp:txXfrm>
        <a:off x="5903214" y="3955713"/>
        <a:ext cx="2949444" cy="1948946"/>
      </dsp:txXfrm>
    </dsp:sp>
    <dsp:sp modelId="{66F93153-2F7E-4B85-954B-3DFE18B7BEB1}">
      <dsp:nvSpPr>
        <dsp:cNvPr id="0" name=""/>
        <dsp:cNvSpPr/>
      </dsp:nvSpPr>
      <dsp:spPr>
        <a:xfrm rot="10800000">
          <a:off x="0" y="1456652"/>
          <a:ext cx="8856984" cy="2211597"/>
        </a:xfrm>
        <a:prstGeom prst="upArrowCallout">
          <a:avLst/>
        </a:prstGeom>
        <a:gradFill rotWithShape="0">
          <a:gsLst>
            <a:gs pos="0">
              <a:schemeClr val="accent5">
                <a:hueOff val="-419932"/>
                <a:satOff val="22824"/>
                <a:lumOff val="-4216"/>
                <a:alphaOff val="0"/>
                <a:tint val="75000"/>
                <a:shade val="85000"/>
                <a:satMod val="230000"/>
              </a:schemeClr>
            </a:gs>
            <a:gs pos="25000">
              <a:schemeClr val="accent5">
                <a:hueOff val="-419932"/>
                <a:satOff val="22824"/>
                <a:lumOff val="-4216"/>
                <a:alphaOff val="0"/>
                <a:tint val="90000"/>
                <a:shade val="70000"/>
                <a:satMod val="220000"/>
              </a:schemeClr>
            </a:gs>
            <a:gs pos="50000">
              <a:schemeClr val="accent5">
                <a:hueOff val="-419932"/>
                <a:satOff val="22824"/>
                <a:lumOff val="-4216"/>
                <a:alphaOff val="0"/>
                <a:tint val="90000"/>
                <a:shade val="58000"/>
                <a:satMod val="225000"/>
              </a:schemeClr>
            </a:gs>
            <a:gs pos="65000">
              <a:schemeClr val="accent5">
                <a:hueOff val="-419932"/>
                <a:satOff val="22824"/>
                <a:lumOff val="-4216"/>
                <a:alphaOff val="0"/>
                <a:tint val="90000"/>
                <a:shade val="58000"/>
                <a:satMod val="225000"/>
              </a:schemeClr>
            </a:gs>
            <a:gs pos="80000">
              <a:schemeClr val="accent5">
                <a:hueOff val="-419932"/>
                <a:satOff val="22824"/>
                <a:lumOff val="-4216"/>
                <a:alphaOff val="0"/>
                <a:tint val="90000"/>
                <a:shade val="69000"/>
                <a:satMod val="220000"/>
              </a:schemeClr>
            </a:gs>
            <a:gs pos="100000">
              <a:schemeClr val="accent5">
                <a:hueOff val="-419932"/>
                <a:satOff val="22824"/>
                <a:lumOff val="-4216"/>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Виды налогов</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rot="-10800000">
        <a:off x="0" y="1456652"/>
        <a:ext cx="8856984" cy="776270"/>
      </dsp:txXfrm>
    </dsp:sp>
    <dsp:sp modelId="{FFE9620A-49CC-4DEF-A319-7986D2ACD4BB}">
      <dsp:nvSpPr>
        <dsp:cNvPr id="0" name=""/>
        <dsp:cNvSpPr/>
      </dsp:nvSpPr>
      <dsp:spPr>
        <a:xfrm>
          <a:off x="36178" y="2039945"/>
          <a:ext cx="2949444" cy="945023"/>
        </a:xfrm>
        <a:prstGeom prst="rect">
          <a:avLst/>
        </a:prstGeom>
        <a:solidFill>
          <a:schemeClr val="accent5">
            <a:tint val="40000"/>
            <a:alpha val="90000"/>
            <a:hueOff val="-812094"/>
            <a:satOff val="14996"/>
            <a:lumOff val="37"/>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федеральный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36178" y="2039945"/>
        <a:ext cx="2949444" cy="945023"/>
      </dsp:txXfrm>
    </dsp:sp>
    <dsp:sp modelId="{B2410DC4-17F4-4615-B9E3-56C05C32735F}">
      <dsp:nvSpPr>
        <dsp:cNvPr id="0" name=""/>
        <dsp:cNvSpPr/>
      </dsp:nvSpPr>
      <dsp:spPr>
        <a:xfrm>
          <a:off x="2953769" y="2039945"/>
          <a:ext cx="2949444" cy="911872"/>
        </a:xfrm>
        <a:prstGeom prst="rect">
          <a:avLst/>
        </a:prstGeom>
        <a:solidFill>
          <a:schemeClr val="accent5">
            <a:tint val="40000"/>
            <a:alpha val="90000"/>
            <a:hueOff val="-1082792"/>
            <a:satOff val="19995"/>
            <a:lumOff val="49"/>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latin typeface="Times New Roman" panose="02020603050405020304" pitchFamily="18" charset="0"/>
              <a:cs typeface="Times New Roman" panose="02020603050405020304" pitchFamily="18" charset="0"/>
            </a:rPr>
            <a:t>региональный</a:t>
          </a:r>
          <a:endParaRPr lang="ru-RU" sz="1200" b="1" kern="1200" dirty="0">
            <a:latin typeface="Times New Roman" panose="02020603050405020304" pitchFamily="18" charset="0"/>
            <a:cs typeface="Times New Roman" panose="02020603050405020304" pitchFamily="18" charset="0"/>
          </a:endParaRPr>
        </a:p>
      </dsp:txBody>
      <dsp:txXfrm>
        <a:off x="2953769" y="2039945"/>
        <a:ext cx="2949444" cy="911872"/>
      </dsp:txXfrm>
    </dsp:sp>
    <dsp:sp modelId="{CC468802-0ADC-4A73-8E05-36C1322232D5}">
      <dsp:nvSpPr>
        <dsp:cNvPr id="0" name=""/>
        <dsp:cNvSpPr/>
      </dsp:nvSpPr>
      <dsp:spPr>
        <a:xfrm>
          <a:off x="5868823" y="2039945"/>
          <a:ext cx="2949444" cy="945023"/>
        </a:xfrm>
        <a:prstGeom prst="rect">
          <a:avLst/>
        </a:prstGeom>
        <a:solidFill>
          <a:schemeClr val="accent5">
            <a:tint val="40000"/>
            <a:alpha val="90000"/>
            <a:hueOff val="-1353490"/>
            <a:satOff val="24994"/>
            <a:lumOff val="61"/>
            <a:alphaOff val="0"/>
          </a:schemeClr>
        </a:solidFill>
        <a:ln w="10000"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solidFill>
              <a:latin typeface="Times New Roman" panose="02020603050405020304" pitchFamily="18" charset="0"/>
              <a:cs typeface="Times New Roman" panose="02020603050405020304" pitchFamily="18" charset="0"/>
            </a:rPr>
            <a:t>местный</a:t>
          </a:r>
          <a:endParaRPr lang="ru-RU" sz="1200" b="1" kern="1200" dirty="0">
            <a:solidFill>
              <a:schemeClr val="tx1"/>
            </a:solidFill>
            <a:latin typeface="Times New Roman" panose="02020603050405020304" pitchFamily="18" charset="0"/>
            <a:cs typeface="Times New Roman" panose="02020603050405020304" pitchFamily="18" charset="0"/>
          </a:endParaRPr>
        </a:p>
      </dsp:txBody>
      <dsp:txXfrm>
        <a:off x="5868823" y="2039945"/>
        <a:ext cx="2949444" cy="945023"/>
      </dsp:txXfrm>
    </dsp:sp>
    <dsp:sp modelId="{E7E85220-2DF1-41B1-9A40-574C669308E2}">
      <dsp:nvSpPr>
        <dsp:cNvPr id="0" name=""/>
        <dsp:cNvSpPr/>
      </dsp:nvSpPr>
      <dsp:spPr>
        <a:xfrm rot="10800000">
          <a:off x="0" y="108"/>
          <a:ext cx="8856984" cy="1707733"/>
        </a:xfrm>
        <a:prstGeom prst="upArrowCallout">
          <a:avLst/>
        </a:prstGeom>
        <a:gradFill rotWithShape="0">
          <a:gsLst>
            <a:gs pos="0">
              <a:schemeClr val="accent5">
                <a:hueOff val="-839865"/>
                <a:satOff val="45647"/>
                <a:lumOff val="-8432"/>
                <a:alphaOff val="0"/>
                <a:tint val="75000"/>
                <a:shade val="85000"/>
                <a:satMod val="230000"/>
              </a:schemeClr>
            </a:gs>
            <a:gs pos="25000">
              <a:schemeClr val="accent5">
                <a:hueOff val="-839865"/>
                <a:satOff val="45647"/>
                <a:lumOff val="-8432"/>
                <a:alphaOff val="0"/>
                <a:tint val="90000"/>
                <a:shade val="70000"/>
                <a:satMod val="220000"/>
              </a:schemeClr>
            </a:gs>
            <a:gs pos="50000">
              <a:schemeClr val="accent5">
                <a:hueOff val="-839865"/>
                <a:satOff val="45647"/>
                <a:lumOff val="-8432"/>
                <a:alphaOff val="0"/>
                <a:tint val="90000"/>
                <a:shade val="58000"/>
                <a:satMod val="225000"/>
              </a:schemeClr>
            </a:gs>
            <a:gs pos="65000">
              <a:schemeClr val="accent5">
                <a:hueOff val="-839865"/>
                <a:satOff val="45647"/>
                <a:lumOff val="-8432"/>
                <a:alphaOff val="0"/>
                <a:tint val="90000"/>
                <a:shade val="58000"/>
                <a:satMod val="225000"/>
              </a:schemeClr>
            </a:gs>
            <a:gs pos="80000">
              <a:schemeClr val="accent5">
                <a:hueOff val="-839865"/>
                <a:satOff val="45647"/>
                <a:lumOff val="-8432"/>
                <a:alphaOff val="0"/>
                <a:tint val="90000"/>
                <a:shade val="69000"/>
                <a:satMod val="220000"/>
              </a:schemeClr>
            </a:gs>
            <a:gs pos="100000">
              <a:schemeClr val="accent5">
                <a:hueOff val="-839865"/>
                <a:satOff val="45647"/>
                <a:lumOff val="-8432"/>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strike="noStrike" kern="1200" spc="-1" dirty="0" smtClean="0">
              <a:solidFill>
                <a:schemeClr val="tx1"/>
              </a:solidFill>
              <a:latin typeface="Times New Roman" panose="02020603050405020304" pitchFamily="18" charset="0"/>
              <a:ea typeface="Microsoft YaHei"/>
              <a:cs typeface="Times New Roman" panose="02020603050405020304" pitchFamily="18" charset="0"/>
            </a:rPr>
            <a:t>Налог</a:t>
          </a:r>
        </a:p>
        <a:p>
          <a:pPr lvl="0" algn="ctr" defTabSz="622300">
            <a:lnSpc>
              <a:spcPct val="90000"/>
            </a:lnSpc>
            <a:spcBef>
              <a:spcPct val="0"/>
            </a:spcBef>
            <a:spcAft>
              <a:spcPct val="35000"/>
            </a:spcAft>
          </a:pPr>
          <a:r>
            <a:rPr lang="ru-RU" sz="1400" b="1" strike="noStrike" kern="1200" spc="-1" dirty="0" smtClean="0">
              <a:solidFill>
                <a:schemeClr val="bg1"/>
              </a:solidFill>
              <a:latin typeface="Times New Roman" panose="02020603050405020304" pitchFamily="18" charset="0"/>
              <a:ea typeface="Microsoft YaHei"/>
              <a:cs typeface="Times New Roman" panose="02020603050405020304" pitchFamily="18" charset="0"/>
            </a:rPr>
            <a:t>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400" b="1" kern="1200" dirty="0">
            <a:solidFill>
              <a:schemeClr val="bg1"/>
            </a:solidFill>
            <a:latin typeface="Times New Roman" panose="02020603050405020304" pitchFamily="18" charset="0"/>
            <a:cs typeface="Times New Roman" panose="02020603050405020304" pitchFamily="18" charset="0"/>
          </a:endParaRPr>
        </a:p>
      </dsp:txBody>
      <dsp:txXfrm rot="10800000">
        <a:off x="0" y="108"/>
        <a:ext cx="8856984" cy="11096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172849">
          <a:off x="1017816"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864095" y="144015"/>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42,1</a:t>
          </a:r>
          <a:endParaRPr lang="ru-RU" sz="1000" b="1" i="1" kern="1200" baseline="0" dirty="0">
            <a:solidFill>
              <a:srgbClr val="FF0000"/>
            </a:solidFill>
            <a:latin typeface="Times New Roman" panose="02020603050405020304" pitchFamily="18" charset="0"/>
          </a:endParaRPr>
        </a:p>
      </dsp:txBody>
      <dsp:txXfrm>
        <a:off x="864095" y="144015"/>
        <a:ext cx="439608" cy="1728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rot="3268912">
          <a:off x="910884" y="214935"/>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504054" y="216024"/>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40,1</a:t>
          </a:r>
          <a:endParaRPr lang="ru-RU" sz="1000" b="1" i="1" kern="1200" baseline="0" dirty="0">
            <a:solidFill>
              <a:srgbClr val="FF0000"/>
            </a:solidFill>
            <a:latin typeface="Times New Roman" panose="02020603050405020304" pitchFamily="18" charset="0"/>
          </a:endParaRPr>
        </a:p>
      </dsp:txBody>
      <dsp:txXfrm>
        <a:off x="504054" y="216024"/>
        <a:ext cx="439608" cy="172819"/>
      </dsp:txXfrm>
    </dsp:sp>
    <dsp:sp modelId="{BC116A1B-2810-478B-8E3B-673204C565D5}">
      <dsp:nvSpPr>
        <dsp:cNvPr id="0" name=""/>
        <dsp:cNvSpPr/>
      </dsp:nvSpPr>
      <dsp:spPr>
        <a:xfrm>
          <a:off x="1584176" y="792089"/>
          <a:ext cx="594066"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t"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39,8</a:t>
          </a:r>
          <a:endParaRPr lang="ru-RU" sz="1000" b="1" i="1" kern="1200" baseline="0" dirty="0">
            <a:solidFill>
              <a:srgbClr val="FF0000"/>
            </a:solidFill>
            <a:latin typeface="Times New Roman" panose="02020603050405020304" pitchFamily="18" charset="0"/>
          </a:endParaRPr>
        </a:p>
      </dsp:txBody>
      <dsp:txXfrm>
        <a:off x="1584176" y="792089"/>
        <a:ext cx="594066" cy="172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3B688-E682-4582-ACB7-7838D3CAF302}">
      <dsp:nvSpPr>
        <dsp:cNvPr id="0" name=""/>
        <dsp:cNvSpPr/>
      </dsp:nvSpPr>
      <dsp:spPr>
        <a:xfrm>
          <a:off x="913816" y="220616"/>
          <a:ext cx="932423" cy="650249"/>
        </a:xfrm>
        <a:prstGeom prst="swooshArrow">
          <a:avLst>
            <a:gd name="adj1" fmla="val 16310"/>
            <a:gd name="adj2" fmla="val 3137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57450A-7852-42A2-AEAF-5FF90899BBCA}">
      <dsp:nvSpPr>
        <dsp:cNvPr id="0" name=""/>
        <dsp:cNvSpPr/>
      </dsp:nvSpPr>
      <dsp:spPr>
        <a:xfrm>
          <a:off x="432047" y="864096"/>
          <a:ext cx="439608" cy="172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b" anchorCtr="0">
          <a:noAutofit/>
        </a:bodyPr>
        <a:lstStyle/>
        <a:p>
          <a:pPr lvl="0" algn="ctr" defTabSz="444500">
            <a:lnSpc>
              <a:spcPct val="90000"/>
            </a:lnSpc>
            <a:spcBef>
              <a:spcPct val="0"/>
            </a:spcBef>
            <a:spcAft>
              <a:spcPct val="35000"/>
            </a:spcAft>
          </a:pPr>
          <a:r>
            <a:rPr lang="ru-RU" sz="1000" b="1" i="1" kern="1200" baseline="0" dirty="0" smtClean="0">
              <a:solidFill>
                <a:srgbClr val="FF0000"/>
              </a:solidFill>
              <a:latin typeface="Times New Roman" panose="02020603050405020304" pitchFamily="18" charset="0"/>
            </a:rPr>
            <a:t>32,9</a:t>
          </a:r>
          <a:endParaRPr lang="ru-RU" sz="1000" b="1" i="1" kern="1200" baseline="0" dirty="0">
            <a:solidFill>
              <a:srgbClr val="FF0000"/>
            </a:solidFill>
            <a:latin typeface="Times New Roman" panose="02020603050405020304" pitchFamily="18" charset="0"/>
          </a:endParaRPr>
        </a:p>
      </dsp:txBody>
      <dsp:txXfrm>
        <a:off x="432047" y="864096"/>
        <a:ext cx="439608" cy="1728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FB48D-521F-42C9-BF52-50BE3AE39F08}">
      <dsp:nvSpPr>
        <dsp:cNvPr id="0" name=""/>
        <dsp:cNvSpPr/>
      </dsp:nvSpPr>
      <dsp:spPr>
        <a:xfrm>
          <a:off x="0" y="4575410"/>
          <a:ext cx="8136904" cy="75063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0" y="4575410"/>
        <a:ext cx="8136904" cy="750634"/>
      </dsp:txXfrm>
    </dsp:sp>
    <dsp:sp modelId="{93F8E0FC-A102-433C-9806-0F2E6368BF77}">
      <dsp:nvSpPr>
        <dsp:cNvPr id="0" name=""/>
        <dsp:cNvSpPr/>
      </dsp:nvSpPr>
      <dsp:spPr>
        <a:xfrm rot="10800000">
          <a:off x="0" y="3432194"/>
          <a:ext cx="8136904" cy="1154475"/>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432194"/>
        <a:ext cx="8136904" cy="750143"/>
      </dsp:txXfrm>
    </dsp:sp>
    <dsp:sp modelId="{10C5B8AD-F987-4E0A-A2BC-BAD6057DF82B}">
      <dsp:nvSpPr>
        <dsp:cNvPr id="0" name=""/>
        <dsp:cNvSpPr/>
      </dsp:nvSpPr>
      <dsp:spPr>
        <a:xfrm rot="10800000">
          <a:off x="0" y="2288978"/>
          <a:ext cx="8136904" cy="1154475"/>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288978"/>
        <a:ext cx="8136904" cy="750143"/>
      </dsp:txXfrm>
    </dsp:sp>
    <dsp:sp modelId="{0242B510-62D7-4771-828D-7B42BE4E2B76}">
      <dsp:nvSpPr>
        <dsp:cNvPr id="0" name=""/>
        <dsp:cNvSpPr/>
      </dsp:nvSpPr>
      <dsp:spPr>
        <a:xfrm rot="10800000">
          <a:off x="0" y="1145763"/>
          <a:ext cx="8136904" cy="1154475"/>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145763"/>
        <a:ext cx="8136904" cy="750143"/>
      </dsp:txXfrm>
    </dsp:sp>
    <dsp:sp modelId="{091B5131-B7F3-426A-A3C1-17D27330E4D6}">
      <dsp:nvSpPr>
        <dsp:cNvPr id="0" name=""/>
        <dsp:cNvSpPr/>
      </dsp:nvSpPr>
      <dsp:spPr>
        <a:xfrm rot="10800000">
          <a:off x="0" y="2547"/>
          <a:ext cx="8136904" cy="1154475"/>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47"/>
        <a:ext cx="8136904" cy="7501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0FAD-E277-4E0F-ACBE-F71D2D14CE63}">
      <dsp:nvSpPr>
        <dsp:cNvPr id="0" name=""/>
        <dsp:cNvSpPr/>
      </dsp:nvSpPr>
      <dsp:spPr>
        <a:xfrm>
          <a:off x="0" y="528029"/>
          <a:ext cx="3397168" cy="84077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41043" y="569072"/>
        <a:ext cx="3315082" cy="758686"/>
      </dsp:txXfrm>
    </dsp:sp>
    <dsp:sp modelId="{9485048A-68D8-4B33-A6EA-3B8B7C4BDD3C}">
      <dsp:nvSpPr>
        <dsp:cNvPr id="0" name=""/>
        <dsp:cNvSpPr/>
      </dsp:nvSpPr>
      <dsp:spPr>
        <a:xfrm>
          <a:off x="0" y="1553121"/>
          <a:ext cx="3397168" cy="1126473"/>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54990" y="1608111"/>
        <a:ext cx="3287188" cy="1016493"/>
      </dsp:txXfrm>
    </dsp:sp>
    <dsp:sp modelId="{7147E12C-7DD8-4A40-A420-C2813F8C7FE8}">
      <dsp:nvSpPr>
        <dsp:cNvPr id="0" name=""/>
        <dsp:cNvSpPr/>
      </dsp:nvSpPr>
      <dsp:spPr>
        <a:xfrm>
          <a:off x="0" y="2863915"/>
          <a:ext cx="3397168" cy="131436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kern="1200" dirty="0">
            <a:solidFill>
              <a:schemeClr val="tx1"/>
            </a:solidFill>
            <a:latin typeface="Times New Roman" panose="02020603050405020304" pitchFamily="18" charset="0"/>
            <a:cs typeface="Times New Roman" panose="02020603050405020304" pitchFamily="18" charset="0"/>
          </a:endParaRPr>
        </a:p>
      </dsp:txBody>
      <dsp:txXfrm>
        <a:off x="64162" y="2928077"/>
        <a:ext cx="3268844" cy="1186038"/>
      </dsp:txXfrm>
    </dsp:sp>
    <dsp:sp modelId="{B8AFE4B8-AFEB-4126-96A4-AB2F7AA01A16}">
      <dsp:nvSpPr>
        <dsp:cNvPr id="0" name=""/>
        <dsp:cNvSpPr/>
      </dsp:nvSpPr>
      <dsp:spPr>
        <a:xfrm>
          <a:off x="0" y="4362598"/>
          <a:ext cx="3397168" cy="804192"/>
        </a:xfrm>
        <a:prstGeom prst="roundRect">
          <a:avLst/>
        </a:prstGeom>
        <a:solidFill>
          <a:schemeClr val="accent1">
            <a:lumMod val="60000"/>
            <a:lumOff val="40000"/>
          </a:schemeClr>
        </a:solidFill>
        <a:ln>
          <a:noFill/>
        </a:ln>
        <a:effectLst>
          <a:outerShdw blurRad="76200" dist="50800" dir="5400000" rotWithShape="0">
            <a:srgbClr val="4E3B3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0" kern="120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kern="1200" dirty="0" smtClean="0">
              <a:latin typeface="Times New Roman" panose="02020603050405020304" pitchFamily="18" charset="0"/>
              <a:cs typeface="Times New Roman" panose="02020603050405020304" pitchFamily="18" charset="0"/>
            </a:rPr>
            <a:t>.</a:t>
          </a:r>
          <a:endParaRPr lang="ru-RU" sz="1200" b="0" kern="1200" dirty="0">
            <a:latin typeface="Times New Roman" panose="02020603050405020304" pitchFamily="18" charset="0"/>
            <a:cs typeface="Times New Roman" panose="02020603050405020304" pitchFamily="18" charset="0"/>
          </a:endParaRPr>
        </a:p>
      </dsp:txBody>
      <dsp:txXfrm>
        <a:off x="39257" y="4401855"/>
        <a:ext cx="3318654" cy="725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26ED-BA7B-48D0-8D26-86E7579D0F4D}">
      <dsp:nvSpPr>
        <dsp:cNvPr id="0" name=""/>
        <dsp:cNvSpPr/>
      </dsp:nvSpPr>
      <dsp:spPr>
        <a:xfrm>
          <a:off x="0" y="0"/>
          <a:ext cx="1800199" cy="180019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CDCD3017-82C6-4EBC-83F7-01DD748E0F5C}">
      <dsp:nvSpPr>
        <dsp:cNvPr id="0" name=""/>
        <dsp:cNvSpPr/>
      </dsp:nvSpPr>
      <dsp:spPr>
        <a:xfrm>
          <a:off x="900099" y="0"/>
          <a:ext cx="3773908" cy="1800199"/>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kern="1200" dirty="0">
            <a:latin typeface="Times New Roman" panose="02020603050405020304" pitchFamily="18" charset="0"/>
            <a:cs typeface="Times New Roman" panose="02020603050405020304" pitchFamily="18" charset="0"/>
          </a:endParaRPr>
        </a:p>
      </dsp:txBody>
      <dsp:txXfrm>
        <a:off x="900099" y="0"/>
        <a:ext cx="3773908" cy="540061"/>
      </dsp:txXfrm>
    </dsp:sp>
    <dsp:sp modelId="{92974A9C-898D-41A3-B56F-1B8C7D02D7E1}">
      <dsp:nvSpPr>
        <dsp:cNvPr id="0" name=""/>
        <dsp:cNvSpPr/>
      </dsp:nvSpPr>
      <dsp:spPr>
        <a:xfrm>
          <a:off x="315035" y="540061"/>
          <a:ext cx="1170128" cy="1170128"/>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B537BE43-81A5-40CF-96F0-9D99056E7D7B}">
      <dsp:nvSpPr>
        <dsp:cNvPr id="0" name=""/>
        <dsp:cNvSpPr/>
      </dsp:nvSpPr>
      <dsp:spPr>
        <a:xfrm>
          <a:off x="900099" y="540061"/>
          <a:ext cx="3773908" cy="1170128"/>
        </a:xfrm>
        <a:prstGeom prst="rect">
          <a:avLst/>
        </a:prstGeom>
        <a:solidFill>
          <a:schemeClr val="accent1">
            <a:lumMod val="60000"/>
            <a:lumOff val="40000"/>
            <a:alpha val="9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kern="1200" dirty="0">
            <a:latin typeface="Times New Roman" panose="02020603050405020304" pitchFamily="18" charset="0"/>
            <a:cs typeface="Times New Roman" panose="02020603050405020304" pitchFamily="18" charset="0"/>
          </a:endParaRPr>
        </a:p>
      </dsp:txBody>
      <dsp:txXfrm>
        <a:off x="900099" y="540061"/>
        <a:ext cx="3773908" cy="540059"/>
      </dsp:txXfrm>
    </dsp:sp>
    <dsp:sp modelId="{4289CE30-8DF9-47BA-B4FA-C28A5F98F6DB}">
      <dsp:nvSpPr>
        <dsp:cNvPr id="0" name=""/>
        <dsp:cNvSpPr/>
      </dsp:nvSpPr>
      <dsp:spPr>
        <a:xfrm>
          <a:off x="630070" y="1080120"/>
          <a:ext cx="540059" cy="540059"/>
        </a:xfrm>
        <a:prstGeom prst="pie">
          <a:avLst>
            <a:gd name="adj1" fmla="val 5400000"/>
            <a:gd name="adj2" fmla="val 16200000"/>
          </a:avLst>
        </a:prstGeom>
        <a:gradFill rotWithShape="0">
          <a:gsLst>
            <a:gs pos="0">
              <a:schemeClr val="accent1">
                <a:hueOff val="0"/>
                <a:satOff val="0"/>
                <a:lumOff val="0"/>
                <a:alphaOff val="0"/>
                <a:tint val="75000"/>
                <a:shade val="85000"/>
                <a:satMod val="230000"/>
              </a:schemeClr>
            </a:gs>
            <a:gs pos="25000">
              <a:schemeClr val="accent1">
                <a:hueOff val="0"/>
                <a:satOff val="0"/>
                <a:lumOff val="0"/>
                <a:alphaOff val="0"/>
                <a:tint val="90000"/>
                <a:shade val="70000"/>
                <a:satMod val="220000"/>
              </a:schemeClr>
            </a:gs>
            <a:gs pos="50000">
              <a:schemeClr val="accent1">
                <a:hueOff val="0"/>
                <a:satOff val="0"/>
                <a:lumOff val="0"/>
                <a:alphaOff val="0"/>
                <a:tint val="90000"/>
                <a:shade val="58000"/>
                <a:satMod val="225000"/>
              </a:schemeClr>
            </a:gs>
            <a:gs pos="65000">
              <a:schemeClr val="accent1">
                <a:hueOff val="0"/>
                <a:satOff val="0"/>
                <a:lumOff val="0"/>
                <a:alphaOff val="0"/>
                <a:tint val="90000"/>
                <a:shade val="58000"/>
                <a:satMod val="225000"/>
              </a:schemeClr>
            </a:gs>
            <a:gs pos="80000">
              <a:schemeClr val="accent1">
                <a:hueOff val="0"/>
                <a:satOff val="0"/>
                <a:lumOff val="0"/>
                <a:alphaOff val="0"/>
                <a:tint val="90000"/>
                <a:shade val="69000"/>
                <a:satMod val="220000"/>
              </a:schemeClr>
            </a:gs>
            <a:gs pos="100000">
              <a:schemeClr val="accent1">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accent1">
              <a:hueOff val="0"/>
              <a:satOff val="0"/>
              <a:lumOff val="0"/>
              <a:alphaOff val="0"/>
              <a:shade val="60000"/>
              <a:satMod val="110000"/>
            </a:schemeClr>
          </a:contourClr>
        </a:sp3d>
      </dsp:spPr>
      <dsp:style>
        <a:lnRef idx="0">
          <a:scrgbClr r="0" g="0" b="0"/>
        </a:lnRef>
        <a:fillRef idx="3">
          <a:scrgbClr r="0" g="0" b="0"/>
        </a:fillRef>
        <a:effectRef idx="3">
          <a:scrgbClr r="0" g="0" b="0"/>
        </a:effectRef>
        <a:fontRef idx="minor">
          <a:schemeClr val="lt1"/>
        </a:fontRef>
      </dsp:style>
    </dsp:sp>
    <dsp:sp modelId="{739BED2F-83ED-4CA3-B3BF-07E1BC5F93D8}">
      <dsp:nvSpPr>
        <dsp:cNvPr id="0" name=""/>
        <dsp:cNvSpPr/>
      </dsp:nvSpPr>
      <dsp:spPr>
        <a:xfrm>
          <a:off x="900099" y="1080120"/>
          <a:ext cx="3773908" cy="540059"/>
        </a:xfrm>
        <a:prstGeom prst="rect">
          <a:avLst/>
        </a:prstGeom>
        <a:solidFill>
          <a:schemeClr val="accent1">
            <a:lumMod val="60000"/>
            <a:lumOff val="40000"/>
          </a:schemeClr>
        </a:solidFill>
        <a:ln w="10000" cap="flat" cmpd="sng" algn="ctr">
          <a:solidFill>
            <a:schemeClr val="accent1">
              <a:hueOff val="0"/>
              <a:satOff val="0"/>
              <a:lumOff val="0"/>
              <a:alphaOff val="0"/>
            </a:schemeClr>
          </a:solidFill>
          <a:prstDash val="solid"/>
        </a:ln>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kern="1200" dirty="0">
            <a:latin typeface="Times New Roman" panose="02020603050405020304" pitchFamily="18" charset="0"/>
            <a:cs typeface="Times New Roman" panose="02020603050405020304" pitchFamily="18" charset="0"/>
          </a:endParaRPr>
        </a:p>
      </dsp:txBody>
      <dsp:txXfrm>
        <a:off x="900099" y="1080120"/>
        <a:ext cx="3773908" cy="540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7D5961-2C9E-479D-9940-FC55F60A5C9B}">
      <dsp:nvSpPr>
        <dsp:cNvPr id="0" name=""/>
        <dsp:cNvSpPr/>
      </dsp:nvSpPr>
      <dsp:spPr>
        <a:xfrm>
          <a:off x="694367" y="0"/>
          <a:ext cx="2685077" cy="3487502"/>
        </a:xfrm>
        <a:prstGeom prst="triangle">
          <a:avLst/>
        </a:prstGeom>
        <a:solidFill>
          <a:schemeClr val="accent1">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880BD71-9DE6-4974-804F-6483C7A5CFF3}">
      <dsp:nvSpPr>
        <dsp:cNvPr id="0" name=""/>
        <dsp:cNvSpPr/>
      </dsp:nvSpPr>
      <dsp:spPr>
        <a:xfrm>
          <a:off x="1739617" y="144015"/>
          <a:ext cx="4812603" cy="51332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kern="1200" dirty="0">
            <a:latin typeface="Times New Roman" panose="02020603050405020304" pitchFamily="18" charset="0"/>
            <a:cs typeface="Times New Roman" panose="02020603050405020304" pitchFamily="18" charset="0"/>
          </a:endParaRPr>
        </a:p>
      </dsp:txBody>
      <dsp:txXfrm>
        <a:off x="1764675" y="169073"/>
        <a:ext cx="4762487" cy="463204"/>
      </dsp:txXfrm>
    </dsp:sp>
    <dsp:sp modelId="{36C49FFD-B549-4EFA-B47F-1D7048C27C9F}">
      <dsp:nvSpPr>
        <dsp:cNvPr id="0" name=""/>
        <dsp:cNvSpPr/>
      </dsp:nvSpPr>
      <dsp:spPr>
        <a:xfrm>
          <a:off x="1745947" y="762905"/>
          <a:ext cx="4800090" cy="56467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kern="1200" dirty="0">
            <a:latin typeface="Times New Roman" panose="02020603050405020304" pitchFamily="18" charset="0"/>
            <a:cs typeface="Times New Roman" panose="02020603050405020304" pitchFamily="18" charset="0"/>
          </a:endParaRPr>
        </a:p>
      </dsp:txBody>
      <dsp:txXfrm>
        <a:off x="1773512" y="790470"/>
        <a:ext cx="4744960" cy="509544"/>
      </dsp:txXfrm>
    </dsp:sp>
    <dsp:sp modelId="{E436DB04-3BAF-42A7-9310-53A9469CB369}">
      <dsp:nvSpPr>
        <dsp:cNvPr id="0" name=""/>
        <dsp:cNvSpPr/>
      </dsp:nvSpPr>
      <dsp:spPr>
        <a:xfrm>
          <a:off x="1725954" y="1440159"/>
          <a:ext cx="4810893" cy="470914"/>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kern="1200" dirty="0">
            <a:latin typeface="Times New Roman" panose="02020603050405020304" pitchFamily="18" charset="0"/>
            <a:cs typeface="Times New Roman" panose="02020603050405020304" pitchFamily="18" charset="0"/>
          </a:endParaRPr>
        </a:p>
      </dsp:txBody>
      <dsp:txXfrm>
        <a:off x="1748942" y="1463147"/>
        <a:ext cx="4764917" cy="424938"/>
      </dsp:txXfrm>
    </dsp:sp>
    <dsp:sp modelId="{A46F0C21-C6D3-4ED3-B78E-CB27E06B2B58}">
      <dsp:nvSpPr>
        <dsp:cNvPr id="0" name=""/>
        <dsp:cNvSpPr/>
      </dsp:nvSpPr>
      <dsp:spPr>
        <a:xfrm>
          <a:off x="1711900" y="2016224"/>
          <a:ext cx="4794321" cy="647569"/>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kern="1200" dirty="0">
            <a:latin typeface="Times New Roman" panose="02020603050405020304" pitchFamily="18" charset="0"/>
            <a:cs typeface="Times New Roman" panose="02020603050405020304" pitchFamily="18" charset="0"/>
          </a:endParaRPr>
        </a:p>
      </dsp:txBody>
      <dsp:txXfrm>
        <a:off x="1743512" y="2047836"/>
        <a:ext cx="4731097" cy="584345"/>
      </dsp:txXfrm>
    </dsp:sp>
    <dsp:sp modelId="{A13AF248-4863-403C-9305-6870D67EF3E1}">
      <dsp:nvSpPr>
        <dsp:cNvPr id="0" name=""/>
        <dsp:cNvSpPr/>
      </dsp:nvSpPr>
      <dsp:spPr>
        <a:xfrm>
          <a:off x="1692396" y="2808311"/>
          <a:ext cx="4854202" cy="586880"/>
        </a:xfrm>
        <a:prstGeom prst="roundRect">
          <a:avLst/>
        </a:prstGeom>
        <a:solidFill>
          <a:schemeClr val="accent1">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latin typeface="Times New Roman" panose="02020603050405020304" pitchFamily="18" charset="0"/>
              <a:cs typeface="Times New Roman" panose="02020603050405020304" pitchFamily="18" charset="0"/>
            </a:rPr>
            <a:t>Продолжить работу по заключению </a:t>
          </a:r>
          <a:r>
            <a:rPr lang="ru-RU" sz="1200" kern="1200" dirty="0" err="1" smtClean="0">
              <a:latin typeface="Times New Roman" panose="02020603050405020304" pitchFamily="18" charset="0"/>
              <a:cs typeface="Times New Roman" panose="02020603050405020304" pitchFamily="18" charset="0"/>
            </a:rPr>
            <a:t>энергосервисных</a:t>
          </a:r>
          <a:r>
            <a:rPr lang="ru-RU" sz="1200" kern="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kern="1200" dirty="0">
            <a:latin typeface="Times New Roman" panose="02020603050405020304" pitchFamily="18" charset="0"/>
            <a:cs typeface="Times New Roman" panose="02020603050405020304" pitchFamily="18" charset="0"/>
          </a:endParaRPr>
        </a:p>
      </dsp:txBody>
      <dsp:txXfrm>
        <a:off x="1721045" y="2836960"/>
        <a:ext cx="4796904" cy="529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0.30048</cdr:x>
      <cdr:y>0.10309</cdr:y>
    </cdr:from>
    <cdr:to>
      <cdr:x>0.40025</cdr:x>
      <cdr:y>0.25193</cdr:y>
    </cdr:to>
    <cdr:sp macro="" textlink="">
      <cdr:nvSpPr>
        <cdr:cNvPr id="4" name="TextBox 3"/>
        <cdr:cNvSpPr txBox="1"/>
      </cdr:nvSpPr>
      <cdr:spPr>
        <a:xfrm xmlns:a="http://schemas.openxmlformats.org/drawingml/2006/main" rot="1086098">
          <a:off x="2753808" y="249372"/>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-119 839,43</a:t>
          </a:r>
          <a:endParaRPr lang="ru-RU" sz="1100" b="1" dirty="0"/>
        </a:p>
      </cdr:txBody>
    </cdr:sp>
  </cdr:relSizeAnchor>
  <cdr:relSizeAnchor xmlns:cdr="http://schemas.openxmlformats.org/drawingml/2006/chartDrawing">
    <cdr:from>
      <cdr:x>0.29685</cdr:x>
      <cdr:y>0.17861</cdr:y>
    </cdr:from>
    <cdr:to>
      <cdr:x>0.39899</cdr:x>
      <cdr:y>0.30698</cdr:y>
    </cdr:to>
    <cdr:cxnSp macro="">
      <cdr:nvCxnSpPr>
        <cdr:cNvPr id="5" name="Прямая со стрелкой 4"/>
        <cdr:cNvCxnSpPr/>
      </cdr:nvCxnSpPr>
      <cdr:spPr>
        <a:xfrm xmlns:a="http://schemas.openxmlformats.org/drawingml/2006/main">
          <a:off x="2720504" y="432048"/>
          <a:ext cx="936104" cy="310508"/>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0.4697</cdr:x>
      <cdr:y>0.29953</cdr:y>
    </cdr:from>
    <cdr:to>
      <cdr:x>0.56399</cdr:x>
      <cdr:y>0.35722</cdr:y>
    </cdr:to>
    <cdr:cxnSp macro="">
      <cdr:nvCxnSpPr>
        <cdr:cNvPr id="10" name="Прямая со стрелкой 9"/>
        <cdr:cNvCxnSpPr/>
      </cdr:nvCxnSpPr>
      <cdr:spPr>
        <a:xfrm xmlns:a="http://schemas.openxmlformats.org/drawingml/2006/main">
          <a:off x="4304680" y="724540"/>
          <a:ext cx="864096" cy="13955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+209 131,95</a:t>
          </a:r>
          <a:endParaRPr lang="ru-RU" sz="1100" b="1" dirty="0"/>
        </a:p>
      </cdr:txBody>
    </cdr:sp>
  </cdr:relSizeAnchor>
  <cdr:relSizeAnchor xmlns:cdr="http://schemas.openxmlformats.org/drawingml/2006/chartDrawing">
    <cdr:from>
      <cdr:x>0.47232</cdr:x>
      <cdr:y>0.20015</cdr:y>
    </cdr:from>
    <cdr:to>
      <cdr:x>0.5721</cdr:x>
      <cdr:y>0.34899</cdr:y>
    </cdr:to>
    <cdr:sp macro="" textlink="">
      <cdr:nvSpPr>
        <cdr:cNvPr id="16" name="TextBox 1"/>
        <cdr:cNvSpPr txBox="1"/>
      </cdr:nvSpPr>
      <cdr:spPr>
        <a:xfrm xmlns:a="http://schemas.openxmlformats.org/drawingml/2006/main" rot="589932">
          <a:off x="4328704" y="484141"/>
          <a:ext cx="914400"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-75 324,38</a:t>
          </a:r>
          <a:endParaRPr lang="ru-RU" sz="1100" b="1" dirty="0"/>
        </a:p>
      </cdr:txBody>
    </cdr:sp>
  </cdr:relSizeAnchor>
  <cdr:relSizeAnchor xmlns:cdr="http://schemas.openxmlformats.org/drawingml/2006/chartDrawing">
    <cdr:from>
      <cdr:x>0.62788</cdr:x>
      <cdr:y>0.17223</cdr:y>
    </cdr:from>
    <cdr:to>
      <cdr:x>0.72765</cdr:x>
      <cdr:y>0.32108</cdr:y>
    </cdr:to>
    <cdr:sp macro="" textlink="">
      <cdr:nvSpPr>
        <cdr:cNvPr id="17" name="TextBox 1"/>
        <cdr:cNvSpPr txBox="1"/>
      </cdr:nvSpPr>
      <cdr:spPr>
        <a:xfrm xmlns:a="http://schemas.openxmlformats.org/drawingml/2006/main" rot="20985896">
          <a:off x="5754301" y="384451"/>
          <a:ext cx="914364" cy="33227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+ 13 706,57</a:t>
          </a:r>
          <a:endParaRPr lang="ru-RU" sz="11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0.87778</cdr:x>
      <cdr:y>0.84843</cdr:y>
    </cdr:from>
    <cdr:to>
      <cdr:x>0.98753</cdr:x>
      <cdr:y>1</cdr:y>
    </cdr:to>
    <cdr:sp macro="" textlink="">
      <cdr:nvSpPr>
        <cdr:cNvPr id="3" name="TextBox 1"/>
        <cdr:cNvSpPr txBox="1"/>
      </cdr:nvSpPr>
      <cdr:spPr>
        <a:xfrm xmlns:a="http://schemas.openxmlformats.org/drawingml/2006/main">
          <a:off x="5688632" y="1893912"/>
          <a:ext cx="711292" cy="3383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0.30048</cdr:x>
      <cdr:y>0.10309</cdr:y>
    </cdr:from>
    <cdr:to>
      <cdr:x>0.40025</cdr:x>
      <cdr:y>0.25193</cdr:y>
    </cdr:to>
    <cdr:sp macro="" textlink="">
      <cdr:nvSpPr>
        <cdr:cNvPr id="4" name="TextBox 3"/>
        <cdr:cNvSpPr txBox="1"/>
      </cdr:nvSpPr>
      <cdr:spPr>
        <a:xfrm xmlns:a="http://schemas.openxmlformats.org/drawingml/2006/main" rot="1086098">
          <a:off x="2753808" y="249372"/>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-125 740,20</a:t>
          </a:r>
          <a:endParaRPr lang="ru-RU" sz="1100" b="1" dirty="0"/>
        </a:p>
      </cdr:txBody>
    </cdr:sp>
  </cdr:relSizeAnchor>
  <cdr:relSizeAnchor xmlns:cdr="http://schemas.openxmlformats.org/drawingml/2006/chartDrawing">
    <cdr:from>
      <cdr:x>0.29757</cdr:x>
      <cdr:y>0.1875</cdr:y>
    </cdr:from>
    <cdr:to>
      <cdr:x>0.39185</cdr:x>
      <cdr:y>0.3125</cdr:y>
    </cdr:to>
    <cdr:cxnSp macro="">
      <cdr:nvCxnSpPr>
        <cdr:cNvPr id="5" name="Прямая со стрелкой 4"/>
        <cdr:cNvCxnSpPr/>
      </cdr:nvCxnSpPr>
      <cdr:spPr>
        <a:xfrm xmlns:a="http://schemas.openxmlformats.org/drawingml/2006/main">
          <a:off x="2727112" y="432048"/>
          <a:ext cx="864096" cy="28803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0.46257</cdr:x>
      <cdr:y>0.28125</cdr:y>
    </cdr:from>
    <cdr:to>
      <cdr:x>0.55685</cdr:x>
      <cdr:y>0.34375</cdr:y>
    </cdr:to>
    <cdr:cxnSp macro="">
      <cdr:nvCxnSpPr>
        <cdr:cNvPr id="10" name="Прямая со стрелкой 9"/>
        <cdr:cNvCxnSpPr/>
      </cdr:nvCxnSpPr>
      <cdr:spPr>
        <a:xfrm xmlns:a="http://schemas.openxmlformats.org/drawingml/2006/main">
          <a:off x="4239280" y="648072"/>
          <a:ext cx="864096" cy="144016"/>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0.10516</cdr:x>
      <cdr:y>0.12294</cdr:y>
    </cdr:from>
    <cdr:to>
      <cdr:x>0.22187</cdr:x>
      <cdr:y>0.27178</cdr:y>
    </cdr:to>
    <cdr:sp macro="" textlink="">
      <cdr:nvSpPr>
        <cdr:cNvPr id="12" name="TextBox 1"/>
        <cdr:cNvSpPr txBox="1"/>
      </cdr:nvSpPr>
      <cdr:spPr>
        <a:xfrm xmlns:a="http://schemas.openxmlformats.org/drawingml/2006/main" rot="20330838">
          <a:off x="963779" y="297384"/>
          <a:ext cx="1069589" cy="360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+211 330,07</a:t>
          </a:r>
          <a:endParaRPr lang="ru-RU" sz="1100" b="1" dirty="0"/>
        </a:p>
      </cdr:txBody>
    </cdr:sp>
  </cdr:relSizeAnchor>
  <cdr:relSizeAnchor xmlns:cdr="http://schemas.openxmlformats.org/drawingml/2006/chartDrawing">
    <cdr:from>
      <cdr:x>0.46503</cdr:x>
      <cdr:y>0.18904</cdr:y>
    </cdr:from>
    <cdr:to>
      <cdr:x>0.56481</cdr:x>
      <cdr:y>0.33788</cdr:y>
    </cdr:to>
    <cdr:sp macro="" textlink="">
      <cdr:nvSpPr>
        <cdr:cNvPr id="16" name="TextBox 1"/>
        <cdr:cNvSpPr txBox="1"/>
      </cdr:nvSpPr>
      <cdr:spPr>
        <a:xfrm xmlns:a="http://schemas.openxmlformats.org/drawingml/2006/main" rot="589932">
          <a:off x="4261846" y="435599"/>
          <a:ext cx="914455" cy="34296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-78 764,49</a:t>
          </a:r>
          <a:endParaRPr lang="ru-RU" sz="1100" b="1" dirty="0"/>
        </a:p>
      </cdr:txBody>
    </cdr:sp>
  </cdr:relSizeAnchor>
  <cdr:relSizeAnchor xmlns:cdr="http://schemas.openxmlformats.org/drawingml/2006/chartDrawing">
    <cdr:from>
      <cdr:x>0.61971</cdr:x>
      <cdr:y>0.21875</cdr:y>
    </cdr:from>
    <cdr:to>
      <cdr:x>0.71948</cdr:x>
      <cdr:y>0.3676</cdr:y>
    </cdr:to>
    <cdr:sp macro="" textlink="">
      <cdr:nvSpPr>
        <cdr:cNvPr id="17" name="TextBox 1"/>
        <cdr:cNvSpPr txBox="1"/>
      </cdr:nvSpPr>
      <cdr:spPr>
        <a:xfrm xmlns:a="http://schemas.openxmlformats.org/drawingml/2006/main">
          <a:off x="5679440" y="504056"/>
          <a:ext cx="914364" cy="342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+12 895,94</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0.12729</cdr:x>
      <cdr:y>0.1875</cdr:y>
    </cdr:from>
    <cdr:to>
      <cdr:x>0.22944</cdr:x>
      <cdr:y>0.34375</cdr:y>
    </cdr:to>
    <cdr:cxnSp macro="">
      <cdr:nvCxnSpPr>
        <cdr:cNvPr id="8" name="Прямая со стрелкой 7"/>
        <cdr:cNvCxnSpPr/>
      </cdr:nvCxnSpPr>
      <cdr:spPr>
        <a:xfrm xmlns:a="http://schemas.openxmlformats.org/drawingml/2006/main" flipV="1">
          <a:off x="1166600" y="432048"/>
          <a:ext cx="936127" cy="36004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0.62756</cdr:x>
      <cdr:y>0.34375</cdr:y>
    </cdr:from>
    <cdr:to>
      <cdr:x>0.72185</cdr:x>
      <cdr:y>0.34375</cdr:y>
    </cdr:to>
    <cdr:cxnSp macro="">
      <cdr:nvCxnSpPr>
        <cdr:cNvPr id="11" name="Прямая со стрелкой 10"/>
        <cdr:cNvCxnSpPr/>
      </cdr:nvCxnSpPr>
      <cdr:spPr>
        <a:xfrm xmlns:a="http://schemas.openxmlformats.org/drawingml/2006/main">
          <a:off x="5751448" y="792088"/>
          <a:ext cx="864096"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0.26058</cdr:x>
      <cdr:y>0.58529</cdr:y>
    </cdr:from>
    <cdr:to>
      <cdr:x>0.36035</cdr:x>
      <cdr:y>0.73413</cdr:y>
    </cdr:to>
    <cdr:sp macro="" textlink="">
      <cdr:nvSpPr>
        <cdr:cNvPr id="4" name="TextBox 3"/>
        <cdr:cNvSpPr txBox="1"/>
      </cdr:nvSpPr>
      <cdr:spPr>
        <a:xfrm xmlns:a="http://schemas.openxmlformats.org/drawingml/2006/main" rot="1089762">
          <a:off x="2389663" y="1090979"/>
          <a:ext cx="914952" cy="2774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-16 921,91</a:t>
          </a:r>
          <a:endParaRPr lang="ru-RU" sz="1100" b="1" dirty="0"/>
        </a:p>
      </cdr:txBody>
    </cdr:sp>
  </cdr:relSizeAnchor>
  <cdr:relSizeAnchor xmlns:cdr="http://schemas.openxmlformats.org/drawingml/2006/chartDrawing">
    <cdr:from>
      <cdr:x>0.2662</cdr:x>
      <cdr:y>0.47386</cdr:y>
    </cdr:from>
    <cdr:to>
      <cdr:x>0.36828</cdr:x>
      <cdr:y>0.66702</cdr:y>
    </cdr:to>
    <cdr:cxnSp macro="">
      <cdr:nvCxnSpPr>
        <cdr:cNvPr id="5" name="Прямая со стрелкой 4"/>
        <cdr:cNvCxnSpPr/>
      </cdr:nvCxnSpPr>
      <cdr:spPr>
        <a:xfrm xmlns:a="http://schemas.openxmlformats.org/drawingml/2006/main">
          <a:off x="2441224" y="883280"/>
          <a:ext cx="936136" cy="360052"/>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0.45462</cdr:x>
      <cdr:y>0.20345</cdr:y>
    </cdr:from>
    <cdr:to>
      <cdr:x>0.54887</cdr:x>
      <cdr:y>0.78291</cdr:y>
    </cdr:to>
    <cdr:cxnSp macro="">
      <cdr:nvCxnSpPr>
        <cdr:cNvPr id="10" name="Прямая со стрелкой 9"/>
        <cdr:cNvCxnSpPr/>
      </cdr:nvCxnSpPr>
      <cdr:spPr>
        <a:xfrm xmlns:a="http://schemas.openxmlformats.org/drawingml/2006/main" flipV="1">
          <a:off x="4169161" y="379224"/>
          <a:ext cx="864351" cy="108012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0.11615</cdr:x>
      <cdr:y>0.58289</cdr:y>
    </cdr:from>
    <cdr:to>
      <cdr:x>0.23286</cdr:x>
      <cdr:y>0.73173</cdr:y>
    </cdr:to>
    <cdr:sp macro="" textlink="">
      <cdr:nvSpPr>
        <cdr:cNvPr id="12" name="TextBox 1"/>
        <cdr:cNvSpPr txBox="1"/>
      </cdr:nvSpPr>
      <cdr:spPr>
        <a:xfrm xmlns:a="http://schemas.openxmlformats.org/drawingml/2006/main" rot="881751">
          <a:off x="1065204" y="1086512"/>
          <a:ext cx="107030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-2 198,12</a:t>
          </a:r>
          <a:endParaRPr lang="ru-RU" sz="1100" b="1" dirty="0"/>
        </a:p>
      </cdr:txBody>
    </cdr:sp>
  </cdr:relSizeAnchor>
  <cdr:relSizeAnchor xmlns:cdr="http://schemas.openxmlformats.org/drawingml/2006/chartDrawing">
    <cdr:from>
      <cdr:x>0.4927</cdr:x>
      <cdr:y>0.30538</cdr:y>
    </cdr:from>
    <cdr:to>
      <cdr:x>0.52295</cdr:x>
      <cdr:y>0.88739</cdr:y>
    </cdr:to>
    <cdr:sp macro="" textlink="">
      <cdr:nvSpPr>
        <cdr:cNvPr id="16" name="TextBox 1"/>
        <cdr:cNvSpPr txBox="1"/>
      </cdr:nvSpPr>
      <cdr:spPr>
        <a:xfrm xmlns:a="http://schemas.openxmlformats.org/drawingml/2006/main" rot="18655324">
          <a:off x="4114647" y="972949"/>
          <a:ext cx="1084883" cy="27743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t>   + 25 021,91</a:t>
          </a:r>
          <a:endParaRPr lang="ru-RU" sz="1100" b="1" dirty="0"/>
        </a:p>
      </cdr:txBody>
    </cdr:sp>
  </cdr:relSizeAnchor>
  <cdr:relSizeAnchor xmlns:cdr="http://schemas.openxmlformats.org/drawingml/2006/chartDrawing">
    <cdr:from>
      <cdr:x>0.61954</cdr:x>
      <cdr:y>0.20345</cdr:y>
    </cdr:from>
    <cdr:to>
      <cdr:x>0.71931</cdr:x>
      <cdr:y>0.3523</cdr:y>
    </cdr:to>
    <cdr:sp macro="" textlink="">
      <cdr:nvSpPr>
        <cdr:cNvPr id="17" name="TextBox 1"/>
        <cdr:cNvSpPr txBox="1"/>
      </cdr:nvSpPr>
      <cdr:spPr>
        <a:xfrm xmlns:a="http://schemas.openxmlformats.org/drawingml/2006/main">
          <a:off x="5681584" y="379224"/>
          <a:ext cx="914953" cy="2774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100" b="1" dirty="0" smtClean="0">
              <a:latin typeface="Times New Roman" panose="02020603050405020304" pitchFamily="18" charset="0"/>
              <a:cs typeface="Times New Roman" panose="02020603050405020304" pitchFamily="18" charset="0"/>
            </a:rPr>
            <a:t>+47,00</a:t>
          </a:r>
          <a:endParaRPr lang="ru-RU" sz="11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0.1167</cdr:x>
      <cdr:y>0.50393</cdr:y>
    </cdr:from>
    <cdr:to>
      <cdr:x>0.21093</cdr:x>
      <cdr:y>0.61809</cdr:y>
    </cdr:to>
    <cdr:cxnSp macro="">
      <cdr:nvCxnSpPr>
        <cdr:cNvPr id="8" name="Прямая со стрелкой 7"/>
        <cdr:cNvCxnSpPr/>
      </cdr:nvCxnSpPr>
      <cdr:spPr>
        <a:xfrm xmlns:a="http://schemas.openxmlformats.org/drawingml/2006/main">
          <a:off x="1070224" y="939324"/>
          <a:ext cx="864096" cy="212804"/>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0.61954</cdr:x>
      <cdr:y>0.20345</cdr:y>
    </cdr:from>
    <cdr:to>
      <cdr:x>0.72162</cdr:x>
      <cdr:y>0.20345</cdr:y>
    </cdr:to>
    <cdr:cxnSp macro="">
      <cdr:nvCxnSpPr>
        <cdr:cNvPr id="11" name="Прямая со стрелкой 10"/>
        <cdr:cNvCxnSpPr/>
      </cdr:nvCxnSpPr>
      <cdr:spPr>
        <a:xfrm xmlns:a="http://schemas.openxmlformats.org/drawingml/2006/main">
          <a:off x="5681584" y="379224"/>
          <a:ext cx="936104" cy="0"/>
        </a:xfrm>
        <a:prstGeom xmlns:a="http://schemas.openxmlformats.org/drawingml/2006/main" prst="straightConnector1">
          <a:avLst/>
        </a:prstGeom>
        <a:ln xmlns:a="http://schemas.openxmlformats.org/drawingml/2006/main" w="19050" cap="sq" cmpd="sng">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0.68056</cdr:x>
      <cdr:y>0.25439</cdr:y>
    </cdr:from>
    <cdr:to>
      <cdr:x>0.88889</cdr:x>
      <cdr:y>0.30875</cdr:y>
    </cdr:to>
    <cdr:sp macro="" textlink="">
      <cdr:nvSpPr>
        <cdr:cNvPr id="2" name="TextBox 1"/>
        <cdr:cNvSpPr txBox="1"/>
      </cdr:nvSpPr>
      <cdr:spPr>
        <a:xfrm xmlns:a="http://schemas.openxmlformats.org/drawingml/2006/main">
          <a:off x="3528392" y="1440160"/>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34,8 %</a:t>
          </a:r>
          <a:endParaRPr lang="ru-RU" sz="14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0.08333</cdr:x>
      <cdr:y>0.61053</cdr:y>
    </cdr:from>
    <cdr:to>
      <cdr:x>0.29167</cdr:x>
      <cdr:y>0.6649</cdr:y>
    </cdr:to>
    <cdr:sp macro="" textlink="">
      <cdr:nvSpPr>
        <cdr:cNvPr id="3" name="TextBox 1"/>
        <cdr:cNvSpPr txBox="1"/>
      </cdr:nvSpPr>
      <cdr:spPr>
        <a:xfrm xmlns:a="http://schemas.openxmlformats.org/drawingml/2006/main">
          <a:off x="432048" y="3456384"/>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400" b="1" dirty="0" smtClean="0">
              <a:latin typeface="Times New Roman" panose="02020603050405020304" pitchFamily="18" charset="0"/>
              <a:cs typeface="Times New Roman" panose="02020603050405020304" pitchFamily="18" charset="0"/>
            </a:rPr>
            <a:t>65,2</a:t>
          </a:r>
          <a:r>
            <a:rPr lang="ru-RU" sz="1400" b="1" dirty="0" smtClean="0"/>
            <a:t> %</a:t>
          </a:r>
          <a:endParaRPr lang="ru-RU" sz="14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0.732</cdr:x>
      <cdr:y>0.20218</cdr:y>
    </cdr:from>
    <cdr:to>
      <cdr:x>1</cdr:x>
      <cdr:y>0.29518</cdr:y>
    </cdr:to>
    <cdr:sp macro="" textlink="">
      <cdr:nvSpPr>
        <cdr:cNvPr id="2" name="TextBox 6"/>
        <cdr:cNvSpPr txBox="1"/>
      </cdr:nvSpPr>
      <cdr:spPr>
        <a:xfrm xmlns:a="http://schemas.openxmlformats.org/drawingml/2006/main">
          <a:off x="2556792" y="602188"/>
          <a:ext cx="936104"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t>   </a:t>
          </a:r>
          <a:r>
            <a:rPr lang="ru-RU" sz="1200" b="1" dirty="0" smtClean="0">
              <a:latin typeface="Times New Roman" panose="02020603050405020304" pitchFamily="18" charset="0"/>
              <a:cs typeface="Times New Roman" panose="02020603050405020304" pitchFamily="18" charset="0"/>
            </a:rPr>
            <a:t>44,7</a:t>
          </a:r>
          <a:r>
            <a:rPr lang="ru-RU" sz="1200" b="1" dirty="0" smtClean="0"/>
            <a:t> %</a:t>
          </a:r>
          <a:endParaRPr lang="ru-RU" sz="1200" b="1" dirty="0"/>
        </a:p>
      </cdr:txBody>
    </cdr:sp>
  </cdr:relSizeAnchor>
  <cdr:relSizeAnchor xmlns:cdr="http://schemas.openxmlformats.org/drawingml/2006/chartDrawing">
    <cdr:from>
      <cdr:x>0</cdr:x>
      <cdr:y>0.589</cdr:y>
    </cdr:from>
    <cdr:to>
      <cdr:x>0.30923</cdr:x>
      <cdr:y>0.69234</cdr:y>
    </cdr:to>
    <cdr:sp macro="" textlink="">
      <cdr:nvSpPr>
        <cdr:cNvPr id="3" name="TextBox 6"/>
        <cdr:cNvSpPr txBox="1"/>
      </cdr:nvSpPr>
      <cdr:spPr>
        <a:xfrm xmlns:a="http://schemas.openxmlformats.org/drawingml/2006/main">
          <a:off x="-5543600" y="1754316"/>
          <a:ext cx="1080120" cy="3077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55,3 </a:t>
          </a:r>
          <a:r>
            <a:rPr lang="ru-RU" sz="1400" b="1" dirty="0" smtClean="0"/>
            <a:t>%</a:t>
          </a:r>
          <a:endParaRPr lang="ru-RU" sz="14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0.71429</cdr:x>
      <cdr:y>0.21951</cdr:y>
    </cdr:from>
    <cdr:to>
      <cdr:x>0.93878</cdr:x>
      <cdr:y>0.31333</cdr:y>
    </cdr:to>
    <cdr:sp macro="" textlink="">
      <cdr:nvSpPr>
        <cdr:cNvPr id="2" name="TextBox 6"/>
        <cdr:cNvSpPr txBox="1"/>
      </cdr:nvSpPr>
      <cdr:spPr>
        <a:xfrm xmlns:a="http://schemas.openxmlformats.org/drawingml/2006/main">
          <a:off x="2520295" y="648066"/>
          <a:ext cx="792089"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45,1</a:t>
          </a:r>
          <a:r>
            <a:rPr lang="ru-RU" sz="1200" b="1" dirty="0" smtClean="0"/>
            <a:t> %</a:t>
          </a:r>
          <a:endParaRPr lang="ru-RU" sz="1200" b="1" dirty="0"/>
        </a:p>
      </cdr:txBody>
    </cdr:sp>
  </cdr:relSizeAnchor>
  <cdr:relSizeAnchor xmlns:cdr="http://schemas.openxmlformats.org/drawingml/2006/chartDrawing">
    <cdr:from>
      <cdr:x>0</cdr:x>
      <cdr:y>0.63415</cdr:y>
    </cdr:from>
    <cdr:to>
      <cdr:x>0.22449</cdr:x>
      <cdr:y>0.72797</cdr:y>
    </cdr:to>
    <cdr:sp macro="" textlink="">
      <cdr:nvSpPr>
        <cdr:cNvPr id="3" name="TextBox 6"/>
        <cdr:cNvSpPr txBox="1"/>
      </cdr:nvSpPr>
      <cdr:spPr>
        <a:xfrm xmlns:a="http://schemas.openxmlformats.org/drawingml/2006/main">
          <a:off x="0" y="1872208"/>
          <a:ext cx="79208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54,9</a:t>
          </a:r>
          <a:r>
            <a:rPr lang="ru-RU" sz="1200" b="1" dirty="0" smtClean="0"/>
            <a:t> %</a:t>
          </a:r>
          <a:endParaRPr lang="ru-RU" sz="1200" b="1" dirty="0"/>
        </a:p>
      </cdr:txBody>
    </cdr:sp>
  </cdr:relSizeAnchor>
</c:userShapes>
</file>

<file path=ppt/drawings/drawing7.xml><?xml version="1.0" encoding="utf-8"?>
<c:userShapes xmlns:c="http://schemas.openxmlformats.org/drawingml/2006/chart">
  <cdr:relSizeAnchor xmlns:cdr="http://schemas.openxmlformats.org/drawingml/2006/chartDrawing">
    <cdr:from>
      <cdr:x>0.37616</cdr:x>
      <cdr:y>0.83512</cdr:y>
    </cdr:from>
    <cdr:to>
      <cdr:x>0.55425</cdr:x>
      <cdr:y>1</cdr:y>
    </cdr:to>
    <cdr:sp macro="" textlink="">
      <cdr:nvSpPr>
        <cdr:cNvPr id="2" name="TextBox 1"/>
        <cdr:cNvSpPr txBox="1"/>
      </cdr:nvSpPr>
      <cdr:spPr>
        <a:xfrm xmlns:a="http://schemas.openxmlformats.org/drawingml/2006/main">
          <a:off x="3408016" y="2382544"/>
          <a:ext cx="1613520" cy="47039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0.59869</cdr:x>
      <cdr:y>0.85816</cdr:y>
    </cdr:from>
    <cdr:to>
      <cdr:x>0.75097</cdr:x>
      <cdr:y>0.92656</cdr:y>
    </cdr:to>
    <cdr:sp macro="" textlink="">
      <cdr:nvSpPr>
        <cdr:cNvPr id="3" name="TextBox 1"/>
        <cdr:cNvSpPr txBox="1"/>
      </cdr:nvSpPr>
      <cdr:spPr>
        <a:xfrm xmlns:a="http://schemas.openxmlformats.org/drawingml/2006/main">
          <a:off x="5424240" y="2448272"/>
          <a:ext cx="1379678" cy="195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0.7656</cdr:x>
      <cdr:y>0.83292</cdr:y>
    </cdr:from>
    <cdr:to>
      <cdr:x>0.93913</cdr:x>
      <cdr:y>0.97606</cdr:y>
    </cdr:to>
    <cdr:sp macro="" textlink="">
      <cdr:nvSpPr>
        <cdr:cNvPr id="4" name="TextBox 1"/>
        <cdr:cNvSpPr txBox="1"/>
      </cdr:nvSpPr>
      <cdr:spPr>
        <a:xfrm xmlns:a="http://schemas.openxmlformats.org/drawingml/2006/main">
          <a:off x="6936408" y="2376264"/>
          <a:ext cx="1572205" cy="40836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9.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a:t>
          </a:r>
          <a:r>
            <a:rPr lang="en-US" sz="1200" b="1" dirty="0" smtClean="0">
              <a:solidFill>
                <a:schemeClr val="bg1">
                  <a:lumMod val="10000"/>
                </a:schemeClr>
              </a:solidFill>
              <a:latin typeface="Times New Roman" panose="02020603050405020304" pitchFamily="18" charset="0"/>
              <a:cs typeface="Times New Roman" panose="02020603050405020304" pitchFamily="18" charset="0"/>
            </a:rPr>
            <a:t>20</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49</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88</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96</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0.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18" Type="http://schemas.openxmlformats.org/officeDocument/2006/relationships/diagramQuickStyle" Target="../diagrams/quickStyle5.xml"/><Relationship Id="rId3" Type="http://schemas.openxmlformats.org/officeDocument/2006/relationships/image" Target="../media/image81.png"/><Relationship Id="rId7" Type="http://schemas.openxmlformats.org/officeDocument/2006/relationships/diagramLayout" Target="../diagrams/layout3.xml"/><Relationship Id="rId12" Type="http://schemas.openxmlformats.org/officeDocument/2006/relationships/diagramLayout" Target="../diagrams/layout4.xml"/><Relationship Id="rId17" Type="http://schemas.openxmlformats.org/officeDocument/2006/relationships/diagramLayout" Target="../diagrams/layout5.xml"/><Relationship Id="rId2" Type="http://schemas.openxmlformats.org/officeDocument/2006/relationships/notesSlide" Target="../notesSlides/notesSlide20.xml"/><Relationship Id="rId16" Type="http://schemas.openxmlformats.org/officeDocument/2006/relationships/diagramData" Target="../diagrams/data5.xml"/><Relationship Id="rId20" Type="http://schemas.microsoft.com/office/2007/relationships/diagramDrawing" Target="../diagrams/drawing5.xml"/><Relationship Id="rId1" Type="http://schemas.openxmlformats.org/officeDocument/2006/relationships/slideLayout" Target="../slideLayouts/slideLayout7.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chart" Target="../charts/chart6.xml"/><Relationship Id="rId15" Type="http://schemas.microsoft.com/office/2007/relationships/diagramDrawing" Target="../diagrams/drawing4.xml"/><Relationship Id="rId10" Type="http://schemas.microsoft.com/office/2007/relationships/diagramDrawing" Target="../diagrams/drawing3.xml"/><Relationship Id="rId19"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 Id="rId9" Type="http://schemas.openxmlformats.org/officeDocument/2006/relationships/image" Target="../media/image106.png"/></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QuickStyle" Target="../diagrams/quickStyle1.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Layout" Target="../diagrams/layout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Data" Target="../diagrams/data1.xml"/><Relationship Id="rId5" Type="http://schemas.openxmlformats.org/officeDocument/2006/relationships/image" Target="../media/image18.jpeg"/><Relationship Id="rId15" Type="http://schemas.microsoft.com/office/2007/relationships/diagramDrawing" Target="../diagrams/drawing1.xml"/><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diagramColors" Target="../diagrams/colors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chart" Target="../charts/chart23.xml"/><Relationship Id="rId4" Type="http://schemas.openxmlformats.org/officeDocument/2006/relationships/chart" Target="../charts/chart2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chart" Target="../charts/chart24.xml"/><Relationship Id="rId4" Type="http://schemas.openxmlformats.org/officeDocument/2006/relationships/image" Target="../media/image20.jpeg"/></Relationships>
</file>

<file path=ppt/slides/_rels/slide49.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image" Target="../media/image120.jpeg"/><Relationship Id="rId7" Type="http://schemas.openxmlformats.org/officeDocument/2006/relationships/image" Target="../media/image124.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5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28.png"/><Relationship Id="rId4" Type="http://schemas.openxmlformats.org/officeDocument/2006/relationships/image" Target="../media/image127.png"/></Relationships>
</file>

<file path=ppt/slides/_rels/slide6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6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7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chart" Target="../charts/chart38.xml"/></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chart" Target="../charts/chart40.xml"/></Relationships>
</file>

<file path=ppt/slides/_rels/slide8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chart" Target="../charts/chart41.xml"/></Relationships>
</file>

<file path=ppt/slides/_rels/slide84.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5.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chart" Target="../charts/chart44.xml"/></Relationships>
</file>

<file path=ppt/slides/_rels/slide86.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7.xml.rels><?xml version="1.0" encoding="UTF-8" standalone="yes"?>
<Relationships xmlns="http://schemas.openxmlformats.org/package/2006/relationships"><Relationship Id="rId8" Type="http://schemas.openxmlformats.org/officeDocument/2006/relationships/image" Target="../media/image20.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86.xml"/><Relationship Id="rId16" Type="http://schemas.openxmlformats.org/officeDocument/2006/relationships/diagramQuickStyle" Target="../diagrams/quickStyle9.xml"/><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QuickStyle" Target="../diagrams/quickStyle8.xml"/><Relationship Id="rId5" Type="http://schemas.openxmlformats.org/officeDocument/2006/relationships/diagramQuickStyle" Target="../diagrams/quickStyle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Layout" Target="../diagrams/layout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8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9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0.jpeg"/><Relationship Id="rId7" Type="http://schemas.openxmlformats.org/officeDocument/2006/relationships/image" Target="../media/image136.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4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6.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5036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r>
              <a:rPr lang="ru-RU" sz="1400" b="1" dirty="0" smtClean="0">
                <a:solidFill>
                  <a:srgbClr val="0000FF"/>
                </a:solidFill>
                <a:latin typeface="Times New Roman" panose="02020603050405020304" pitchFamily="18" charset="0"/>
                <a:cs typeface="Times New Roman" panose="02020603050405020304" pitchFamily="18" charset="0"/>
              </a:rPr>
              <a:t>Решение Совета </a:t>
            </a:r>
            <a:r>
              <a:rPr lang="ru-RU" sz="1400" b="1" i="1" dirty="0" smtClean="0">
                <a:solidFill>
                  <a:srgbClr val="0000FF"/>
                </a:solidFill>
                <a:latin typeface="Times New Roman" panose="02020603050405020304" pitchFamily="18" charset="0"/>
                <a:cs typeface="Times New Roman" panose="02020603050405020304" pitchFamily="18" charset="0"/>
              </a:rPr>
              <a:t>городского округа «Вуктыл»  </a:t>
            </a:r>
            <a:r>
              <a:rPr lang="ru-RU" sz="1400" b="1" i="1" dirty="0">
                <a:solidFill>
                  <a:srgbClr val="0000FF"/>
                </a:solidFill>
                <a:latin typeface="Times New Roman" panose="02020603050405020304" pitchFamily="18" charset="0"/>
                <a:cs typeface="Times New Roman" panose="02020603050405020304" pitchFamily="18" charset="0"/>
              </a:rPr>
              <a:t>от </a:t>
            </a:r>
            <a:r>
              <a:rPr lang="ru-RU" sz="1400" b="1" i="1" dirty="0" smtClean="0">
                <a:solidFill>
                  <a:srgbClr val="0000FF"/>
                </a:solidFill>
                <a:latin typeface="Times New Roman" panose="02020603050405020304" pitchFamily="18" charset="0"/>
                <a:cs typeface="Times New Roman" panose="02020603050405020304" pitchFamily="18" charset="0"/>
              </a:rPr>
              <a:t> </a:t>
            </a:r>
            <a:r>
              <a:rPr lang="ru-RU" sz="1400" b="1" i="1" dirty="0">
                <a:solidFill>
                  <a:srgbClr val="0000FF"/>
                </a:solidFill>
                <a:latin typeface="Times New Roman" panose="02020603050405020304" pitchFamily="18" charset="0"/>
                <a:cs typeface="Times New Roman" panose="02020603050405020304" pitchFamily="18" charset="0"/>
              </a:rPr>
              <a:t>12  декабря 2019 года № 430 </a:t>
            </a:r>
            <a:endParaRPr lang="ru-RU" sz="1400" b="1" i="1" dirty="0" smtClean="0">
              <a:solidFill>
                <a:srgbClr val="0000FF"/>
              </a:solidFill>
              <a:latin typeface="Times New Roman" panose="02020603050405020304" pitchFamily="18" charset="0"/>
              <a:cs typeface="Times New Roman" panose="02020603050405020304" pitchFamily="18" charset="0"/>
            </a:endParaRPr>
          </a:p>
          <a:p>
            <a:pPr algn="ctr"/>
            <a:r>
              <a:rPr lang="ru-RU" sz="1400" b="1" i="1" dirty="0" smtClean="0">
                <a:solidFill>
                  <a:srgbClr val="0000FF"/>
                </a:solidFill>
                <a:latin typeface="Times New Roman" panose="02020603050405020304" pitchFamily="18" charset="0"/>
                <a:cs typeface="Times New Roman" panose="02020603050405020304" pitchFamily="18" charset="0"/>
              </a:rPr>
              <a:t>«</a:t>
            </a:r>
            <a:r>
              <a:rPr lang="ru-RU" sz="14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r>
              <a:rPr lang="ru-RU" sz="1400" b="1" i="1" dirty="0" smtClean="0">
                <a:solidFill>
                  <a:srgbClr val="0000FF"/>
                </a:solidFill>
                <a:latin typeface="Times New Roman" panose="02020603050405020304" pitchFamily="18" charset="0"/>
                <a:cs typeface="Times New Roman" panose="02020603050405020304" pitchFamily="18" charset="0"/>
              </a:rPr>
              <a:t>на </a:t>
            </a:r>
            <a:r>
              <a:rPr lang="ru-RU" sz="1400" b="1" i="1" dirty="0">
                <a:solidFill>
                  <a:srgbClr val="0000FF"/>
                </a:solidFill>
                <a:latin typeface="Times New Roman" panose="02020603050405020304" pitchFamily="18" charset="0"/>
                <a:cs typeface="Times New Roman" panose="02020603050405020304" pitchFamily="18" charset="0"/>
              </a:rPr>
              <a:t>2020 год и плановый период 2021 и 2022 </a:t>
            </a:r>
            <a:r>
              <a:rPr lang="ru-RU" sz="1400" b="1" i="1" dirty="0" smtClean="0">
                <a:solidFill>
                  <a:srgbClr val="0000FF"/>
                </a:solidFill>
                <a:latin typeface="Times New Roman" panose="02020603050405020304" pitchFamily="18" charset="0"/>
                <a:cs typeface="Times New Roman" panose="02020603050405020304" pitchFamily="18" charset="0"/>
              </a:rPr>
              <a:t>годов» с </a:t>
            </a:r>
            <a:r>
              <a:rPr lang="ru-RU" sz="1400" b="1" i="1" dirty="0">
                <a:solidFill>
                  <a:srgbClr val="0000FF"/>
                </a:solidFill>
                <a:latin typeface="Times New Roman" panose="02020603050405020304" pitchFamily="18" charset="0"/>
                <a:cs typeface="Times New Roman" panose="02020603050405020304" pitchFamily="18" charset="0"/>
              </a:rPr>
              <a:t>учетом внесенных изменений и дополнений в бюджет МО ГО «Вуктыл» </a:t>
            </a:r>
          </a:p>
          <a:p>
            <a:pPr algn="ctr"/>
            <a:r>
              <a:rPr lang="ru-RU" sz="1400" b="1" i="1" dirty="0">
                <a:solidFill>
                  <a:srgbClr val="0000FF"/>
                </a:solidFill>
                <a:latin typeface="Times New Roman" panose="02020603050405020304" pitchFamily="18" charset="0"/>
                <a:cs typeface="Times New Roman" panose="02020603050405020304" pitchFamily="18" charset="0"/>
              </a:rPr>
              <a:t>на </a:t>
            </a:r>
            <a:r>
              <a:rPr lang="ru-RU" sz="1400" b="1" i="1" dirty="0" smtClean="0">
                <a:solidFill>
                  <a:srgbClr val="0000FF"/>
                </a:solidFill>
                <a:latin typeface="Times New Roman" panose="02020603050405020304" pitchFamily="18" charset="0"/>
                <a:cs typeface="Times New Roman" panose="02020603050405020304" pitchFamily="18" charset="0"/>
              </a:rPr>
              <a:t>2020 </a:t>
            </a:r>
            <a:r>
              <a:rPr lang="ru-RU" sz="14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400" b="1" i="1" dirty="0" smtClean="0">
                <a:solidFill>
                  <a:srgbClr val="0000FF"/>
                </a:solidFill>
                <a:latin typeface="Times New Roman" panose="02020603050405020304" pitchFamily="18" charset="0"/>
                <a:cs typeface="Times New Roman" panose="02020603050405020304" pitchFamily="18" charset="0"/>
              </a:rPr>
              <a:t>2021 </a:t>
            </a:r>
            <a:r>
              <a:rPr lang="ru-RU" sz="1400" b="1" i="1" dirty="0">
                <a:solidFill>
                  <a:srgbClr val="0000FF"/>
                </a:solidFill>
                <a:latin typeface="Times New Roman" panose="02020603050405020304" pitchFamily="18" charset="0"/>
                <a:cs typeface="Times New Roman" panose="02020603050405020304" pitchFamily="18" charset="0"/>
              </a:rPr>
              <a:t>и </a:t>
            </a:r>
            <a:r>
              <a:rPr lang="ru-RU" sz="1400" b="1" i="1" dirty="0" smtClean="0">
                <a:solidFill>
                  <a:srgbClr val="0000FF"/>
                </a:solidFill>
                <a:latin typeface="Times New Roman" panose="02020603050405020304" pitchFamily="18" charset="0"/>
                <a:cs typeface="Times New Roman" panose="02020603050405020304" pitchFamily="18" charset="0"/>
              </a:rPr>
              <a:t>2022 </a:t>
            </a:r>
            <a:r>
              <a:rPr lang="ru-RU" sz="1400" b="1" i="1" dirty="0">
                <a:solidFill>
                  <a:srgbClr val="0000FF"/>
                </a:solidFill>
                <a:latin typeface="Times New Roman" panose="02020603050405020304" pitchFamily="18" charset="0"/>
                <a:cs typeface="Times New Roman" panose="02020603050405020304" pitchFamily="18" charset="0"/>
              </a:rPr>
              <a:t>годов</a:t>
            </a:r>
          </a:p>
          <a:p>
            <a:pPr algn="ctr"/>
            <a:r>
              <a:rPr lang="ru-RU" sz="1400" b="1" i="1" dirty="0">
                <a:solidFill>
                  <a:srgbClr val="0000FF"/>
                </a:solidFill>
                <a:latin typeface="Times New Roman" panose="02020603050405020304" pitchFamily="18" charset="0"/>
                <a:cs typeface="Times New Roman" panose="02020603050405020304" pitchFamily="18" charset="0"/>
              </a:rPr>
              <a:t>(в редакции </a:t>
            </a:r>
            <a:r>
              <a:rPr lang="ru-RU" sz="1400" b="1" i="1" dirty="0" smtClean="0">
                <a:solidFill>
                  <a:srgbClr val="0000FF"/>
                </a:solidFill>
                <a:latin typeface="Times New Roman" panose="02020603050405020304" pitchFamily="18" charset="0"/>
                <a:cs typeface="Times New Roman" panose="02020603050405020304" pitchFamily="18" charset="0"/>
              </a:rPr>
              <a:t>решения  </a:t>
            </a:r>
            <a:r>
              <a:rPr lang="ru-RU" sz="14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от </a:t>
            </a:r>
            <a:r>
              <a:rPr lang="ru-RU" sz="1400" b="1" i="1" dirty="0" smtClean="0">
                <a:solidFill>
                  <a:srgbClr val="0000FF"/>
                </a:solidFill>
                <a:latin typeface="Times New Roman" panose="02020603050405020304" pitchFamily="18" charset="0"/>
                <a:cs typeface="Times New Roman" panose="02020603050405020304" pitchFamily="18" charset="0"/>
              </a:rPr>
              <a:t>25.02.2020  </a:t>
            </a:r>
            <a:r>
              <a:rPr lang="ru-RU" sz="1400" b="1" i="1" dirty="0">
                <a:solidFill>
                  <a:srgbClr val="0000FF"/>
                </a:solidFill>
                <a:latin typeface="Times New Roman" panose="02020603050405020304" pitchFamily="18" charset="0"/>
                <a:cs typeface="Times New Roman" panose="02020603050405020304" pitchFamily="18" charset="0"/>
              </a:rPr>
              <a:t>№ </a:t>
            </a:r>
            <a:r>
              <a:rPr lang="ru-RU" sz="1400" b="1" i="1" dirty="0" smtClean="0">
                <a:solidFill>
                  <a:srgbClr val="0000FF"/>
                </a:solidFill>
                <a:latin typeface="Times New Roman" panose="02020603050405020304" pitchFamily="18" charset="0"/>
                <a:cs typeface="Times New Roman" panose="02020603050405020304" pitchFamily="18" charset="0"/>
              </a:rPr>
              <a:t>435) </a:t>
            </a:r>
            <a:endParaRPr lang="ru-RU" sz="14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660224452"/>
              </p:ext>
            </p:extLst>
          </p:nvPr>
        </p:nvGraphicFramePr>
        <p:xfrm>
          <a:off x="384120" y="3133800"/>
          <a:ext cx="8065800" cy="2569536"/>
        </p:xfrm>
        <a:graphic>
          <a:graphicData uri="http://schemas.openxmlformats.org/drawingml/2006/table">
            <a:tbl>
              <a:tblPr/>
              <a:tblGrid>
                <a:gridCol w="403200"/>
                <a:gridCol w="403200"/>
                <a:gridCol w="357144"/>
                <a:gridCol w="449256"/>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07</a:t>
                      </a: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cell3D prstMaterial="dkEdge">
                      <a:bevel prst="artDeco"/>
                      <a:lightRig rig="flood" dir="t"/>
                    </a:cell3D>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322670142"/>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37413127"/>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Picture 2"/>
          <p:cNvPicPr/>
          <p:nvPr/>
        </p:nvPicPr>
        <p:blipFill>
          <a:blip r:embed="rId3"/>
          <a:stretch/>
        </p:blipFill>
        <p:spPr>
          <a:xfrm>
            <a:off x="0" y="-30240"/>
            <a:ext cx="9143640" cy="725040"/>
          </a:xfrm>
          <a:prstGeom prst="rect">
            <a:avLst/>
          </a:prstGeom>
          <a:ln>
            <a:noFill/>
          </a:ln>
        </p:spPr>
      </p:pic>
      <p:graphicFrame>
        <p:nvGraphicFramePr>
          <p:cNvPr id="6" name="Схема 5"/>
          <p:cNvGraphicFramePr/>
          <p:nvPr>
            <p:extLst>
              <p:ext uri="{D42A27DB-BD31-4B8C-83A1-F6EECF244321}">
                <p14:modId xmlns:p14="http://schemas.microsoft.com/office/powerpoint/2010/main" val="993438570"/>
              </p:ext>
            </p:extLst>
          </p:nvPr>
        </p:nvGraphicFramePr>
        <p:xfrm>
          <a:off x="143328" y="764704"/>
          <a:ext cx="8856984" cy="59492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7803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7943285"/>
              </p:ext>
            </p:extLst>
          </p:nvPr>
        </p:nvGraphicFramePr>
        <p:xfrm>
          <a:off x="179510" y="1124745"/>
          <a:ext cx="8784980" cy="5534556"/>
        </p:xfrm>
        <a:graphic>
          <a:graphicData uri="http://schemas.openxmlformats.org/drawingml/2006/table">
            <a:tbl>
              <a:tblPr firstRow="1" bandRow="1">
                <a:effectLst>
                  <a:innerShdw blurRad="114300">
                    <a:prstClr val="black"/>
                  </a:innerShdw>
                </a:effectLst>
                <a:tableStyleId>{21E4AEA4-8DFA-4A89-87EB-49C32662AFE0}</a:tableStyleId>
              </a:tblPr>
              <a:tblGrid>
                <a:gridCol w="3744418"/>
                <a:gridCol w="2160240"/>
                <a:gridCol w="1008112"/>
                <a:gridCol w="936104"/>
                <a:gridCol w="936106"/>
              </a:tblGrid>
              <a:tr h="359511">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Наименование</a:t>
                      </a:r>
                    </a:p>
                  </a:txBody>
                  <a:tcPr marL="90000" marR="90000">
                    <a:solidFill>
                      <a:schemeClr val="accent2">
                        <a:lumMod val="60000"/>
                        <a:lumOff val="40000"/>
                      </a:schemeClr>
                    </a:solidFill>
                  </a:tcPr>
                </a:tc>
                <a:tc rowSpan="2">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Нормативный </a:t>
                      </a: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акт</a:t>
                      </a:r>
                    </a:p>
                  </a:txBody>
                  <a:tcPr marL="90000" marR="90000">
                    <a:solidFill>
                      <a:schemeClr val="accent2">
                        <a:lumMod val="60000"/>
                        <a:lumOff val="40000"/>
                      </a:schemeClr>
                    </a:solidFill>
                  </a:tcPr>
                </a:tc>
                <a:tc gridSpan="3">
                  <a:txBody>
                    <a:bodyPr/>
                    <a:lstStyle/>
                    <a:p>
                      <a:pPr algn="ctr">
                        <a:lnSpc>
                          <a:spcPct val="80000"/>
                        </a:lnSpc>
                      </a:pPr>
                      <a:endParaRPr lang="ru-RU" sz="1200" b="1" strike="noStrike" spc="-1" dirty="0">
                        <a:solidFill>
                          <a:schemeClr val="tx1"/>
                        </a:solidFill>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solidFill>
                            <a:schemeClr val="tx1"/>
                          </a:solidFill>
                          <a:latin typeface="Times New Roman" panose="02020603050405020304" pitchFamily="18" charset="0"/>
                          <a:cs typeface="Times New Roman" panose="02020603050405020304" pitchFamily="18" charset="0"/>
                        </a:rPr>
                        <a:t>Процент зачисления</a:t>
                      </a:r>
                    </a:p>
                  </a:txBody>
                  <a:tcPr marL="90000" marR="90000">
                    <a:solidFill>
                      <a:schemeClr val="accent2">
                        <a:lumMod val="60000"/>
                        <a:lumOff val="40000"/>
                      </a:schemeClr>
                    </a:solidFill>
                  </a:tcPr>
                </a:tc>
                <a:tc hMerge="1">
                  <a:txBody>
                    <a:bodyPr/>
                    <a:lstStyle/>
                    <a:p>
                      <a:endParaRPr lang="ru-RU"/>
                    </a:p>
                  </a:txBody>
                  <a:tcPr marL="90000" marR="90000"/>
                </a:tc>
                <a:tc hMerge="1">
                  <a:txBody>
                    <a:bodyPr/>
                    <a:lstStyle/>
                    <a:p>
                      <a:endParaRPr lang="ru-RU"/>
                    </a:p>
                  </a:txBody>
                  <a:tcPr marL="90000" marR="90000"/>
                </a:tc>
              </a:tr>
              <a:tr h="359511">
                <a:tc vMerge="1">
                  <a:txBody>
                    <a:bodyPr/>
                    <a:lstStyle/>
                    <a:p>
                      <a:endParaRPr lang="ru-RU"/>
                    </a:p>
                  </a:txBody>
                  <a:tcPr marL="90000" marR="90000"/>
                </a:tc>
                <a:tc vMerge="1">
                  <a:txBody>
                    <a:bodyPr/>
                    <a:lstStyle/>
                    <a:p>
                      <a:endParaRPr lang="ru-RU"/>
                    </a:p>
                  </a:txBody>
                  <a:tcPr marL="90000" marR="90000"/>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solidFill>
                      <a:schemeClr val="accent2">
                        <a:lumMod val="60000"/>
                        <a:lumOff val="40000"/>
                      </a:schemeClr>
                    </a:solidFill>
                  </a:tcPr>
                </a:tc>
                <a:tc>
                  <a:txBody>
                    <a:bodyPr/>
                    <a:lstStyle/>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solidFill>
                      <a:schemeClr val="accent2">
                        <a:lumMod val="60000"/>
                        <a:lumOff val="40000"/>
                      </a:schemeClr>
                    </a:solidFill>
                  </a:tcPr>
                </a:tc>
              </a:tr>
              <a:tr h="1212695">
                <a:tc>
                  <a:txBody>
                    <a:bodyPr/>
                    <a:lstStyle/>
                    <a:p>
                      <a:pPr algn="just">
                        <a:lnSpc>
                          <a:spcPct val="80000"/>
                        </a:lnSpc>
                      </a:pPr>
                      <a:endParaRPr lang="ru-RU" sz="1200" strike="noStrike" spc="-1" dirty="0">
                        <a:latin typeface="Times New Roman" panose="02020603050405020304" pitchFamily="18" charset="0"/>
                        <a:cs typeface="Times New Roman" panose="02020603050405020304" pitchFamily="18" charset="0"/>
                      </a:endParaRPr>
                    </a:p>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ч.2 ст.61.2 БК РФ</a:t>
                      </a:r>
                    </a:p>
                    <a:p>
                      <a:pPr marL="158760" indent="-158400" algn="just">
                        <a:lnSpc>
                          <a:spcPct val="80000"/>
                        </a:lnSpc>
                        <a:buClr>
                          <a:srgbClr val="000000"/>
                        </a:buClr>
                        <a:buFont typeface="Arial"/>
                        <a:buChar char="•"/>
                      </a:pPr>
                      <a:endParaRPr lang="ru-RU" sz="1200" strike="noStrike" spc="-1" dirty="0" smtClean="0">
                        <a:latin typeface="Times New Roman" panose="02020603050405020304" pitchFamily="18" charset="0"/>
                        <a:cs typeface="Times New Roman" panose="02020603050405020304" pitchFamily="18" charset="0"/>
                      </a:endParaRP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 1 ч.1 ст.11 Закона РК 88-РЗ</a:t>
                      </a:r>
                    </a:p>
                    <a:p>
                      <a:pPr marL="158760" indent="-158400" algn="just">
                        <a:lnSpc>
                          <a:spcPct val="80000"/>
                        </a:lnSpc>
                        <a:buClr>
                          <a:srgbClr val="000000"/>
                        </a:buClr>
                        <a:buFont typeface="Arial"/>
                        <a:buChar char="•"/>
                      </a:pPr>
                      <a:r>
                        <a:rPr lang="ru-RU" sz="1200" strike="noStrike" spc="-1" dirty="0" smtClean="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2020-2022 годы»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lnSpc>
                          <a:spcPct val="80000"/>
                        </a:lnSpc>
                      </a:pPr>
                      <a:r>
                        <a:rPr lang="ru-RU" sz="1200" i="1" strike="noStrike" spc="-1" dirty="0">
                          <a:effectLst/>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effectLst/>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effectLst/>
                          <a:latin typeface="Times New Roman" panose="02020603050405020304" pitchFamily="18" charset="0"/>
                          <a:cs typeface="Times New Roman" panose="02020603050405020304" pitchFamily="18" charset="0"/>
                        </a:rPr>
                        <a:t>5,0</a:t>
                      </a:r>
                      <a:r>
                        <a:rPr lang="ru-RU" sz="1200" i="1" strike="noStrike" spc="-1" dirty="0">
                          <a:effectLst/>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effectLst/>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effectLst/>
                          <a:uFillTx/>
                          <a:latin typeface="Times New Roman" panose="02020603050405020304" pitchFamily="18" charset="0"/>
                          <a:cs typeface="Times New Roman" panose="02020603050405020304" pitchFamily="18" charset="0"/>
                        </a:rPr>
                        <a:t>12,9%</a:t>
                      </a:r>
                      <a:endParaRPr lang="ru-RU" sz="1200" i="1" strike="noStrike" spc="-1" dirty="0">
                        <a:effectLst/>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15,0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p>
                    <a:p>
                      <a:pPr algn="ctr">
                        <a:lnSpc>
                          <a:spcPct val="80000"/>
                        </a:lnSpc>
                      </a:pP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20,1%</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i="1" strike="noStrike" spc="-1" dirty="0">
                          <a:latin typeface="Times New Roman" panose="02020603050405020304" pitchFamily="18" charset="0"/>
                          <a:cs typeface="Times New Roman" panose="02020603050405020304" pitchFamily="18" charset="0"/>
                        </a:rPr>
                        <a:t>15,0%</a:t>
                      </a:r>
                    </a:p>
                    <a:p>
                      <a:pPr algn="ctr">
                        <a:lnSpc>
                          <a:spcPct val="80000"/>
                        </a:lnSpc>
                      </a:pPr>
                      <a:endParaRPr lang="ru-RU" sz="1200" i="1"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i="1" strike="noStrike" spc="-1" dirty="0" smtClean="0">
                          <a:latin typeface="Times New Roman" panose="02020603050405020304" pitchFamily="18" charset="0"/>
                          <a:cs typeface="Times New Roman" panose="02020603050405020304" pitchFamily="18" charset="0"/>
                        </a:rPr>
                        <a:t>5,0</a:t>
                      </a:r>
                      <a:r>
                        <a:rPr lang="ru-RU" sz="1200" i="1" strike="noStrike" spc="-1" dirty="0">
                          <a:latin typeface="Times New Roman" panose="02020603050405020304" pitchFamily="18" charset="0"/>
                          <a:cs typeface="Times New Roman" panose="02020603050405020304" pitchFamily="18" charset="0"/>
                        </a:rPr>
                        <a:t>%</a:t>
                      </a:r>
                    </a:p>
                    <a:p>
                      <a:pPr algn="ctr">
                        <a:lnSpc>
                          <a:spcPct val="80000"/>
                        </a:lnSpc>
                      </a:pPr>
                      <a:endParaRPr lang="ru-RU" sz="1200" i="1" u="sng" strike="noStrike" spc="-1" dirty="0" smtClean="0">
                        <a:uFillTx/>
                        <a:latin typeface="Times New Roman" panose="02020603050405020304" pitchFamily="18" charset="0"/>
                        <a:cs typeface="Times New Roman" panose="02020603050405020304" pitchFamily="18" charset="0"/>
                      </a:endParaRPr>
                    </a:p>
                    <a:p>
                      <a:pPr algn="ctr">
                        <a:lnSpc>
                          <a:spcPct val="80000"/>
                        </a:lnSpc>
                      </a:pPr>
                      <a:r>
                        <a:rPr lang="ru-RU" sz="1200" i="1" u="sng" strike="noStrike" spc="-1" dirty="0" smtClean="0">
                          <a:uFillTx/>
                          <a:latin typeface="Times New Roman" panose="02020603050405020304" pitchFamily="18" charset="0"/>
                          <a:cs typeface="Times New Roman" panose="02020603050405020304" pitchFamily="18" charset="0"/>
                        </a:rPr>
                        <a:t>19,8%</a:t>
                      </a:r>
                      <a:endParaRPr lang="ru-RU" sz="1200" i="1"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smtClean="0">
                        <a:latin typeface="Times New Roman" panose="02020603050405020304" pitchFamily="18" charset="0"/>
                        <a:cs typeface="Times New Roman" panose="02020603050405020304" pitchFamily="18" charset="0"/>
                      </a:endParaRPr>
                    </a:p>
                    <a:p>
                      <a:pPr algn="ctr">
                        <a:lnSpc>
                          <a:spcPct val="80000"/>
                        </a:lnSpc>
                      </a:pPr>
                      <a:r>
                        <a:rPr lang="ru-RU" sz="1200" b="0" strike="noStrike" spc="-1" dirty="0" smtClean="0">
                          <a:latin typeface="Times New Roman" panose="02020603050405020304" pitchFamily="18" charset="0"/>
                          <a:cs typeface="Times New Roman" panose="02020603050405020304" pitchFamily="18" charset="0"/>
                        </a:rPr>
                        <a:t>= 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Земельный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ч.1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ч.2 ст.61.2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п.2 ч.1 ст.11 Закона РК 88-РЗ</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59511">
                <a:tc>
                  <a:txBody>
                    <a:bodyPr/>
                    <a:lstStyle/>
                    <a:p>
                      <a:pPr algn="just">
                        <a:lnSpc>
                          <a:spcPct val="80000"/>
                        </a:lnSpc>
                      </a:pPr>
                      <a:r>
                        <a:rPr lang="ru-RU" sz="1200" strike="noStrike" spc="-1" dirty="0">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ст.62 БК РФ</a:t>
                      </a: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36901308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95100" y="4237200"/>
            <a:ext cx="1901520" cy="31636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1" name="Picture 3"/>
          <p:cNvPicPr/>
          <p:nvPr/>
        </p:nvPicPr>
        <p:blipFill>
          <a:blip r:embed="rId5"/>
          <a:stretch/>
        </p:blipFill>
        <p:spPr>
          <a:xfrm>
            <a:off x="351540" y="1410840"/>
            <a:ext cx="2053800" cy="323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 name="Picture 4"/>
          <p:cNvPicPr/>
          <p:nvPr/>
        </p:nvPicPr>
        <p:blipFill>
          <a:blip r:embed="rId6"/>
          <a:stretch/>
        </p:blipFill>
        <p:spPr>
          <a:xfrm>
            <a:off x="4797360" y="738360"/>
            <a:ext cx="1888920" cy="2747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dirty="0">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dirty="0">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dirty="0">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dirty="0">
                <a:solidFill>
                  <a:srgbClr val="1F497D"/>
                </a:solidFill>
                <a:latin typeface="Times New Roman"/>
                <a:ea typeface="Microsoft YaHei"/>
              </a:rPr>
              <a:t>как в формировании бюджета, так и его исполнении.</a:t>
            </a:r>
            <a:endParaRPr lang="ru-RU" sz="1200" b="0" strike="noStrike" spc="-1" dirty="0">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1940154283"/>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Схема 2"/>
          <p:cNvGraphicFramePr/>
          <p:nvPr>
            <p:extLst>
              <p:ext uri="{D42A27DB-BD31-4B8C-83A1-F6EECF244321}">
                <p14:modId xmlns:p14="http://schemas.microsoft.com/office/powerpoint/2010/main" val="2154947287"/>
              </p:ext>
            </p:extLst>
          </p:nvPr>
        </p:nvGraphicFramePr>
        <p:xfrm>
          <a:off x="755576" y="1052736"/>
          <a:ext cx="2884888" cy="10801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Схема 7"/>
          <p:cNvGraphicFramePr/>
          <p:nvPr>
            <p:extLst>
              <p:ext uri="{D42A27DB-BD31-4B8C-83A1-F6EECF244321}">
                <p14:modId xmlns:p14="http://schemas.microsoft.com/office/powerpoint/2010/main" val="447686761"/>
              </p:ext>
            </p:extLst>
          </p:nvPr>
        </p:nvGraphicFramePr>
        <p:xfrm>
          <a:off x="3491880" y="1052736"/>
          <a:ext cx="2884888" cy="108012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9" name="Схема 8"/>
          <p:cNvGraphicFramePr/>
          <p:nvPr>
            <p:extLst>
              <p:ext uri="{D42A27DB-BD31-4B8C-83A1-F6EECF244321}">
                <p14:modId xmlns:p14="http://schemas.microsoft.com/office/powerpoint/2010/main" val="3752478995"/>
              </p:ext>
            </p:extLst>
          </p:nvPr>
        </p:nvGraphicFramePr>
        <p:xfrm>
          <a:off x="2051720" y="1124744"/>
          <a:ext cx="2884888" cy="108012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1983753400"/>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a:scene3d>
            <a:camera prst="orthographicFront"/>
            <a:lightRig rig="threePt" dir="t"/>
          </a:scene3d>
          <a:sp3d>
            <a:bevelT w="114300" prst="artDeco"/>
          </a:sp3d>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414678793"/>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979416671"/>
              </p:ext>
            </p:extLst>
          </p:nvPr>
        </p:nvGraphicFramePr>
        <p:xfrm>
          <a:off x="465840" y="980728"/>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605224" y="1015240"/>
            <a:ext cx="1523520" cy="1469520"/>
          </a:xfrm>
          <a:prstGeom prst="rect">
            <a:avLst/>
          </a:prstGeom>
          <a:ln>
            <a:noFill/>
          </a:ln>
        </p:spPr>
      </p:pic>
      <p:sp>
        <p:nvSpPr>
          <p:cNvPr id="118" name="CustomShape 9"/>
          <p:cNvSpPr/>
          <p:nvPr/>
        </p:nvSpPr>
        <p:spPr>
          <a:xfrm>
            <a:off x="5355420" y="1081080"/>
            <a:ext cx="248580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01.01.2020 года</a:t>
            </a:r>
          </a:p>
          <a:p>
            <a:pPr algn="ctr">
              <a:lnSpc>
                <a:spcPct val="100000"/>
              </a:lnSpc>
            </a:pPr>
            <a:r>
              <a:rPr lang="ru-RU" sz="1200" strike="noStrike" spc="-1" dirty="0" smtClean="0">
                <a:latin typeface="Times New Roman" panose="02020603050405020304" pitchFamily="18" charset="0"/>
                <a:ea typeface="Microsoft YaHei"/>
                <a:cs typeface="Times New Roman" panose="02020603050405020304" pitchFamily="18" charset="0"/>
              </a:rPr>
              <a:t>(предварительная оценка)</a:t>
            </a: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smtClean="0">
                <a:solidFill>
                  <a:srgbClr val="FFFF00"/>
                </a:solidFill>
                <a:latin typeface="Arial"/>
                <a:ea typeface="Microsoft YaHei"/>
              </a:rPr>
              <a:t>на 01.01.2019 </a:t>
            </a:r>
            <a:r>
              <a:rPr lang="ru-RU" sz="1400" b="1" strike="noStrike" spc="-1" dirty="0">
                <a:solidFill>
                  <a:srgbClr val="FFFF00"/>
                </a:solidFill>
                <a:latin typeface="Arial"/>
                <a:ea typeface="Microsoft YaHei"/>
              </a:rPr>
              <a:t>год </a:t>
            </a:r>
            <a:r>
              <a:rPr lang="ru-RU" sz="1400" b="1" spc="-1" dirty="0">
                <a:solidFill>
                  <a:srgbClr val="FFFF00"/>
                </a:solidFill>
                <a:latin typeface="Arial"/>
                <a:ea typeface="Microsoft YaHei"/>
              </a:rPr>
              <a:t>-</a:t>
            </a:r>
            <a:r>
              <a:rPr lang="ru-RU" sz="1400" b="1" strike="noStrike" spc="-1" dirty="0" smtClean="0">
                <a:solidFill>
                  <a:srgbClr val="FFFF00"/>
                </a:solidFill>
                <a:latin typeface="Arial"/>
                <a:ea typeface="Microsoft YaHei"/>
              </a:rPr>
              <a:t>  830,2 </a:t>
            </a:r>
            <a:r>
              <a:rPr lang="ru-RU" sz="1400" b="1" strike="noStrike" spc="-1" dirty="0" err="1" smtClean="0">
                <a:solidFill>
                  <a:srgbClr val="FFFF00"/>
                </a:solidFill>
                <a:latin typeface="Arial"/>
                <a:ea typeface="Microsoft YaHei"/>
              </a:rPr>
              <a:t>тыс.чел</a:t>
            </a:r>
            <a:r>
              <a:rPr lang="ru-RU" sz="1400" b="1" strike="noStrike" spc="-1" dirty="0" smtClean="0">
                <a:solidFill>
                  <a:srgbClr val="FFFF00"/>
                </a:solidFill>
                <a:latin typeface="Arial"/>
                <a:ea typeface="Microsoft YaHei"/>
              </a:rPr>
              <a:t>.</a:t>
            </a:r>
          </a:p>
          <a:p>
            <a:pPr algn="ctr">
              <a:lnSpc>
                <a:spcPct val="100000"/>
              </a:lnSpc>
            </a:pPr>
            <a:r>
              <a:rPr lang="ru-RU" sz="1400" b="1" spc="-1" dirty="0" smtClean="0">
                <a:solidFill>
                  <a:srgbClr val="FFFF00"/>
                </a:solidFill>
                <a:latin typeface="Arial"/>
                <a:ea typeface="Microsoft YaHei"/>
              </a:rPr>
              <a:t>на 01.01.2020 год - 820,2 тыс. чел.</a:t>
            </a:r>
          </a:p>
          <a:p>
            <a:pPr algn="ctr">
              <a:lnSpc>
                <a:spcPct val="100000"/>
              </a:lnSpc>
            </a:pPr>
            <a:r>
              <a:rPr lang="ru-RU" sz="1200" spc="-1" dirty="0" smtClean="0">
                <a:solidFill>
                  <a:schemeClr val="bg1"/>
                </a:solidFill>
                <a:latin typeface="Times New Roman" panose="02020603050405020304" pitchFamily="18" charset="0"/>
                <a:ea typeface="Microsoft YaHei"/>
                <a:cs typeface="Times New Roman" panose="02020603050405020304" pitchFamily="18" charset="0"/>
              </a:rPr>
              <a:t>(на 01.01.2020 год предварительная оценка) </a:t>
            </a:r>
            <a:endParaRPr lang="ru-RU" sz="1200" strike="noStrike" spc="-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81834187"/>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098391487"/>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cell3D prstMaterial="dkEdge">
                      <a:bevel w="50800" prst="hardEdge"/>
                      <a:lightRig rig="flood" dir="t"/>
                    </a:cell3D>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cell3D prstMaterial="dkEdge">
                      <a:bevel w="50800" prst="hardEdge"/>
                      <a:lightRig rig="flood" dir="t"/>
                    </a:cell3D>
                  </a:tcPr>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445 396,6</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335 875,9</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341 257,8</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593447145"/>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92701234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3186519764"/>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2207800606"/>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868167713"/>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и расходов бюджета МО ГО «Вуктыл», тыс. руб.</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1750138107"/>
              </p:ext>
            </p:extLst>
          </p:nvPr>
        </p:nvGraphicFramePr>
        <p:xfrm>
          <a:off x="-20712" y="631776"/>
          <a:ext cx="9164712"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823549619"/>
              </p:ext>
            </p:extLst>
          </p:nvPr>
        </p:nvGraphicFramePr>
        <p:xfrm>
          <a:off x="-56312" y="2780928"/>
          <a:ext cx="9164712" cy="23042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130161202"/>
              </p:ext>
            </p:extLst>
          </p:nvPr>
        </p:nvGraphicFramePr>
        <p:xfrm>
          <a:off x="-29464" y="4993992"/>
          <a:ext cx="9170616" cy="1864008"/>
        </p:xfrm>
        <a:graphic>
          <a:graphicData uri="http://schemas.openxmlformats.org/drawingml/2006/chart">
            <c:chart xmlns:c="http://schemas.openxmlformats.org/drawingml/2006/chart" xmlns:r="http://schemas.openxmlformats.org/officeDocument/2006/relationships" r:id="rId6"/>
          </a:graphicData>
        </a:graphic>
      </p:graphicFrame>
      <p:cxnSp>
        <p:nvCxnSpPr>
          <p:cNvPr id="10" name="Прямая со стрелкой 9"/>
          <p:cNvCxnSpPr/>
          <p:nvPr/>
        </p:nvCxnSpPr>
        <p:spPr>
          <a:xfrm flipV="1">
            <a:off x="5796136" y="1268758"/>
            <a:ext cx="864141" cy="117501"/>
          </a:xfrm>
          <a:prstGeom prst="straightConnector1">
            <a:avLst/>
          </a:prstGeom>
          <a:ln w="19050" cap="sq"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1413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graphicFrame>
        <p:nvGraphicFramePr>
          <p:cNvPr id="6" name="Диаграмма 5"/>
          <p:cNvGraphicFramePr/>
          <p:nvPr>
            <p:extLst>
              <p:ext uri="{D42A27DB-BD31-4B8C-83A1-F6EECF244321}">
                <p14:modId xmlns:p14="http://schemas.microsoft.com/office/powerpoint/2010/main" val="3799200683"/>
              </p:ext>
            </p:extLst>
          </p:nvPr>
        </p:nvGraphicFramePr>
        <p:xfrm>
          <a:off x="107504" y="1196752"/>
          <a:ext cx="5184576" cy="5661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260035612"/>
              </p:ext>
            </p:extLst>
          </p:nvPr>
        </p:nvGraphicFramePr>
        <p:xfrm>
          <a:off x="5543600" y="1026612"/>
          <a:ext cx="3492896" cy="2978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Диаграмма 7"/>
          <p:cNvGraphicFramePr/>
          <p:nvPr>
            <p:extLst>
              <p:ext uri="{D42A27DB-BD31-4B8C-83A1-F6EECF244321}">
                <p14:modId xmlns:p14="http://schemas.microsoft.com/office/powerpoint/2010/main" val="4109321596"/>
              </p:ext>
            </p:extLst>
          </p:nvPr>
        </p:nvGraphicFramePr>
        <p:xfrm>
          <a:off x="5508104" y="3789040"/>
          <a:ext cx="3528392" cy="29523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774453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329722911"/>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914552181"/>
              </p:ext>
            </p:extLst>
          </p:nvPr>
        </p:nvGraphicFramePr>
        <p:xfrm>
          <a:off x="143507" y="861968"/>
          <a:ext cx="8891734" cy="587379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ДОХОДЫ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2018 (факт)</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2019 (ожидаемое исполнение)</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Динамика 2020  к 2019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2020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2021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2022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solidFill>
                      <a:schemeClr val="accent1">
                        <a:lumMod val="20000"/>
                        <a:lumOff val="80000"/>
                      </a:schemeClr>
                    </a:solidFill>
                  </a:tcPr>
                </a:tc>
              </a:tr>
              <a:tr h="370212">
                <a:tc>
                  <a:txBody>
                    <a:bodyPr/>
                    <a:lstStyle/>
                    <a:p>
                      <a:pPr algn="ctr"/>
                      <a:r>
                        <a:rPr lang="ru-RU" sz="950" b="1" dirty="0">
                          <a:effectLst/>
                          <a:latin typeface="Times New Roman" panose="02020603050405020304" pitchFamily="18" charset="0"/>
                          <a:cs typeface="Times New Roman" panose="02020603050405020304" pitchFamily="18" charset="0"/>
                        </a:rPr>
                        <a:t>НАЛОГОВЫЕ И НЕНАЛОГОВЫЕ ДОХОДЫ</a:t>
                      </a:r>
                    </a:p>
                  </a:txBody>
                  <a:tcPr>
                    <a:cell3D prstMaterial="dkEdge">
                      <a:bevel w="50800" prst="hardEdge"/>
                      <a:lightRig rig="flood" dir="t"/>
                    </a:cell3D>
                  </a:tcPr>
                </a:tc>
                <a:tc>
                  <a:txBody>
                    <a:bodyPr/>
                    <a:lstStyle/>
                    <a:p>
                      <a:pPr algn="ctr"/>
                      <a:r>
                        <a:rPr lang="ru-RU" sz="950" b="1" dirty="0" smtClean="0">
                          <a:latin typeface="Times New Roman" panose="02020603050405020304" pitchFamily="18" charset="0"/>
                          <a:cs typeface="Times New Roman" panose="02020603050405020304" pitchFamily="18" charset="0"/>
                        </a:rPr>
                        <a:t>204 789 335,76</a:t>
                      </a:r>
                      <a:endParaRPr lang="ru-RU" sz="950" b="1"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267 326 726,00</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000" b="1" i="0" u="none" strike="noStrike" dirty="0">
                          <a:solidFill>
                            <a:srgbClr val="000000"/>
                          </a:solidFill>
                          <a:effectLst/>
                          <a:latin typeface="Times New Roman" panose="02020603050405020304" pitchFamily="18" charset="0"/>
                          <a:cs typeface="Times New Roman" panose="02020603050405020304" pitchFamily="18" charset="0"/>
                        </a:rPr>
                        <a:t>-29 511 362,35</a:t>
                      </a:r>
                    </a:p>
                  </a:txBody>
                  <a:tcPr marL="9525" marR="9525" marT="9525" marB="0"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237 815 363,65</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272 011 714,13</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950" b="1" dirty="0" smtClean="0">
                          <a:effectLst/>
                          <a:latin typeface="Times New Roman" panose="02020603050405020304" pitchFamily="18" charset="0"/>
                          <a:cs typeface="Times New Roman" panose="02020603050405020304" pitchFamily="18" charset="0"/>
                        </a:rPr>
                        <a:t>280 336 422,17</a:t>
                      </a:r>
                      <a:endParaRPr lang="ru-RU" sz="950" b="1"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НАЛОГОВЫЕ </a:t>
                      </a:r>
                      <a:r>
                        <a:rPr lang="ru-RU" sz="950" b="1" dirty="0" smtClean="0">
                          <a:effectLst/>
                          <a:latin typeface="Times New Roman" panose="02020603050405020304" pitchFamily="18" charset="0"/>
                          <a:cs typeface="Times New Roman" panose="02020603050405020304" pitchFamily="18" charset="0"/>
                        </a:rPr>
                        <a:t>ДОХОДЫ     194 246 </a:t>
                      </a:r>
                      <a:r>
                        <a:rPr lang="ru-RU" sz="950" b="1" dirty="0" smtClean="0">
                          <a:effectLst/>
                          <a:latin typeface="Times New Roman" panose="02020603050405020304" pitchFamily="18" charset="0"/>
                          <a:cs typeface="Times New Roman" panose="02020603050405020304" pitchFamily="18" charset="0"/>
                        </a:rPr>
                        <a:t>055,65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a:r>
                        <a:rPr lang="ru-RU" sz="1000" dirty="0">
                          <a:solidFill>
                            <a:srgbClr val="000000"/>
                          </a:solidFill>
                          <a:effectLst/>
                          <a:latin typeface="Times New Roman"/>
                        </a:rPr>
                        <a:t>Налоги на прибыль, доходы (НДФЛ)</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144 213 737,46</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199 018 000,00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-31 580 359,00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167 437 641,00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212 243 750,00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219 082 127,00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Налоги на товары (работы, услуги), реализуемые на территории </a:t>
                      </a:r>
                      <a:r>
                        <a:rPr lang="ru-RU" sz="1000" dirty="0" smtClean="0">
                          <a:solidFill>
                            <a:srgbClr val="000000"/>
                          </a:solidFill>
                          <a:effectLst/>
                          <a:latin typeface="Times New Roman"/>
                        </a:rPr>
                        <a:t>РФ</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5 793 220,82</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5 849 559,00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2 281 855,65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8 131 414,65</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8 311 156,13</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8 704 787,17</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совокупный доход</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10 924 856,68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11 524 477,00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372 523,00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11 897 000,00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11 917 000,00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Налоги на имущество</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2 274 166,64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3 700 000,00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3 950 000,00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Государственная пошлина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2 388 630,54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panose="02020603050405020304" pitchFamily="18" charset="0"/>
                          <a:cs typeface="Times New Roman" panose="02020603050405020304" pitchFamily="18" charset="0"/>
                        </a:rPr>
                        <a:t>2 730 000,00</a:t>
                      </a: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2 830 000,00</a:t>
                      </a:r>
                    </a:p>
                  </a:txBody>
                  <a:tcPr marL="9525" marR="9525" marT="9525" marB="0" anchor="ctr">
                    <a:cell3D prstMaterial="dkEdge">
                      <a:bevel w="50800" prst="hardEdge"/>
                      <a:lightRig rig="flood" dir="t"/>
                    </a:cell3D>
                  </a:tcP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НЕНАЛОГОВЫЕ </a:t>
                      </a:r>
                      <a:r>
                        <a:rPr lang="ru-RU" sz="950" b="1" dirty="0" smtClean="0">
                          <a:effectLst/>
                          <a:latin typeface="Times New Roman" panose="02020603050405020304" pitchFamily="18" charset="0"/>
                          <a:cs typeface="Times New Roman" panose="02020603050405020304" pitchFamily="18" charset="0"/>
                        </a:rPr>
                        <a:t>ДОХОДЫ      43 569 </a:t>
                      </a:r>
                      <a:r>
                        <a:rPr lang="ru-RU" sz="950" b="1" dirty="0" smtClean="0">
                          <a:effectLst/>
                          <a:latin typeface="Times New Roman" panose="02020603050405020304" pitchFamily="18" charset="0"/>
                          <a:cs typeface="Times New Roman" panose="02020603050405020304" pitchFamily="18" charset="0"/>
                        </a:rPr>
                        <a:t>308,00   (2020 год)</a:t>
                      </a:r>
                      <a:endParaRPr lang="ru-RU" sz="95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a:r>
                        <a:rPr lang="ru-RU" sz="1000" dirty="0">
                          <a:solidFill>
                            <a:srgbClr val="000000"/>
                          </a:solidFill>
                          <a:effectLst/>
                          <a:latin typeface="Times New Roman"/>
                        </a:rPr>
                        <a:t>Доходы от использования имущества, находящегося в </a:t>
                      </a:r>
                      <a:r>
                        <a:rPr lang="ru-RU" sz="1000" dirty="0" smtClean="0">
                          <a:solidFill>
                            <a:srgbClr val="000000"/>
                          </a:solidFill>
                          <a:effectLst/>
                          <a:latin typeface="Times New Roman"/>
                        </a:rPr>
                        <a:t>государственной  </a:t>
                      </a:r>
                      <a:r>
                        <a:rPr lang="ru-RU" sz="1000" dirty="0">
                          <a:solidFill>
                            <a:srgbClr val="000000"/>
                          </a:solidFill>
                          <a:effectLst/>
                          <a:latin typeface="Times New Roman"/>
                        </a:rPr>
                        <a:t>и </a:t>
                      </a:r>
                      <a:r>
                        <a:rPr lang="ru-RU" sz="1000" dirty="0" smtClean="0">
                          <a:solidFill>
                            <a:srgbClr val="000000"/>
                          </a:solidFill>
                          <a:effectLst/>
                          <a:latin typeface="Times New Roman"/>
                        </a:rPr>
                        <a:t>муниципальной собственности</a:t>
                      </a:r>
                      <a:endParaRPr lang="ru-RU" sz="1000" dirty="0">
                        <a:solidFill>
                          <a:srgbClr val="000000"/>
                        </a:solidFill>
                        <a:effectLst/>
                        <a:latin typeface="Times New Roman"/>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28 062 743,43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33 205 400,00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975 500,00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34 180 900,00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22 933 300,00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23 766 600,00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Платежи при пользовании природными ресурсами</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1 401 620,79</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560 000,00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-256 492,00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303 508,00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450 908,00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517 908,00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оказания платных услуг (работ) и компенсации затрат государства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4 941 610,04</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4 750 000,00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350 000,00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5 100 000,00</a:t>
                      </a:r>
                    </a:p>
                  </a:txBody>
                  <a:tcPr marL="9525" marR="9525" marT="9525" marB="0" anchor="ctr">
                    <a:cell3D prstMaterial="dkEdge">
                      <a:bevel w="50800" prst="hardEdge"/>
                      <a:lightRig rig="flood" dir="t"/>
                    </a:cell3D>
                  </a:tcPr>
                </a:tc>
              </a:tr>
              <a:tr h="425744">
                <a:tc>
                  <a:txBody>
                    <a:bodyPr/>
                    <a:lstStyle/>
                    <a:p>
                      <a:pPr algn="ctr" rtl="0"/>
                      <a:r>
                        <a:rPr lang="ru-RU" sz="1000" dirty="0">
                          <a:solidFill>
                            <a:srgbClr val="000000"/>
                          </a:solidFill>
                          <a:effectLst/>
                          <a:latin typeface="Times New Roman"/>
                        </a:rPr>
                        <a:t>Доходы от продажи материальных и нематериальных активов</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1 738 702,95</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3 250 000,00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-1 975 900,00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1 274 100,00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1 564 800,00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1 757 200,00</a:t>
                      </a:r>
                    </a:p>
                  </a:txBody>
                  <a:tcPr marL="9525" marR="9525" marT="9525" marB="0" anchor="ctr">
                    <a:cell3D prstMaterial="dkEdge">
                      <a:bevel w="50800" prst="hardEdge"/>
                      <a:lightRig rig="flood" dir="t"/>
                    </a:cell3D>
                  </a:tcPr>
                </a:tc>
              </a:tr>
              <a:tr h="277659">
                <a:tc>
                  <a:txBody>
                    <a:bodyPr/>
                    <a:lstStyle/>
                    <a:p>
                      <a:pPr algn="ctr" rtl="0"/>
                      <a:r>
                        <a:rPr lang="ru-RU" sz="1000" dirty="0">
                          <a:solidFill>
                            <a:srgbClr val="000000"/>
                          </a:solidFill>
                          <a:effectLst/>
                          <a:latin typeface="Times New Roman"/>
                        </a:rPr>
                        <a:t>Административные платежи и сборы</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8 808,78</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10 000,00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5 000,00</a:t>
                      </a:r>
                    </a:p>
                  </a:txBody>
                  <a:tcPr marL="9525" marR="9525" marT="9525" marB="0" anchor="ctr">
                    <a:cell3D prstMaterial="dkEdge">
                      <a:bevel w="50800" prst="hardEdge"/>
                      <a:lightRig rig="flood" dir="t"/>
                    </a:cell3D>
                  </a:tcPr>
                </a:tc>
              </a:tr>
              <a:tr h="311427">
                <a:tc>
                  <a:txBody>
                    <a:bodyPr/>
                    <a:lstStyle/>
                    <a:p>
                      <a:pPr algn="ctr" rtl="0"/>
                      <a:r>
                        <a:rPr lang="ru-RU" sz="1000" dirty="0">
                          <a:solidFill>
                            <a:srgbClr val="000000"/>
                          </a:solidFill>
                          <a:effectLst/>
                          <a:latin typeface="Times New Roman"/>
                        </a:rPr>
                        <a:t>Штрафы, санкции, возмещение ущерба</a:t>
                      </a: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3 041 237,63</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a:effectLst/>
                          <a:latin typeface="Times New Roman"/>
                        </a:rPr>
                        <a:t>2 712 690,00</a:t>
                      </a:r>
                      <a:endParaRPr lang="ru-RU" sz="1000" b="0" dirty="0">
                        <a:effectLst/>
                        <a:latin typeface="Calibri"/>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-6 890,00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2 705 800,00</a:t>
                      </a:r>
                    </a:p>
                  </a:txBody>
                  <a:tcPr marL="9525" marR="9525" marT="9525" marB="0" anchor="ctr">
                    <a:cell3D prstMaterial="dkEdge">
                      <a:bevel w="50800" prst="hardEdge"/>
                      <a:lightRig rig="flood" dir="t"/>
                    </a:cell3D>
                  </a:tcPr>
                </a:tc>
              </a:tr>
              <a:tr h="323077">
                <a:tc>
                  <a:txBody>
                    <a:bodyPr/>
                    <a:lstStyle/>
                    <a:p>
                      <a:pPr algn="ctr" rtl="0"/>
                      <a:r>
                        <a:rPr lang="ru-RU" sz="1000" dirty="0" smtClean="0">
                          <a:solidFill>
                            <a:srgbClr val="000000"/>
                          </a:solidFill>
                          <a:effectLst/>
                          <a:latin typeface="Times New Roman" panose="02020603050405020304" pitchFamily="18" charset="0"/>
                          <a:cs typeface="Times New Roman" panose="02020603050405020304" pitchFamily="18" charset="0"/>
                        </a:rPr>
                        <a:t>Прочие неналоговые доходы</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66675" marR="66675" marT="66675" marB="66675">
                    <a:cell3D prstMaterial="dkEdge">
                      <a:bevel w="50800" prst="hardEdge"/>
                      <a:lightRig rig="flood" dir="t"/>
                    </a:cell3D>
                  </a:tcPr>
                </a:tc>
                <a:tc>
                  <a:txBody>
                    <a:bodyPr/>
                    <a:lstStyle/>
                    <a:p>
                      <a:pPr algn="ctr"/>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a:r>
                        <a:rPr lang="ru-RU" sz="1000" b="0" dirty="0" smtClean="0">
                          <a:effectLst/>
                          <a:latin typeface="Times New Roman" panose="02020603050405020304" pitchFamily="18" charset="0"/>
                          <a:cs typeface="Times New Roman" panose="02020603050405020304" pitchFamily="18" charset="0"/>
                        </a:rPr>
                        <a:t>16 600,00</a:t>
                      </a:r>
                      <a:endParaRPr lang="ru-RU" sz="1000" b="0" dirty="0">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975 500,00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smtClean="0">
                          <a:solidFill>
                            <a:srgbClr val="000000"/>
                          </a:solidFill>
                          <a:effectLst/>
                          <a:latin typeface="Times New Roman" panose="02020603050405020304" pitchFamily="18" charset="0"/>
                          <a:cs typeface="Times New Roman" panose="02020603050405020304" pitchFamily="18" charset="0"/>
                        </a:rPr>
                        <a:t>0,00</a:t>
                      </a:r>
                      <a:endParaRPr lang="ru-RU"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50800" prst="hardEdge"/>
                      <a:lightRig rig="flood" dir="t"/>
                    </a:cell3D>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a:t>
            </a:r>
            <a:r>
              <a:rPr lang="ru-RU" sz="1400" b="1" spc="-1" dirty="0" smtClean="0">
                <a:solidFill>
                  <a:srgbClr val="000000"/>
                </a:solidFill>
                <a:latin typeface="Times New Roman"/>
                <a:ea typeface="Microsoft YaHei"/>
              </a:rPr>
              <a:t>и</a:t>
            </a: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503975355"/>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565145421"/>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341925397"/>
              </p:ext>
            </p:extLst>
          </p:nvPr>
        </p:nvGraphicFramePr>
        <p:xfrm>
          <a:off x="122597" y="1196752"/>
          <a:ext cx="8898806" cy="4995716"/>
        </p:xfrm>
        <a:graphic>
          <a:graphicData uri="http://schemas.openxmlformats.org/drawingml/2006/table">
            <a:tbl>
              <a:tblPr>
                <a:tableStyleId>{284E427A-3D55-4303-BF80-6455036E1DE7}</a:tableStyleId>
              </a:tblPr>
              <a:tblGrid>
                <a:gridCol w="3858247"/>
                <a:gridCol w="720080"/>
                <a:gridCol w="1095212"/>
                <a:gridCol w="849004"/>
                <a:gridCol w="810447"/>
                <a:gridCol w="782908"/>
                <a:gridCol w="782908"/>
              </a:tblGrid>
              <a:tr h="771129">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43955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388 093,35</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482 472,56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-37 075,90</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445 396,66</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335 875,93</a:t>
                      </a:r>
                    </a:p>
                  </a:txBody>
                  <a:tcPr marL="9525" marR="9525" marT="9525" marB="0" anchor="ctr">
                    <a:cell3D prstMaterial="dkEdge">
                      <a:bevel prst="artDeco"/>
                      <a:lightRig rig="flood" dir="t"/>
                    </a:cell3D>
                  </a:tcPr>
                </a:tc>
                <a:tc>
                  <a:txBody>
                    <a:bodyPr/>
                    <a:lstStyle/>
                    <a:p>
                      <a:pPr algn="ctr" rtl="0" fontAlgn="ctr"/>
                      <a:r>
                        <a:rPr lang="ru-RU" sz="1200" b="1" i="0" u="none" strike="noStrike">
                          <a:solidFill>
                            <a:srgbClr val="000000"/>
                          </a:solidFill>
                          <a:effectLst/>
                          <a:latin typeface="Times New Roman"/>
                        </a:rPr>
                        <a:t>341 257,79</a:t>
                      </a:r>
                    </a:p>
                  </a:txBody>
                  <a:tcPr marL="9525" marR="9525" marT="9525" marB="0" anchor="ctr">
                    <a:cell3D prstMaterial="dkEdge">
                      <a:bevel prst="artDeco"/>
                      <a:lightRig rig="flood" dir="t"/>
                    </a:cell3D>
                  </a:tcPr>
                </a:tc>
              </a:tr>
              <a:tr h="263732">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13 047,30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1 099,80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43 739,00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44 838,80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219,30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575,80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410249">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99 343,40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22 170,70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1 995,40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24 166,10</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63732">
                <a:tc>
                  <a:txBody>
                    <a:bodyPr/>
                    <a:lstStyle/>
                    <a:p>
                      <a:pPr algn="just">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200" b="0" strike="noStrike" spc="-1">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288,75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394,23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-174,30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219,93</a:t>
                      </a: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200" strike="noStrike" spc="-1" dirty="0" smtClean="0">
                          <a:latin typeface="Times New Roman" panose="02020603050405020304" pitchFamily="18" charset="0"/>
                          <a:cs typeface="Times New Roman" panose="02020603050405020304" pitchFamily="18" charset="0"/>
                        </a:rPr>
                        <a:t>объекты государственной (</a:t>
                      </a:r>
                      <a:r>
                        <a:rPr lang="ru-RU" sz="1200" strike="noStrike" spc="-1" dirty="0">
                          <a:latin typeface="Times New Roman" panose="02020603050405020304" pitchFamily="18" charset="0"/>
                          <a:cs typeface="Times New Roman" panose="02020603050405020304" pitchFamily="18" charset="0"/>
                        </a:rPr>
                        <a:t>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 14 000,00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140 000,00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-120 000,00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20 000,00</a:t>
                      </a: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26373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26,70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35 964,43</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-35 919,84</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44,59</a:t>
                      </a: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920,02</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766,89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39,15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806,04</a:t>
                      </a: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c>
                  <a:txBody>
                    <a:bodyPr/>
                    <a:lstStyle/>
                    <a:p>
                      <a:pPr algn="ctr" rtl="0" fontAlgn="ctr"/>
                      <a:r>
                        <a:rPr lang="ru-RU" sz="1200" b="0" i="0" u="none" strike="noStrike" dirty="0" smtClean="0">
                          <a:solidFill>
                            <a:srgbClr val="000000"/>
                          </a:solidFill>
                          <a:effectLst/>
                          <a:latin typeface="Times New Roman"/>
                        </a:rPr>
                        <a:t>0,00</a:t>
                      </a:r>
                      <a:endParaRPr lang="ru-RU" sz="1200" b="0" i="0" u="none" strike="noStrike" dirty="0">
                        <a:solidFill>
                          <a:srgbClr val="000000"/>
                        </a:solidFill>
                        <a:effectLst/>
                        <a:latin typeface="Times New Roman"/>
                      </a:endParaRPr>
                    </a:p>
                  </a:txBody>
                  <a:tcPr marL="9525" marR="9525" marT="9525" marB="0" anchor="ctr">
                    <a:cell3D prstMaterial="dkEdge">
                      <a:bevel prst="artDeco"/>
                      <a:lightRig rig="flood" dir="t"/>
                    </a:cell3D>
                  </a:tcPr>
                </a:tc>
              </a:tr>
              <a:tr h="43015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Субсидии бюджетам на </a:t>
                      </a:r>
                      <a:r>
                        <a:rPr lang="ru-RU" sz="1200" strike="noStrike" spc="-1" dirty="0" smtClean="0">
                          <a:latin typeface="Times New Roman" panose="02020603050405020304" pitchFamily="18" charset="0"/>
                          <a:cs typeface="Times New Roman" panose="02020603050405020304" pitchFamily="18" charset="0"/>
                        </a:rPr>
                        <a:t>реализацию программ </a:t>
                      </a:r>
                      <a:r>
                        <a:rPr lang="ru-RU" sz="12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3 337,89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5 308,47</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-291,59</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5 016,88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5 150,73</a:t>
                      </a:r>
                    </a:p>
                  </a:txBody>
                  <a:tcPr marL="9525" marR="9525" marT="9525" marB="0" anchor="ctr">
                    <a:cell3D prstMaterial="dkEdge">
                      <a:bevel prst="artDeco"/>
                      <a:lightRig rig="flood" dir="t"/>
                    </a:cell3D>
                  </a:tcPr>
                </a:tc>
              </a:tr>
              <a:tr h="515156">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Прочие субсидии</a:t>
                      </a:r>
                      <a:endParaRPr lang="ru-RU" sz="1200" b="0" strike="noStrike" spc="-1" dirty="0">
                        <a:latin typeface="Times New Roman" panose="02020603050405020304" pitchFamily="18" charset="0"/>
                        <a:cs typeface="Times New Roman" panose="02020603050405020304" pitchFamily="18" charset="0"/>
                      </a:endParaRPr>
                    </a:p>
                  </a:txBody>
                  <a:tcPr marL="172800" marR="10800">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29 759,38</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46 804,95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51 880,15</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98 685,10</a:t>
                      </a:r>
                    </a:p>
                  </a:txBody>
                  <a:tcPr marL="9525" marR="9525" marT="9525" marB="0" anchor="ctr">
                    <a:cell3D prstMaterial="dkEdge">
                      <a:bevel prst="artDeco"/>
                      <a:lightRig rig="flood" dir="t"/>
                    </a:cell3D>
                  </a:tcPr>
                </a:tc>
                <a:tc>
                  <a:txBody>
                    <a:bodyPr/>
                    <a:lstStyle/>
                    <a:p>
                      <a:pPr algn="ctr" rtl="0" fontAlgn="ctr"/>
                      <a:r>
                        <a:rPr lang="ru-RU" sz="1200" b="0" i="0" u="none" strike="noStrike">
                          <a:solidFill>
                            <a:srgbClr val="000000"/>
                          </a:solidFill>
                          <a:effectLst/>
                          <a:latin typeface="Times New Roman"/>
                        </a:rPr>
                        <a:t>72 220,52</a:t>
                      </a:r>
                    </a:p>
                  </a:txBody>
                  <a:tcPr marL="9525" marR="9525" marT="9525" marB="0" anchor="ctr">
                    <a:cell3D prstMaterial="dkEdge">
                      <a:bevel prst="artDeco"/>
                      <a:lightRig rig="flood" dir="t"/>
                    </a:cell3D>
                  </a:tcPr>
                </a:tc>
                <a:tc>
                  <a:txBody>
                    <a:bodyPr/>
                    <a:lstStyle/>
                    <a:p>
                      <a:pPr algn="ctr" rtl="0" fontAlgn="ctr"/>
                      <a:r>
                        <a:rPr lang="ru-RU" sz="1200" b="0" i="0" u="none" strike="noStrike" dirty="0">
                          <a:solidFill>
                            <a:srgbClr val="000000"/>
                          </a:solidFill>
                          <a:effectLst/>
                          <a:latin typeface="Times New Roman"/>
                        </a:rPr>
                        <a:t>65 449,38</a:t>
                      </a:r>
                    </a:p>
                  </a:txBody>
                  <a:tcPr marL="9525" marR="9525" marT="9525" marB="0" anchor="ctr">
                    <a:cell3D prstMaterial="dkEdge">
                      <a:bevel prst="artDeco"/>
                      <a:lightRig rig="flood" dir="t"/>
                    </a:cell3D>
                  </a:tcPr>
                </a:tc>
              </a:tr>
            </a:tbl>
          </a:graphicData>
        </a:graphic>
      </p:graphicFrame>
      <p:sp>
        <p:nvSpPr>
          <p:cNvPr id="4"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s://siyanie-severa.ru/files/56/115/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722608"/>
            <a:ext cx="5904656" cy="57239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24" y="5077994"/>
            <a:ext cx="2490491" cy="176630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s://need4study.com/uploads/institutions/images/31048/.resized/564x400/main_photo.jpg?v=15133506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2241" y="2904938"/>
            <a:ext cx="2024559" cy="16779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https://avt-12.foto.mail.ru/mail/sad32-vuktyl/_avatar180?1378989419&amp;mrim=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5" y="2594816"/>
            <a:ext cx="1966012" cy="1966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Заголовок 1"/>
          <p:cNvSpPr txBox="1">
            <a:spLocks/>
          </p:cNvSpPr>
          <p:nvPr/>
        </p:nvSpPr>
        <p:spPr>
          <a:xfrm>
            <a:off x="0" y="3852"/>
            <a:ext cx="9144000" cy="691348"/>
          </a:xfrm>
          <a:prstGeom prst="rect">
            <a:avLst/>
          </a:prstGeom>
          <a:blipFill>
            <a:blip r:embed="rId7"/>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pic>
        <p:nvPicPr>
          <p:cNvPr id="1026" name="Picture 2" descr="https://furnitrade.ru/wp-content/uploads/2019/02/g.-Vuktyl-KS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45" y="716656"/>
            <a:ext cx="2250417" cy="18184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744" y="722608"/>
            <a:ext cx="2241746" cy="187220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9939" y="5013176"/>
            <a:ext cx="2114552" cy="181472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Схема 1"/>
          <p:cNvGraphicFramePr/>
          <p:nvPr>
            <p:extLst>
              <p:ext uri="{D42A27DB-BD31-4B8C-83A1-F6EECF244321}">
                <p14:modId xmlns:p14="http://schemas.microsoft.com/office/powerpoint/2010/main" val="1182602034"/>
              </p:ext>
            </p:extLst>
          </p:nvPr>
        </p:nvGraphicFramePr>
        <p:xfrm>
          <a:off x="179512" y="769834"/>
          <a:ext cx="8640960" cy="567672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6" name="Прямоугольник 5"/>
          <p:cNvSpPr/>
          <p:nvPr/>
        </p:nvSpPr>
        <p:spPr>
          <a:xfrm>
            <a:off x="3203848" y="3158954"/>
            <a:ext cx="2934072" cy="954107"/>
          </a:xfrm>
          <a:prstGeom prst="rect">
            <a:avLst/>
          </a:prstGeom>
        </p:spPr>
        <p:txBody>
          <a:bodyPr wrap="square">
            <a:spAutoFit/>
          </a:bodyPr>
          <a:lstStyle/>
          <a:p>
            <a:pPr algn="ctr"/>
            <a:r>
              <a:rPr lang="ru-RU" sz="1400" b="1" dirty="0" smtClean="0">
                <a:ln w="1905"/>
                <a:solidFill>
                  <a:schemeClr val="bg1"/>
                </a:solidFill>
                <a:effectLst>
                  <a:innerShdw blurRad="69850" dist="43180" dir="5400000">
                    <a:srgbClr val="000000">
                      <a:alpha val="65000"/>
                    </a:srgbClr>
                  </a:innerShdw>
                </a:effectLst>
              </a:rPr>
              <a:t>из </a:t>
            </a:r>
            <a:r>
              <a:rPr lang="ru-RU" sz="1400" b="1" dirty="0">
                <a:ln w="1905"/>
                <a:solidFill>
                  <a:schemeClr val="bg1"/>
                </a:solidFill>
                <a:effectLst>
                  <a:innerShdw blurRad="69850" dist="43180" dir="5400000">
                    <a:srgbClr val="000000">
                      <a:alpha val="65000"/>
                    </a:srgbClr>
                  </a:innerShdw>
                </a:effectLst>
              </a:rPr>
              <a:t>бюджета</a:t>
            </a:r>
          </a:p>
          <a:p>
            <a:pPr algn="ctr"/>
            <a:r>
              <a:rPr lang="ru-RU" sz="1400" b="1" dirty="0">
                <a:ln w="1905"/>
                <a:solidFill>
                  <a:schemeClr val="bg1"/>
                </a:solidFill>
                <a:effectLst>
                  <a:innerShdw blurRad="69850" dist="43180" dir="5400000">
                    <a:srgbClr val="000000">
                      <a:alpha val="65000"/>
                    </a:srgbClr>
                  </a:innerShdw>
                </a:effectLst>
              </a:rPr>
              <a:t> МО ГО «Вуктыл»</a:t>
            </a:r>
          </a:p>
          <a:p>
            <a:pPr algn="ctr"/>
            <a:r>
              <a:rPr lang="ru-RU" sz="1400" b="1" dirty="0">
                <a:ln w="1905"/>
                <a:solidFill>
                  <a:schemeClr val="bg1"/>
                </a:solidFill>
                <a:effectLst>
                  <a:innerShdw blurRad="69850" dist="43180" dir="5400000">
                    <a:srgbClr val="000000">
                      <a:alpha val="65000"/>
                    </a:srgbClr>
                  </a:innerShdw>
                </a:effectLst>
              </a:rPr>
              <a:t>финансируется </a:t>
            </a:r>
          </a:p>
          <a:p>
            <a:pPr algn="ctr"/>
            <a:r>
              <a:rPr lang="ru-RU" sz="1400" b="1" dirty="0">
                <a:ln w="1905"/>
                <a:solidFill>
                  <a:schemeClr val="bg1"/>
                </a:solidFill>
                <a:effectLst>
                  <a:innerShdw blurRad="69850" dist="43180" dir="5400000">
                    <a:srgbClr val="000000">
                      <a:alpha val="65000"/>
                    </a:srgbClr>
                  </a:innerShdw>
                </a:effectLst>
              </a:rPr>
              <a:t>22 учреждения</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1084558345"/>
              </p:ext>
            </p:extLst>
          </p:nvPr>
        </p:nvGraphicFramePr>
        <p:xfrm>
          <a:off x="134412" y="1124744"/>
          <a:ext cx="8875176" cy="5212080"/>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2018 год </a:t>
                      </a:r>
                      <a:r>
                        <a:rPr lang="ru-RU" sz="1200" b="1" strike="noStrike" spc="-1" dirty="0" smtClean="0">
                          <a:latin typeface="Times New Roman" panose="02020603050405020304" pitchFamily="18" charset="0"/>
                          <a:cs typeface="Times New Roman" panose="02020603050405020304" pitchFamily="18" charset="0"/>
                        </a:rPr>
                        <a:t>(факт)</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1" strike="noStrike" spc="-1" dirty="0">
                          <a:latin typeface="Times New Roman" panose="02020603050405020304" pitchFamily="18" charset="0"/>
                          <a:cs typeface="Times New Roman" panose="02020603050405020304" pitchFamily="18" charset="0"/>
                        </a:rPr>
                        <a:t> </a:t>
                      </a:r>
                      <a:r>
                        <a:rPr lang="ru-RU" sz="1200" b="1"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Динамика 2020 к 2019</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2020 год</a:t>
                      </a:r>
                    </a:p>
                  </a:txBody>
                  <a:tcPr marL="90000" marR="90000">
                    <a:cell3D prstMaterial="dkEdge">
                      <a:bevel prst="artDeco"/>
                      <a:lightRig rig="flood" dir="t"/>
                    </a:cell3D>
                  </a:tcPr>
                </a:tc>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2021 год</a:t>
                      </a:r>
                    </a:p>
                  </a:txBody>
                  <a:tcPr marL="90000" marR="90000">
                    <a:cell3D prstMaterial="dkEdge">
                      <a:bevel prst="artDeco"/>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strike="noStrike" spc="-1" dirty="0" smtClean="0">
                          <a:latin typeface="Times New Roman" panose="02020603050405020304" pitchFamily="18" charset="0"/>
                          <a:cs typeface="Times New Roman" panose="02020603050405020304" pitchFamily="18" charset="0"/>
                        </a:rPr>
                        <a:t>2022 год</a:t>
                      </a:r>
                    </a:p>
                  </a:txBody>
                  <a:tcPr marL="90000" marR="90000">
                    <a:cell3D prstMaterial="dkEdge">
                      <a:bevel prst="artDeco"/>
                      <a:lightRig rig="flood" dir="t"/>
                    </a:cell3D>
                  </a:tcPr>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cell3D prstMaterial="dkEdge">
                      <a:bevel prst="artDeco"/>
                      <a:lightRig rig="flood" dir="t"/>
                    </a:cell3D>
                  </a:tcPr>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- 2,80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4,7</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26,6</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2 543,01</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4 075,69</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+ 2 599,23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6 674,92</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6 478,33</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6 670,78</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cell3D prstMaterial="dkEdge">
                      <a:bevel prst="artDeco"/>
                      <a:lightRig rig="flood" dir="t"/>
                    </a:cell3D>
                  </a:tcP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897,70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+ 5 067,40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5 965,10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6 239,30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6 579,20</a:t>
                      </a:r>
                      <a:endParaRPr lang="ru-RU" sz="1200"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1 145,30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1 147,70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1 163,40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+ 12 847,00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236 995,00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243 714,70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254 807,40</a:t>
                      </a:r>
                      <a:endParaRPr lang="ru-RU" sz="1200" b="0" strike="noStrike" spc="-1" dirty="0">
                        <a:latin typeface="Times New Roman" panose="02020603050405020304" pitchFamily="18" charset="0"/>
                        <a:cs typeface="Times New Roman" panose="02020603050405020304" pitchFamily="18" charset="0"/>
                      </a:endParaRPr>
                    </a:p>
                  </a:txBody>
                  <a:tcPr marL="10800" marR="10800">
                    <a:cell3D prstMaterial="dkEdge">
                      <a:bevel prst="artDeco"/>
                      <a:lightRig rig="flood" dir="t"/>
                    </a:cell3D>
                  </a:tcPr>
                </a:tc>
              </a:tr>
            </a:tbl>
          </a:graphicData>
        </a:graphic>
      </p:graphicFrame>
      <p:sp>
        <p:nvSpPr>
          <p:cNvPr id="5"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849391962"/>
              </p:ext>
            </p:extLst>
          </p:nvPr>
        </p:nvGraphicFramePr>
        <p:xfrm>
          <a:off x="89392" y="693375"/>
          <a:ext cx="8965213" cy="6047993"/>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rowSpan="2">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a:t>
                      </a:r>
                    </a:p>
                  </a:txBody>
                  <a:tcPr marL="9525" marR="9525" marT="9525" marB="0" anchor="ctr">
                    <a:cell3D prstMaterial="dkEdge">
                      <a:bevel w="50800" prst="hardEdge"/>
                      <a:lightRig rig="flood" dir="t"/>
                    </a:cell3D>
                    <a:solidFill>
                      <a:schemeClr val="accent1">
                        <a:lumMod val="40000"/>
                        <a:lumOff val="60000"/>
                      </a:schemeClr>
                    </a:solidFill>
                  </a:tcP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p>
                    <a:p>
                      <a:pPr algn="ctr" fontAlgn="ct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solidFill>
                      <a:schemeClr val="accent1">
                        <a:lumMod val="40000"/>
                        <a:lumOff val="60000"/>
                      </a:schemeClr>
                    </a:solidFill>
                  </a:tcP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7260">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cell3D prstMaterial="dkEdge">
                      <a:bevel w="50800" prst="hardEdg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335 891 190,11</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47,4</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303 607 802,23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49,9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316 741 942,31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51,0</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70 482 440,80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66 031 856,87</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10,9</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66 118 372,07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10,6</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13 456 424,12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6 380 534,06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1 167 700,00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627 700,00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59 640 412,74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8,4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33 709 496,32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34 216 381,07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5,5</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5 047 840,10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4 219 945,00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4 235 796,00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98 021 650,19</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13,8</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72 841 940,05</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12,0</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73 289 575,89</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11,8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53 756 295,62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7,6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53 389 152,66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54 717 516,06</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17 120 581,58</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2,4</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25 939 214,16</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4,3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15 188 753,55</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2,1</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13 497 117,10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2,2</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13 135 795,13</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2,1</a:t>
                      </a:r>
                    </a:p>
                  </a:txBody>
                  <a:tcPr marL="9525" marR="9525" marT="9525" marB="0" anchor="ctr">
                    <a:cell3D prstMaterial="dkEdge">
                      <a:bevel w="50800" prst="hardEdge"/>
                      <a:lightRig rig="flood" dir="t"/>
                    </a:cell3D>
                  </a:tcP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26 213 579,00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3,7</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6 011 558,00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c>
                  <a:txBody>
                    <a:bodyPr/>
                    <a:lstStyle/>
                    <a:p>
                      <a:pPr algn="r" fontAlgn="ctr"/>
                      <a:r>
                        <a:rPr lang="ru-RU" sz="1000" b="0" i="0" u="none" strike="noStrike">
                          <a:effectLst/>
                          <a:latin typeface="Times New Roman" panose="02020603050405020304" pitchFamily="18" charset="0"/>
                          <a:cs typeface="Times New Roman" panose="02020603050405020304" pitchFamily="18" charset="0"/>
                        </a:rPr>
                        <a:t>6 145 409,00</a:t>
                      </a:r>
                    </a:p>
                  </a:txBody>
                  <a:tcPr marL="9525" marR="9525" marT="9525" marB="0" anchor="ctr">
                    <a:cell3D prstMaterial="dkEdge">
                      <a:bevel w="50800" prst="hardEdge"/>
                      <a:lightRig rig="flood" dir="t"/>
                    </a:cell3D>
                  </a:tcPr>
                </a:tc>
                <a:tc>
                  <a:txBody>
                    <a:bodyPr/>
                    <a:lstStyle/>
                    <a:p>
                      <a:pPr algn="r" fontAlgn="ctr"/>
                      <a:r>
                        <a:rPr lang="ru-RU" sz="1000" b="0" i="0" u="none" strike="noStrike" dirty="0">
                          <a:effectLst/>
                          <a:latin typeface="Times New Roman" panose="02020603050405020304" pitchFamily="18" charset="0"/>
                          <a:cs typeface="Times New Roman" panose="02020603050405020304" pitchFamily="18" charset="0"/>
                        </a:rPr>
                        <a:t>1,0</a:t>
                      </a:r>
                    </a:p>
                  </a:txBody>
                  <a:tcPr marL="9525" marR="9525" marT="9525" marB="0" anchor="ctr">
                    <a:cell3D prstMaterial="dkEdge">
                      <a:bevel w="50800" prst="hardEdge"/>
                      <a:lightRig rig="flood" dir="t"/>
                    </a:cell3D>
                  </a:tcPr>
                </a:tc>
              </a:tr>
              <a:tr h="470718">
                <a:tc gridSpan="2">
                  <a:txBody>
                    <a:bodyPr/>
                    <a:lstStyle/>
                    <a:p>
                      <a:pPr algn="ctr" fontAlgn="ctr"/>
                      <a:r>
                        <a:rPr lang="ru-RU" sz="1200" b="1" i="0" u="none" strike="noStrike" dirty="0">
                          <a:effectLst/>
                          <a:latin typeface="Times New Roman"/>
                        </a:rPr>
                        <a:t>ВСЕГО</a:t>
                      </a:r>
                    </a:p>
                  </a:txBody>
                  <a:tcPr marL="9525" marR="9525" marT="9525" marB="0" anchor="ctr">
                    <a:cell3D prstMaterial="dkEdge">
                      <a:bevel w="50800" prst="hardEdge"/>
                      <a:lightRig rig="flood" dir="t"/>
                    </a:cell3D>
                  </a:tcP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702 367 401,87</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99,2</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596 696 363,19</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98,1</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603 079 634,92</a:t>
                      </a:r>
                    </a:p>
                  </a:txBody>
                  <a:tcPr marL="9525" marR="9525" marT="9525" marB="0" anchor="ctr">
                    <a:cell3D prstMaterial="dkEdge">
                      <a:bevel w="50800" prst="hardEdge"/>
                      <a:lightRig rig="flood" dir="t"/>
                    </a:cell3D>
                  </a:tcPr>
                </a:tc>
                <a:tc>
                  <a:txBody>
                    <a:bodyPr/>
                    <a:lstStyle/>
                    <a:p>
                      <a:pPr algn="r" fontAlgn="ctr"/>
                      <a:r>
                        <a:rPr lang="ru-RU" sz="1000" b="1" i="0" u="none" strike="noStrike" dirty="0">
                          <a:effectLst/>
                          <a:latin typeface="Times New Roman" panose="02020603050405020304" pitchFamily="18" charset="0"/>
                          <a:cs typeface="Times New Roman" panose="02020603050405020304" pitchFamily="18" charset="0"/>
                        </a:rPr>
                        <a:t>97,0</a:t>
                      </a:r>
                    </a:p>
                  </a:txBody>
                  <a:tcPr marL="9525" marR="9525" marT="9525" marB="0" anchor="ctr">
                    <a:cell3D prstMaterial="dkEdge">
                      <a:bevel w="50800" prst="hardEdge"/>
                      <a:lightRig rig="flood" dir="t"/>
                    </a:cell3D>
                  </a:tcPr>
                </a:tc>
              </a:tr>
            </a:tbl>
          </a:graphicData>
        </a:graphic>
      </p:graphicFrame>
    </p:spTree>
    <p:extLst>
      <p:ext uri="{BB962C8B-B14F-4D97-AF65-F5344CB8AC3E}">
        <p14:creationId xmlns:p14="http://schemas.microsoft.com/office/powerpoint/2010/main" val="23366584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5" name="Диаграмма 4"/>
          <p:cNvGraphicFramePr/>
          <p:nvPr>
            <p:extLst>
              <p:ext uri="{D42A27DB-BD31-4B8C-83A1-F6EECF244321}">
                <p14:modId xmlns:p14="http://schemas.microsoft.com/office/powerpoint/2010/main" val="4131390713"/>
              </p:ext>
            </p:extLst>
          </p:nvPr>
        </p:nvGraphicFramePr>
        <p:xfrm>
          <a:off x="7496" y="1052736"/>
          <a:ext cx="9144000" cy="580526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8" name="Диаграмма 7"/>
          <p:cNvGraphicFramePr/>
          <p:nvPr>
            <p:extLst>
              <p:ext uri="{D42A27DB-BD31-4B8C-83A1-F6EECF244321}">
                <p14:modId xmlns:p14="http://schemas.microsoft.com/office/powerpoint/2010/main" val="664332077"/>
              </p:ext>
            </p:extLst>
          </p:nvPr>
        </p:nvGraphicFramePr>
        <p:xfrm>
          <a:off x="61248" y="918880"/>
          <a:ext cx="9036496" cy="5805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514328265"/>
              </p:ext>
            </p:extLst>
          </p:nvPr>
        </p:nvGraphicFramePr>
        <p:xfrm>
          <a:off x="4427984" y="908720"/>
          <a:ext cx="4608512" cy="41044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sp>
        <p:nvSpPr>
          <p:cNvPr id="5" name="TextBox 4"/>
          <p:cNvSpPr txBox="1"/>
          <p:nvPr/>
        </p:nvSpPr>
        <p:spPr>
          <a:xfrm>
            <a:off x="0" y="908720"/>
            <a:ext cx="9144000" cy="738664"/>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    Бюджет МО ГО «Вуктыл» социально-направленный, расходы на социальную сферу (образование, культуру, социальную политику, физическую культуру и спорт) составляют в 2020 году 453 956,7 тыс. руб. или 64,1%, в 2021 году 409 112,4 тыс. руб. или 67,3% и в 2022 году 422 130,8 тыс. руб. или 67,9%.</a:t>
            </a:r>
            <a:endParaRPr lang="ru-RU" sz="1400" b="1" dirty="0">
              <a:latin typeface="Times New Roman" panose="02020603050405020304" pitchFamily="18" charset="0"/>
              <a:cs typeface="Times New Roman" panose="02020603050405020304" pitchFamily="18"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404984215"/>
              </p:ext>
            </p:extLst>
          </p:nvPr>
        </p:nvGraphicFramePr>
        <p:xfrm>
          <a:off x="35496" y="1647385"/>
          <a:ext cx="9001002" cy="5033438"/>
        </p:xfrm>
        <a:graphic>
          <a:graphicData uri="http://schemas.openxmlformats.org/drawingml/2006/table">
            <a:tbl>
              <a:tblPr>
                <a:tableStyleId>{69CF1AB2-1976-4502-BF36-3FF5EA218861}</a:tableStyleId>
              </a:tblPr>
              <a:tblGrid>
                <a:gridCol w="4056012"/>
                <a:gridCol w="426949"/>
                <a:gridCol w="355791"/>
                <a:gridCol w="1067372"/>
                <a:gridCol w="426949"/>
                <a:gridCol w="937459"/>
                <a:gridCol w="414545"/>
                <a:gridCol w="934956"/>
                <a:gridCol w="380969"/>
              </a:tblGrid>
              <a:tr h="260421">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r>
              <a:tr h="208786">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 </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708 330 933,66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607 984 642,22</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621 644 213,95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100,00</a:t>
                      </a:r>
                    </a:p>
                  </a:txBody>
                  <a:tcPr marL="9525" marR="9525" marT="9525" marB="0" anchor="ctr">
                    <a:cell3D prstMaterial="dkEdge">
                      <a:bevel w="25400" h="25400" prst="angle"/>
                      <a:lightRig rig="flood" dir="t"/>
                    </a:cell3D>
                  </a:tcPr>
                </a:tc>
              </a:tr>
              <a:tr h="20878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117 599 119,81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16,6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97 682 515,80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16,1</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85 719 228,87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13,8</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3 248 825,06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2 757 908,07</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r>
              <a:tr h="513737">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513737">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75 020 178,65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53 404 814,50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53 913 543,34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8,7</a:t>
                      </a:r>
                    </a:p>
                  </a:txBody>
                  <a:tcPr marL="9525" marR="9525" marT="9525" marB="0" anchor="ctr">
                    <a:cell3D prstMaterial="dkEdge">
                      <a:bevel w="25400" h="25400" prst="angle"/>
                      <a:lightRig rig="flood" dir="t"/>
                    </a:cell3D>
                  </a:tcPr>
                </a:tc>
              </a:tr>
              <a:tr h="34481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12 658 942,04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10 515 696,13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10 958 174,16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1 000 000,00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789 500,00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850 000,00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24 831 674,06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30 104 097,10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5,0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17 189 603,30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2,8</a:t>
                      </a:r>
                    </a:p>
                  </a:txBody>
                  <a:tcPr marL="9525" marR="9525" marT="9525" marB="0" anchor="ctr">
                    <a:cell3D prstMaterial="dkEdge">
                      <a:bevel w="25400" h="25400" prst="angle"/>
                      <a:lightRig rig="flood" dir="t"/>
                    </a:cell3D>
                  </a:tcPr>
                </a:tc>
              </a:tr>
              <a:tr h="330746">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2 157 946,86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3 594 809,36</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2 055 446,86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3 492 309,36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0,6</a:t>
                      </a:r>
                    </a:p>
                  </a:txBody>
                  <a:tcPr marL="9525" marR="9525" marT="9525" marB="0" anchor="ctr">
                    <a:cell3D prstMaterial="dkEdge">
                      <a:bevel w="25400" h="25400" prst="angle"/>
                      <a:lightRig rig="flood" dir="t"/>
                    </a:cell3D>
                  </a:tcPr>
                </a:tc>
              </a:tr>
              <a:tr h="344818">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03</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14</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102 500,00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31 793 689,68</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4,5</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18 260 673,73</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18 623 782,74</a:t>
                      </a:r>
                    </a:p>
                  </a:txBody>
                  <a:tcPr marL="9525" marR="9525" marT="9525" marB="0" anchor="ctr">
                    <a:cell3D prstMaterial="dkEdge">
                      <a:bevel w="25400" h="25400" prst="angle"/>
                      <a:lightRig rig="flood" dir="t"/>
                    </a:cell3D>
                  </a:tcPr>
                </a:tc>
                <a:tc>
                  <a:txBody>
                    <a:bodyPr/>
                    <a:lstStyle/>
                    <a:p>
                      <a:pPr algn="ctr" fontAlgn="ctr"/>
                      <a:r>
                        <a:rPr lang="ru-RU" sz="1000" b="1" i="0" u="none" strike="noStrike">
                          <a:effectLst/>
                          <a:latin typeface="Times New Roman" panose="02020603050405020304" pitchFamily="18" charset="0"/>
                          <a:cs typeface="Times New Roman" panose="02020603050405020304" pitchFamily="18" charset="0"/>
                        </a:rPr>
                        <a:t>3,0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270 700,00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155 700,00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679 290,40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0,1</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0,0</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08</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4 843 561,57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4 443 561,57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r h="175901">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09</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11 608 122,56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9 260 856,13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9 654 487,17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1,6</a:t>
                      </a:r>
                    </a:p>
                  </a:txBody>
                  <a:tcPr marL="9525" marR="9525" marT="9525" marB="0" anchor="ctr">
                    <a:cell3D prstMaterial="dkEdge">
                      <a:bevel w="25400" h="25400" prst="angle"/>
                      <a:lightRig rig="flood" dir="t"/>
                    </a:cell3D>
                  </a:tcPr>
                </a:tc>
              </a:tr>
              <a:tr h="199280">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04</a:t>
                      </a:r>
                    </a:p>
                  </a:txBody>
                  <a:tcPr marL="9525" marR="9525" marT="9525" marB="0" anchor="ctr">
                    <a:cell3D prstMaterial="dkEdge">
                      <a:bevel w="25400" h="25400" prst="angle"/>
                      <a:lightRig rig="flood" dir="t"/>
                    </a:cell3D>
                  </a:tcPr>
                </a:tc>
                <a:tc>
                  <a:txBody>
                    <a:bodyPr/>
                    <a:lstStyle/>
                    <a:p>
                      <a:pPr algn="ctr" fontAlgn="ctr"/>
                      <a:r>
                        <a:rPr lang="ru-RU" sz="1000" b="0" i="0" u="none" strike="noStrike">
                          <a:effectLst/>
                          <a:latin typeface="Times New Roman" panose="02020603050405020304" pitchFamily="18" charset="0"/>
                          <a:cs typeface="Times New Roman" panose="02020603050405020304" pitchFamily="18" charset="0"/>
                        </a:rPr>
                        <a:t>12</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14 392 015,15</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2,0</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4 400 556,03</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c>
                  <a:txBody>
                    <a:bodyPr/>
                    <a:lstStyle/>
                    <a:p>
                      <a:pPr algn="ctr" fontAlgn="ctr"/>
                      <a:r>
                        <a:rPr lang="ru-RU" sz="1000" b="0" i="0" u="none" strike="noStrike">
                          <a:solidFill>
                            <a:srgbClr val="000000"/>
                          </a:solidFill>
                          <a:effectLst/>
                          <a:latin typeface="Times New Roman" panose="02020603050405020304" pitchFamily="18" charset="0"/>
                          <a:cs typeface="Times New Roman" panose="02020603050405020304" pitchFamily="18" charset="0"/>
                        </a:rPr>
                        <a:t>4 370 034,00</a:t>
                      </a:r>
                    </a:p>
                  </a:txBody>
                  <a:tcPr marL="9525" marR="9525" marT="9525" marB="0" anchor="ctr">
                    <a:cell3D prstMaterial="dkEdge">
                      <a:bevel w="25400" h="25400" prst="angle"/>
                      <a:lightRig rig="flood" dir="t"/>
                    </a:cell3D>
                  </a:tcPr>
                </a:tc>
                <a:tc>
                  <a:txBody>
                    <a:bodyPr/>
                    <a:lstStyle/>
                    <a:p>
                      <a:pPr algn="ctr" fontAlgn="ctr"/>
                      <a:r>
                        <a:rPr lang="ru-RU" sz="1000" b="0" i="0" u="none" strike="noStrike" dirty="0">
                          <a:solidFill>
                            <a:srgbClr val="000000"/>
                          </a:solidFill>
                          <a:effectLst/>
                          <a:latin typeface="Times New Roman" panose="02020603050405020304" pitchFamily="18" charset="0"/>
                          <a:cs typeface="Times New Roman" panose="02020603050405020304" pitchFamily="18" charset="0"/>
                        </a:rPr>
                        <a:t>0,7</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2082186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a:t>
            </a:r>
            <a:endParaRPr lang="ru-RU" sz="2000" b="1" spc="-1" dirty="0" smtClean="0">
              <a:solidFill>
                <a:srgbClr val="21409A"/>
              </a:solidFill>
              <a:latin typeface="Times New Roman"/>
            </a:endParaRPr>
          </a:p>
          <a:p>
            <a:pPr algn="ctr"/>
            <a:r>
              <a:rPr lang="ru-RU" sz="2000" b="1" spc="-1" dirty="0" smtClean="0">
                <a:solidFill>
                  <a:srgbClr val="21409A"/>
                </a:solidFill>
                <a:latin typeface="Times New Roman"/>
              </a:rPr>
              <a:t>в </a:t>
            </a:r>
            <a:r>
              <a:rPr lang="ru-RU" sz="2000" b="1" spc="-1" dirty="0">
                <a:solidFill>
                  <a:srgbClr val="21409A"/>
                </a:solidFill>
                <a:latin typeface="Times New Roman"/>
              </a:rPr>
              <a:t>разрезе разделов, подразделов, руб.</a:t>
            </a:r>
            <a:endParaRPr lang="ru-RU" sz="2000"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982311512"/>
              </p:ext>
            </p:extLst>
          </p:nvPr>
        </p:nvGraphicFramePr>
        <p:xfrm>
          <a:off x="107505" y="935216"/>
          <a:ext cx="8928991" cy="5848296"/>
        </p:xfrm>
        <a:graphic>
          <a:graphicData uri="http://schemas.openxmlformats.org/drawingml/2006/table">
            <a:tbl>
              <a:tblPr>
                <a:tableStyleId>{69CF1AB2-1976-4502-BF36-3FF5EA218861}</a:tableStyleId>
              </a:tblPr>
              <a:tblGrid>
                <a:gridCol w="3480090"/>
                <a:gridCol w="421888"/>
                <a:gridCol w="421888"/>
                <a:gridCol w="1054722"/>
                <a:gridCol w="492204"/>
                <a:gridCol w="1054722"/>
                <a:gridCol w="492204"/>
                <a:gridCol w="1054722"/>
                <a:gridCol w="456551"/>
              </a:tblGrid>
              <a:tr h="251121">
                <a:tc>
                  <a:txBody>
                    <a:bodyPr/>
                    <a:lstStyle/>
                    <a:p>
                      <a:pPr algn="ctr" fontAlgn="t"/>
                      <a:r>
                        <a:rPr lang="ru-RU" sz="1200" b="1"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w="25400" h="25400" prst="angle"/>
                      <a:lightRig rig="flood" dir="t"/>
                    </a:cell3D>
                  </a:tcPr>
                </a:tc>
              </a:tr>
              <a:tr h="2128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1" i="0" u="none" strike="noStrike" dirty="0">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97 722 806,43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13,8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67 140 924,16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72 948 109,24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11,7</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Жилищное хозяйство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2 034 361,57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3 614 361,57</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5 315 061,57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0,9</a:t>
                      </a:r>
                    </a:p>
                  </a:txBody>
                  <a:tcPr marL="9525" marR="9525" marT="9525" marB="0" anchor="ctr">
                    <a:cell3D prstMaterial="dkEdge">
                      <a:bevel w="25400" h="25400" prst="angle"/>
                      <a:lightRig rig="flood" dir="t"/>
                    </a:cell3D>
                  </a:tcPr>
                </a:tc>
              </a:tr>
              <a:tr h="200236">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10 186 105,89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12 950 686,00</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2,1</a:t>
                      </a:r>
                    </a:p>
                  </a:txBody>
                  <a:tcPr marL="9525" marR="9525" marT="9525" marB="0" anchor="ctr">
                    <a:cell3D prstMaterial="dkEdge">
                      <a:bevel w="25400" h="25400" prst="angle"/>
                      <a:lightRig rig="flood" dir="t"/>
                    </a:cell3D>
                  </a:tcPr>
                </a:tc>
                <a:tc>
                  <a:txBody>
                    <a:bodyPr/>
                    <a:lstStyle/>
                    <a:p>
                      <a:pPr algn="ctr" fontAlgn="ctr"/>
                      <a:r>
                        <a:rPr lang="ru-RU" sz="1100" b="0" i="0" u="none" strike="noStrike" dirty="0">
                          <a:solidFill>
                            <a:srgbClr val="000000"/>
                          </a:solidFill>
                          <a:effectLst/>
                          <a:latin typeface="Times New Roman"/>
                        </a:rPr>
                        <a:t>16 263 117,14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2,6</a:t>
                      </a:r>
                    </a:p>
                  </a:txBody>
                  <a:tcPr marL="9525" marR="9525" marT="9525" marB="0" anchor="ctr">
                    <a:cell3D prstMaterial="dkEdge">
                      <a:bevel w="25400" h="25400" prst="angle"/>
                      <a:lightRig rig="flood" dir="t"/>
                    </a:cell3D>
                  </a:tcPr>
                </a:tc>
              </a:tr>
              <a:tr h="22892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Благоустройство</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59 985 419,45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28 927 991,25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29 553 891,00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a:t>
                      </a:r>
                    </a:p>
                  </a:txBody>
                  <a:tcPr marL="9525" marR="9525" marT="9525" marB="0" anchor="ctr">
                    <a:cell3D prstMaterial="dkEdge">
                      <a:bevel w="25400" h="25400" prst="angle"/>
                      <a:lightRig rig="flood" dir="t"/>
                    </a:cell3D>
                  </a:tcPr>
                </a:tc>
              </a:tr>
              <a:tr h="332443">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25 516 919,52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21 647 885,34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21 816 039,53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3,5</a:t>
                      </a:r>
                    </a:p>
                  </a:txBody>
                  <a:tcPr marL="9525" marR="9525" marT="9525" marB="0" anchor="ctr">
                    <a:cell3D prstMaterial="dkEdge">
                      <a:bevel w="25400" h="25400" prst="angle"/>
                      <a:lightRig rig="flood" dir="t"/>
                    </a:cell3D>
                  </a:tcPr>
                </a:tc>
              </a:tr>
              <a:tr h="256536">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Образование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380 137 072,91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53,7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339 803 636,26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55,9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351 869 866,74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56,6</a:t>
                      </a:r>
                    </a:p>
                  </a:txBody>
                  <a:tcPr marL="9525" marR="9525" marT="9525" marB="0" anchor="ctr">
                    <a:cell3D prstMaterial="dkEdge">
                      <a:bevel w="25400" h="25400" prst="angle"/>
                      <a:lightRig rig="flood" dir="t"/>
                    </a:cell3D>
                  </a:tcPr>
                </a:tc>
              </a:tr>
              <a:tr h="209296">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Дошкольное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117 147 421,12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16,5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113 232 808,57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117 589 139,86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18,9</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Общее образование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179 369 073,78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25,3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174 614 801,81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28,7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182 586 222,33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29,4</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52 797 764,58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43 779 260,04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43 517 738,71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Молодежная политика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1 356 500,00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1 390 500,00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0,2</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29 466 313,43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6 786 265,84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53 573 725,63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7,6</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49 975 076,89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50 488 410,98</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Культура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53 473 725,63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49 875 076,89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50 388 410,98</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08</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100 000,00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Социальная политика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19 465 872,34</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2,7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18 502 706,02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18 941 506,02</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3,0</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Пенсионное обеспечение</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8 557 011,24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7 794 108,02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1,3</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Социальное обеспечение населения</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1 954 431,10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1 834 498,00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0,3</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1 934 498,00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0,3</a:t>
                      </a:r>
                    </a:p>
                  </a:txBody>
                  <a:tcPr marL="9525" marR="9525" marT="9525" marB="0" anchor="ctr">
                    <a:cell3D prstMaterial="dkEdge">
                      <a:bevel w="25400" h="25400" prst="angle"/>
                      <a:lightRig rig="flood" dir="t"/>
                    </a:cell3D>
                  </a:tcPr>
                </a:tc>
              </a:tr>
              <a:tr h="17210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Охрана семьи и детства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8 116 800,00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8 391 000,00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8 730 900,00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1,4</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06</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837 630,00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483 100,00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482 000,00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17210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Физическая культура и спорт</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780 000,00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831 000,00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0,1</a:t>
                      </a:r>
                    </a:p>
                  </a:txBody>
                  <a:tcPr marL="9525" marR="9525" marT="9525" marB="0" anchor="ctr">
                    <a:cell3D prstMaterial="dkEdge">
                      <a:bevel w="25400" h="25400" prst="angle"/>
                      <a:lightRig rig="flood" dir="t"/>
                    </a:cell3D>
                  </a:tcPr>
                </a:tc>
              </a:tr>
              <a:tr h="177655">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Массовый спорт</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02</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270 000,00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321 000,00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209858">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05</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510 000,00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0,1</a:t>
                      </a:r>
                    </a:p>
                  </a:txBody>
                  <a:tcPr marL="9525" marR="9525" marT="9525" marB="0" anchor="ctr">
                    <a:cell3D prstMaterial="dkEdge">
                      <a:bevel w="25400" h="25400" prst="angle"/>
                      <a:lightRig rig="flood" dir="t"/>
                    </a:cell3D>
                  </a:tcPr>
                </a:tc>
              </a:tr>
              <a:tr h="334963">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1"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5 100 700,00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5 381 300,00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0,9</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4 577 500,00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0,7</a:t>
                      </a:r>
                    </a:p>
                  </a:txBody>
                  <a:tcPr marL="9525" marR="9525" marT="9525" marB="0" anchor="ctr">
                    <a:cell3D prstMaterial="dkEdge">
                      <a:bevel w="25400" h="25400" prst="angle"/>
                      <a:lightRig rig="flood" dir="t"/>
                    </a:cell3D>
                  </a:tcPr>
                </a:tc>
              </a:tr>
              <a:tr h="364563">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13</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01</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5 100 700,00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0,7</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5 381 300,00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0,9</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4 577 500,00</a:t>
                      </a:r>
                    </a:p>
                  </a:txBody>
                  <a:tcPr marL="9525" marR="9525" marT="9525" marB="0" anchor="ctr">
                    <a:cell3D prstMaterial="dkEdge">
                      <a:bevel w="25400" h="25400" prst="angle"/>
                      <a:lightRig rig="flood" dir="t"/>
                    </a:cell3D>
                  </a:tcPr>
                </a:tc>
                <a:tc>
                  <a:txBody>
                    <a:bodyPr/>
                    <a:lstStyle/>
                    <a:p>
                      <a:pPr algn="ctr" fontAlgn="ctr"/>
                      <a:r>
                        <a:rPr lang="ru-RU" sz="1100" b="0" i="0" u="none" strike="noStrike">
                          <a:solidFill>
                            <a:srgbClr val="000000"/>
                          </a:solidFill>
                          <a:effectLst/>
                          <a:latin typeface="Times New Roman"/>
                        </a:rPr>
                        <a:t>0,7</a:t>
                      </a:r>
                    </a:p>
                  </a:txBody>
                  <a:tcPr marL="9525" marR="9525" marT="9525" marB="0" anchor="ctr">
                    <a:cell3D prstMaterial="dkEdge">
                      <a:bevel w="25400" h="25400" prst="angle"/>
                      <a:lightRig rig="flood" dir="t"/>
                    </a:cell3D>
                  </a:tcPr>
                </a:tc>
              </a:tr>
              <a:tr h="209858">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100" b="1" i="1" u="none" strike="noStrike" dirty="0">
                        <a:effectLst/>
                        <a:latin typeface="Times New Roman" panose="02020603050405020304" pitchFamily="18" charset="0"/>
                        <a:cs typeface="Times New Roman" panose="02020603050405020304" pitchFamily="18" charset="0"/>
                      </a:endParaRPr>
                    </a:p>
                  </a:txBody>
                  <a:tcPr marL="9525" marR="9525" marT="9525" marB="0">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0"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6 812 000,00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1,1</a:t>
                      </a:r>
                    </a:p>
                  </a:txBody>
                  <a:tcPr marL="9525" marR="9525" marT="9525" marB="0" anchor="ctr">
                    <a:cell3D prstMaterial="dkEdge">
                      <a:bevel w="25400" h="25400" prst="angle"/>
                      <a:lightRig rig="flood" dir="t"/>
                    </a:cell3D>
                  </a:tcPr>
                </a:tc>
                <a:tc>
                  <a:txBody>
                    <a:bodyPr/>
                    <a:lstStyle/>
                    <a:p>
                      <a:pPr algn="ctr" fontAlgn="ctr"/>
                      <a:r>
                        <a:rPr lang="ru-RU" sz="1100" b="1" i="0" u="none" strike="noStrike">
                          <a:effectLst/>
                          <a:latin typeface="Times New Roman CYR"/>
                        </a:rPr>
                        <a:t>14 050 000,00</a:t>
                      </a:r>
                    </a:p>
                  </a:txBody>
                  <a:tcPr marL="9525" marR="9525" marT="9525" marB="0" anchor="ctr">
                    <a:cell3D prstMaterial="dkEdge">
                      <a:bevel w="25400" h="25400" prst="angle"/>
                      <a:lightRig rig="flood" dir="t"/>
                    </a:cell3D>
                  </a:tcPr>
                </a:tc>
                <a:tc>
                  <a:txBody>
                    <a:bodyPr/>
                    <a:lstStyle/>
                    <a:p>
                      <a:pPr algn="ctr" fontAlgn="ctr"/>
                      <a:r>
                        <a:rPr lang="ru-RU" sz="1100" b="1" i="0" u="none" strike="noStrike" dirty="0">
                          <a:effectLst/>
                          <a:latin typeface="Times New Roman CYR"/>
                        </a:rPr>
                        <a:t>2,3</a:t>
                      </a:r>
                    </a:p>
                  </a:txBody>
                  <a:tcPr marL="9525" marR="9525" marT="9525" marB="0" anchor="ctr">
                    <a:cell3D prstMaterial="dkEdge">
                      <a:bevel w="25400" h="25400" prst="angle"/>
                      <a:lightRig rig="flood" dir="t"/>
                    </a:cell3D>
                  </a:tcPr>
                </a:tc>
              </a:tr>
            </a:tbl>
          </a:graphicData>
        </a:graphic>
      </p:graphicFrame>
    </p:spTree>
    <p:extLst>
      <p:ext uri="{BB962C8B-B14F-4D97-AF65-F5344CB8AC3E}">
        <p14:creationId xmlns:p14="http://schemas.microsoft.com/office/powerpoint/2010/main" val="2569829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649858577"/>
              </p:ext>
            </p:extLst>
          </p:nvPr>
        </p:nvGraphicFramePr>
        <p:xfrm>
          <a:off x="255268" y="1052736"/>
          <a:ext cx="8633464" cy="5649532"/>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accent2">
                        <a:lumMod val="40000"/>
                        <a:lumOff val="60000"/>
                      </a:schemeClr>
                    </a:solidFill>
                  </a:tcPr>
                </a:tc>
                <a:extLst>
                  <a:ext uri="{0D108BD9-81ED-4DB2-BD59-A6C34878D82A}">
                    <a16:rowId xmlns="" xmlns:a16="http://schemas.microsoft.com/office/drawing/2014/main"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708 330,9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607 984,6</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621 644,2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105 049,9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74 884,3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75 582,6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114 434,7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90 986,6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84 883,1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11 079,9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10 129,6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10 229,6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25 318,4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1 852,4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1 701,7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435 084,8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411 714,1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424 595,7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5 100,7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5 381,3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4 577,5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12 262,5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6 224,3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6 024,0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extLst>
                  <a:ext uri="{0D108BD9-81ED-4DB2-BD59-A6C34878D82A}">
                    <a16:rowId xmlns="" xmlns:a16="http://schemas.microsoft.com/office/drawing/2014/main" val="10008"/>
                  </a:ext>
                </a:extLst>
              </a:tr>
              <a:tr h="464956">
                <a:tc>
                  <a:txBody>
                    <a:bodyPr/>
                    <a:lstStyle/>
                    <a:p>
                      <a:pPr algn="ct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Условно утверждаемые (утвержденные) расходы</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0,00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6 812,0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14 050,0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extLst>
      <p:ext uri="{BB962C8B-B14F-4D97-AF65-F5344CB8AC3E}">
        <p14:creationId xmlns:p14="http://schemas.microsoft.com/office/powerpoint/2010/main" val="1159503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35460768"/>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Наименование</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gridSpan="3">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ru-RU" sz="1200" b="1" u="none" strike="noStrike" cap="none" spc="0" dirty="0" smtClean="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Сумма</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2020 год</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2021 год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2022 год </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r>
              <a:tr h="300581">
                <a:tc>
                  <a:txBody>
                    <a:bodyPr/>
                    <a:lstStyle/>
                    <a:p>
                      <a:pPr algn="ctr" fontAlgn="t"/>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c>
                  <a:txBody>
                    <a:bodyPr/>
                    <a:lstStyle/>
                    <a:p>
                      <a:pPr algn="ctr" fontAlgn="t"/>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cell3D prstMaterial="dkEdge">
                      <a:bevel prst="artDeco"/>
                      <a:lightRig rig="flood" dir="t"/>
                    </a:cell3D>
                  </a:tcPr>
                </a:tc>
              </a:tr>
              <a:tr h="589360">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25 118 914,83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15 302 996,00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97 000,00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a:effectLst/>
                          <a:latin typeface="Times New Roman"/>
                        </a:rPr>
                        <a:t>        34 000 000,00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28 900 000,00   </a:t>
                      </a:r>
                    </a:p>
                  </a:txBody>
                  <a:tcPr marL="9525" marR="9525" marT="9525" marB="0" anchor="ctr">
                    <a:cell3D prstMaterial="dkEdge">
                      <a:bevel prst="artDeco"/>
                      <a:lightRig rig="flood" dir="t"/>
                    </a:cell3D>
                  </a:tcPr>
                </a:tc>
                <a:tc>
                  <a:txBody>
                    <a:bodyPr/>
                    <a:lstStyle/>
                    <a:p>
                      <a:pPr algn="just" fontAlgn="ctr"/>
                      <a:r>
                        <a:rPr lang="ru-RU" sz="1200" b="1" i="0" u="none" strike="noStrike">
                          <a:effectLst/>
                          <a:latin typeface="Times New Roman"/>
                        </a:rPr>
                        <a:t>       31 500 000,00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18 697 004,00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28 803 000,00   </a:t>
                      </a:r>
                    </a:p>
                  </a:txBody>
                  <a:tcPr marL="9525" marR="9525" marT="9525" marB="0" anchor="ctr">
                    <a:cell3D prstMaterial="dkEdge">
                      <a:bevel prst="artDeco"/>
                      <a:lightRig rig="flood" dir="t"/>
                    </a:cell3D>
                  </a:tcPr>
                </a:tc>
                <a:tc>
                  <a:txBody>
                    <a:bodyPr/>
                    <a:lstStyle/>
                    <a:p>
                      <a:pPr algn="just" fontAlgn="ctr"/>
                      <a:r>
                        <a:rPr lang="ru-RU" sz="1200" b="1" i="0" u="none" strike="noStrike" dirty="0" smtClean="0">
                          <a:effectLst/>
                          <a:latin typeface="Times New Roman"/>
                        </a:rPr>
                        <a:t>     - </a:t>
                      </a:r>
                      <a:r>
                        <a:rPr lang="ru-RU" sz="1200" b="1" i="0" u="none" strike="noStrike" dirty="0">
                          <a:effectLst/>
                          <a:latin typeface="Times New Roman"/>
                        </a:rPr>
                        <a:t>31 450 000,00   </a:t>
                      </a:r>
                    </a:p>
                  </a:txBody>
                  <a:tcPr marL="9525" marR="9525" marT="9525" marB="0" anchor="ctr">
                    <a:cell3D prstMaterial="dkEdge">
                      <a:bevel prst="artDeco"/>
                      <a:lightRig rig="flood" dir="t"/>
                    </a:cell3D>
                  </a:tcPr>
                </a:tc>
              </a:tr>
              <a:tr h="589360">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r h="878139">
                <a:tc>
                  <a:txBody>
                    <a:bodyPr/>
                    <a:lstStyle/>
                    <a:p>
                      <a:pPr algn="ctr" fontAlgn="ctr"/>
                      <a:r>
                        <a:rPr lang="ru-RU" sz="1200" b="1"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1" i="0" u="none" strike="noStrike" cap="none" spc="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c>
                  <a:txBody>
                    <a:bodyPr/>
                    <a:lstStyle/>
                    <a:p>
                      <a:pPr algn="l" fontAlgn="ctr"/>
                      <a:r>
                        <a:rPr lang="ru-RU" sz="1200" b="1" i="0" u="none" strike="noStrike" dirty="0" smtClean="0">
                          <a:effectLst/>
                          <a:latin typeface="Times New Roman"/>
                        </a:rPr>
                        <a:t>                 -   </a:t>
                      </a:r>
                      <a:endParaRPr lang="ru-RU" sz="1200" b="1" i="0" u="none" strike="noStrike" dirty="0">
                        <a:effectLst/>
                        <a:latin typeface="Times New Roman"/>
                      </a:endParaRPr>
                    </a:p>
                  </a:txBody>
                  <a:tcPr marL="9525" marR="9525" marT="9525" marB="0" anchor="ctr">
                    <a:cell3D prstMaterial="dkEdge">
                      <a:bevel prst="artDeco"/>
                      <a:lightRig rig="flood" dir="t"/>
                    </a:cell3D>
                  </a:tcPr>
                </a:tc>
              </a:tr>
              <a:tr h="300581">
                <a:tc>
                  <a:txBody>
                    <a:bodyPr/>
                    <a:lstStyle/>
                    <a:p>
                      <a:pPr algn="ctr" fontAlgn="ctr"/>
                      <a:r>
                        <a:rPr lang="ru-RU" sz="1200" b="1"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cap="none" spc="0" dirty="0">
                        <a:ln w="1905"/>
                        <a:solidFill>
                          <a:schemeClr val="tx1"/>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a:txBody>
                  <a:tcPr marL="7474" marR="7474" marT="7474" marB="0" anchor="ctr">
                    <a:cell3D prstMaterial="dkEdge">
                      <a:bevel prst="artDeco"/>
                      <a:lightRig rig="flood" dir="t"/>
                    </a:cell3D>
                  </a:tcPr>
                </a:tc>
                <a:tc>
                  <a:txBody>
                    <a:bodyPr/>
                    <a:lstStyle/>
                    <a:p>
                      <a:pPr algn="just" fontAlgn="ctr"/>
                      <a:r>
                        <a:rPr lang="ru-RU" sz="1200" b="1" i="0" u="none" strike="noStrike" dirty="0">
                          <a:effectLst/>
                          <a:latin typeface="Times New Roman"/>
                        </a:rPr>
                        <a:t>          9 815 918,83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c>
                  <a:txBody>
                    <a:bodyPr/>
                    <a:lstStyle/>
                    <a:p>
                      <a:pPr algn="just" fontAlgn="ctr"/>
                      <a:r>
                        <a:rPr lang="ru-RU" sz="1200" b="1" i="0" u="none" strike="noStrike" dirty="0">
                          <a:effectLst/>
                          <a:latin typeface="Times New Roman"/>
                        </a:rPr>
                        <a:t>               </a:t>
                      </a:r>
                      <a:r>
                        <a:rPr lang="ru-RU" sz="1200" b="1" i="0" u="none" strike="noStrike" dirty="0" smtClean="0">
                          <a:effectLst/>
                          <a:latin typeface="Times New Roman"/>
                        </a:rPr>
                        <a:t> </a:t>
                      </a:r>
                      <a:r>
                        <a:rPr lang="ru-RU" sz="1200" b="1" i="0" u="none" strike="noStrike" dirty="0">
                          <a:effectLst/>
                          <a:latin typeface="Times New Roman"/>
                        </a:rPr>
                        <a:t>-   </a:t>
                      </a:r>
                    </a:p>
                  </a:txBody>
                  <a:tcPr marL="9525" marR="9525" marT="9525" marB="0" anchor="ctr">
                    <a:cell3D prstMaterial="dkEdge">
                      <a:bevel prst="artDeco"/>
                      <a:lightRig rig="flood" dir="t"/>
                    </a:cell3D>
                  </a:tcPr>
                </a:tc>
              </a:tr>
            </a:tbl>
          </a:graphicData>
        </a:graphic>
      </p:graphicFrame>
    </p:spTree>
    <p:extLst>
      <p:ext uri="{BB962C8B-B14F-4D97-AF65-F5344CB8AC3E}">
        <p14:creationId xmlns:p14="http://schemas.microsoft.com/office/powerpoint/2010/main" val="23456708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375285593"/>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2276601344"/>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4220213347"/>
              </p:ext>
            </p:extLst>
          </p:nvPr>
        </p:nvGraphicFramePr>
        <p:xfrm>
          <a:off x="57060" y="980727"/>
          <a:ext cx="9042120" cy="5668555"/>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Показатели</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2018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a:latin typeface="Times New Roman" panose="02020603050405020304" pitchFamily="18" charset="0"/>
                          <a:cs typeface="Times New Roman" panose="02020603050405020304" pitchFamily="18" charset="0"/>
                        </a:rPr>
                        <a:t>За 8 месяцев </a:t>
                      </a: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года</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2019 </a:t>
                      </a:r>
                      <a:r>
                        <a:rPr lang="ru-RU" sz="1200" b="1" strike="noStrike" spc="-1" dirty="0">
                          <a:latin typeface="Times New Roman" panose="02020603050405020304" pitchFamily="18" charset="0"/>
                          <a:cs typeface="Times New Roman" panose="02020603050405020304" pitchFamily="18" charset="0"/>
                        </a:rPr>
                        <a:t>год (оценка)</a:t>
                      </a: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2020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2021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80000"/>
                        </a:lnSpc>
                      </a:pPr>
                      <a:endParaRPr lang="ru-RU" sz="1200" b="1" strike="noStrike" spc="-1" dirty="0">
                        <a:latin typeface="Times New Roman" panose="02020603050405020304" pitchFamily="18" charset="0"/>
                        <a:cs typeface="Times New Roman" panose="02020603050405020304" pitchFamily="18" charset="0"/>
                      </a:endParaRPr>
                    </a:p>
                    <a:p>
                      <a:pPr algn="ctr">
                        <a:lnSpc>
                          <a:spcPct val="80000"/>
                        </a:lnSpc>
                      </a:pPr>
                      <a:r>
                        <a:rPr lang="ru-RU" sz="1200" b="1" strike="noStrike" spc="-1" dirty="0" smtClean="0">
                          <a:latin typeface="Times New Roman" panose="02020603050405020304" pitchFamily="18" charset="0"/>
                          <a:cs typeface="Times New Roman" panose="02020603050405020304" pitchFamily="18" charset="0"/>
                        </a:rPr>
                        <a:t>2022 </a:t>
                      </a:r>
                      <a:r>
                        <a:rPr lang="ru-RU" sz="1200" b="1" strike="noStrike" spc="-1" dirty="0">
                          <a:latin typeface="Times New Roman" panose="02020603050405020304" pitchFamily="18" charset="0"/>
                          <a:cs typeface="Times New Roman" panose="02020603050405020304" pitchFamily="18" charset="0"/>
                        </a:rPr>
                        <a:t>год</a:t>
                      </a:r>
                    </a:p>
                  </a:txBody>
                  <a:tcPr marL="90000" marR="90000">
                    <a:cell3D prstMaterial="dkEdge">
                      <a:bevel w="50800" prst="hardEdge"/>
                      <a:lightRig rig="flood" dir="t"/>
                    </a:cell3D>
                    <a:solidFill>
                      <a:schemeClr val="accent1">
                        <a:lumMod val="60000"/>
                        <a:lumOff val="40000"/>
                      </a:schemeClr>
                    </a:solidFill>
                  </a:tcPr>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5490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cell3D prstMaterial="dkEdge">
                      <a:bevel w="50800" prst="hardEdge"/>
                      <a:lightRig rig="flood" dir="t"/>
                    </a:cell3D>
                    <a:solidFill>
                      <a:schemeClr val="accent1">
                        <a:lumMod val="60000"/>
                        <a:lumOff val="40000"/>
                      </a:schemeClr>
                    </a:solidFill>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tcPr>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w="50800" prst="hardEdge"/>
                      <a:lightRig rig="flood" dir="t"/>
                    </a:cell3D>
                    <a:solidFill>
                      <a:schemeClr val="accent1">
                        <a:lumMod val="60000"/>
                        <a:lumOff val="40000"/>
                      </a:schemeClr>
                    </a:solidFill>
                  </a:tcPr>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030033804"/>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r>
                        <a:rPr lang="ru-RU" sz="1200" dirty="0" smtClean="0">
                          <a:latin typeface="Times New Roman" panose="02020603050405020304" pitchFamily="18" charset="0"/>
                          <a:cs typeface="Times New Roman" panose="02020603050405020304" pitchFamily="18" charset="0"/>
                        </a:rPr>
                        <a:t>1 744,8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1 746,3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1 748,0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1 029,7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821,2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835,8</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3.Инвалиды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834,5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7 723,3</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8 032,2</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8 353,5</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bl>
          </a:graphicData>
        </a:graphic>
      </p:graphicFrame>
    </p:spTree>
    <p:extLst>
      <p:ext uri="{BB962C8B-B14F-4D97-AF65-F5344CB8AC3E}">
        <p14:creationId xmlns:p14="http://schemas.microsoft.com/office/powerpoint/2010/main" val="41443469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097253253"/>
              </p:ext>
            </p:extLst>
          </p:nvPr>
        </p:nvGraphicFramePr>
        <p:xfrm>
          <a:off x="107324" y="548152"/>
          <a:ext cx="8928992" cy="6172072"/>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335 891 190,11</a:t>
                      </a:r>
                    </a:p>
                  </a:txBody>
                  <a:tcPr marL="9525" marR="9525" marT="9525" marB="0" anchor="ctr"/>
                </a:tc>
                <a:tc>
                  <a:txBody>
                    <a:bodyPr/>
                    <a:lstStyle/>
                    <a:p>
                      <a:pPr algn="r" fontAlgn="ctr"/>
                      <a:r>
                        <a:rPr lang="ru-RU" sz="1100" b="1" i="0" u="none" strike="noStrike">
                          <a:solidFill>
                            <a:srgbClr val="000000"/>
                          </a:solidFill>
                          <a:effectLst/>
                          <a:latin typeface="Times New Roman"/>
                        </a:rPr>
                        <a:t>303 607 802,23</a:t>
                      </a:r>
                    </a:p>
                  </a:txBody>
                  <a:tcPr marL="9525" marR="9525" marT="9525" marB="0" anchor="ctr"/>
                </a:tc>
                <a:tc>
                  <a:txBody>
                    <a:bodyPr/>
                    <a:lstStyle/>
                    <a:p>
                      <a:pPr algn="r" fontAlgn="ctr"/>
                      <a:r>
                        <a:rPr lang="ru-RU" sz="1100" b="1" i="0" u="none" strike="noStrike" dirty="0">
                          <a:solidFill>
                            <a:srgbClr val="000000"/>
                          </a:solidFill>
                          <a:effectLst/>
                          <a:latin typeface="Times New Roman"/>
                        </a:rPr>
                        <a:t>316 741 942,31</a:t>
                      </a:r>
                    </a:p>
                  </a:txBody>
                  <a:tcPr marL="9525" marR="9525" marT="9525" marB="0" anchor="ctr"/>
                </a:tc>
              </a:tr>
              <a:tr h="31440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r" fontAlgn="ctr"/>
                      <a:r>
                        <a:rPr lang="ru-RU" sz="1100" b="1" i="0" u="none" strike="noStrike">
                          <a:solidFill>
                            <a:srgbClr val="000000"/>
                          </a:solidFill>
                          <a:effectLst/>
                          <a:latin typeface="Times New Roman"/>
                        </a:rPr>
                        <a:t>303 140 699,48</a:t>
                      </a:r>
                    </a:p>
                  </a:txBody>
                  <a:tcPr marL="9525" marR="9525" marT="9525" marB="0" anchor="ctr"/>
                </a:tc>
                <a:tc>
                  <a:txBody>
                    <a:bodyPr/>
                    <a:lstStyle/>
                    <a:p>
                      <a:pPr algn="r" fontAlgn="ctr"/>
                      <a:r>
                        <a:rPr lang="ru-RU" sz="1100" b="1" i="0" u="none" strike="noStrike">
                          <a:solidFill>
                            <a:srgbClr val="000000"/>
                          </a:solidFill>
                          <a:effectLst/>
                          <a:latin typeface="Times New Roman"/>
                        </a:rPr>
                        <a:t>296 654 459,19</a:t>
                      </a:r>
                    </a:p>
                  </a:txBody>
                  <a:tcPr marL="9525" marR="9525" marT="9525" marB="0" anchor="ctr"/>
                </a:tc>
                <a:tc>
                  <a:txBody>
                    <a:bodyPr/>
                    <a:lstStyle/>
                    <a:p>
                      <a:pPr algn="r" fontAlgn="ctr"/>
                      <a:r>
                        <a:rPr lang="ru-RU" sz="1100" b="1" i="0" u="none" strike="noStrike" dirty="0">
                          <a:solidFill>
                            <a:srgbClr val="000000"/>
                          </a:solidFill>
                          <a:effectLst/>
                          <a:latin typeface="Times New Roman"/>
                        </a:rPr>
                        <a:t>309 388 599,27</a:t>
                      </a:r>
                    </a:p>
                  </a:txBody>
                  <a:tcPr marL="9525" marR="9525" marT="9525" marB="0" anchor="ctr"/>
                </a:tc>
              </a:tr>
              <a:tr h="33814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r" fontAlgn="ctr"/>
                      <a:r>
                        <a:rPr lang="ru-RU" sz="1100" b="0" i="0" u="none" strike="noStrike">
                          <a:solidFill>
                            <a:srgbClr val="000000"/>
                          </a:solidFill>
                          <a:effectLst/>
                          <a:latin typeface="Times New Roman"/>
                        </a:rPr>
                        <a:t>285 471 651,80</a:t>
                      </a:r>
                    </a:p>
                  </a:txBody>
                  <a:tcPr marL="9525" marR="9525" marT="9525" marB="0" anchor="ctr"/>
                </a:tc>
                <a:tc>
                  <a:txBody>
                    <a:bodyPr/>
                    <a:lstStyle/>
                    <a:p>
                      <a:pPr algn="r" fontAlgn="ctr"/>
                      <a:r>
                        <a:rPr lang="ru-RU" sz="1100" b="0" i="0" u="none" strike="noStrike">
                          <a:solidFill>
                            <a:srgbClr val="000000"/>
                          </a:solidFill>
                          <a:effectLst/>
                          <a:latin typeface="Times New Roman"/>
                        </a:rPr>
                        <a:t>285 487 151,39</a:t>
                      </a:r>
                    </a:p>
                  </a:txBody>
                  <a:tcPr marL="9525" marR="9525" marT="9525" marB="0" anchor="ctr"/>
                </a:tc>
                <a:tc>
                  <a:txBody>
                    <a:bodyPr/>
                    <a:lstStyle/>
                    <a:p>
                      <a:pPr algn="r" fontAlgn="ctr"/>
                      <a:r>
                        <a:rPr lang="ru-RU" sz="1100" b="0" i="0" u="none" strike="noStrike">
                          <a:solidFill>
                            <a:srgbClr val="000000"/>
                          </a:solidFill>
                          <a:effectLst/>
                          <a:latin typeface="Times New Roman"/>
                        </a:rPr>
                        <a:t>297 816 589,47</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r" fontAlgn="ctr"/>
                      <a:r>
                        <a:rPr lang="ru-RU" sz="1100" b="0" i="0" u="none" strike="noStrike">
                          <a:solidFill>
                            <a:srgbClr val="000000"/>
                          </a:solidFill>
                          <a:effectLst/>
                          <a:latin typeface="Times New Roman"/>
                        </a:rPr>
                        <a:t>6 266 062,73</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c>
                  <a:txBody>
                    <a:bodyPr/>
                    <a:lstStyle/>
                    <a:p>
                      <a:pPr algn="r" fontAlgn="ctr"/>
                      <a:r>
                        <a:rPr lang="ru-RU" sz="1100" b="0" i="0" u="none" strike="noStrike">
                          <a:solidFill>
                            <a:srgbClr val="000000"/>
                          </a:solidFill>
                          <a:effectLst/>
                          <a:latin typeface="Times New Roman"/>
                        </a:rPr>
                        <a:t>1 508 422,80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750 000,00</a:t>
                      </a:r>
                    </a:p>
                  </a:txBody>
                  <a:tcPr marL="9525" marR="9525" marT="9525" marB="0" anchor="ctr"/>
                </a:tc>
                <a:tc>
                  <a:txBody>
                    <a:bodyPr/>
                    <a:lstStyle/>
                    <a:p>
                      <a:pPr algn="r" fontAlgn="ctr"/>
                      <a:r>
                        <a:rPr lang="ru-RU" sz="1100" b="0" i="0" u="none" strike="noStrike">
                          <a:solidFill>
                            <a:srgbClr val="000000"/>
                          </a:solidFill>
                          <a:effectLst/>
                          <a:latin typeface="Times New Roman"/>
                        </a:rPr>
                        <a:t>833 300,00</a:t>
                      </a:r>
                    </a:p>
                  </a:txBody>
                  <a:tcPr marL="9525" marR="9525" marT="9525" marB="0" anchor="ctr"/>
                </a:tc>
                <a:tc>
                  <a:txBody>
                    <a:bodyPr/>
                    <a:lstStyle/>
                    <a:p>
                      <a:pPr algn="r" fontAlgn="ctr"/>
                      <a:r>
                        <a:rPr lang="ru-RU" sz="1100" b="0" i="0" u="none" strike="noStrike">
                          <a:solidFill>
                            <a:srgbClr val="000000"/>
                          </a:solidFill>
                          <a:effectLst/>
                          <a:latin typeface="Times New Roman"/>
                        </a:rPr>
                        <a:t>916 700,00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r" fontAlgn="ctr"/>
                      <a:r>
                        <a:rPr lang="ru-RU" sz="1100" b="0" i="0" u="none" strike="noStrike">
                          <a:solidFill>
                            <a:srgbClr val="000000"/>
                          </a:solidFill>
                          <a:effectLst/>
                          <a:latin typeface="Times New Roman"/>
                        </a:rPr>
                        <a:t>8 516 705,00</a:t>
                      </a:r>
                    </a:p>
                  </a:txBody>
                  <a:tcPr marL="9525" marR="9525" marT="9525" marB="0" anchor="ctr"/>
                </a:tc>
                <a:tc>
                  <a:txBody>
                    <a:bodyPr/>
                    <a:lstStyle/>
                    <a:p>
                      <a:pPr algn="r" fontAlgn="ctr"/>
                      <a:r>
                        <a:rPr lang="ru-RU" sz="1100" b="0" i="0" u="none" strike="noStrike">
                          <a:solidFill>
                            <a:srgbClr val="000000"/>
                          </a:solidFill>
                          <a:effectLst/>
                          <a:latin typeface="Times New Roman"/>
                        </a:rPr>
                        <a:t>8 825 585,00</a:t>
                      </a:r>
                    </a:p>
                  </a:txBody>
                  <a:tcPr marL="9525" marR="9525" marT="9525" marB="0" anchor="ctr"/>
                </a:tc>
                <a:tc>
                  <a:txBody>
                    <a:bodyPr/>
                    <a:lstStyle/>
                    <a:p>
                      <a:pPr algn="r" fontAlgn="ctr"/>
                      <a:r>
                        <a:rPr lang="ru-RU" sz="1100" b="0" i="0" u="none" strike="noStrike">
                          <a:solidFill>
                            <a:srgbClr val="000000"/>
                          </a:solidFill>
                          <a:effectLst/>
                          <a:latin typeface="Times New Roman"/>
                        </a:rPr>
                        <a:t>9 146 887,00</a:t>
                      </a:r>
                    </a:p>
                  </a:txBody>
                  <a:tcPr marL="9525" marR="9525" marT="9525" marB="0" anchor="ctr"/>
                </a:tc>
              </a:tr>
              <a:tr h="203550">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r" fontAlgn="ctr"/>
                      <a:r>
                        <a:rPr lang="ru-RU" sz="1100" b="1" i="0" u="none" strike="noStrike">
                          <a:solidFill>
                            <a:srgbClr val="000000"/>
                          </a:solidFill>
                          <a:effectLst/>
                          <a:latin typeface="Times New Roman"/>
                        </a:rPr>
                        <a:t>1 356 500,00</a:t>
                      </a:r>
                    </a:p>
                  </a:txBody>
                  <a:tcPr marL="9525" marR="9525" marT="9525" marB="0" anchor="ctr"/>
                </a:tc>
                <a:tc>
                  <a:txBody>
                    <a:bodyPr/>
                    <a:lstStyle/>
                    <a:p>
                      <a:pPr algn="r" fontAlgn="ctr"/>
                      <a:r>
                        <a:rPr lang="ru-RU" sz="1100" b="1" i="0" u="none" strike="noStrike">
                          <a:solidFill>
                            <a:srgbClr val="000000"/>
                          </a:solidFill>
                          <a:effectLst/>
                          <a:latin typeface="Times New Roman"/>
                        </a:rPr>
                        <a:t>1 390 500,00</a:t>
                      </a:r>
                    </a:p>
                  </a:txBody>
                  <a:tcPr marL="9525" marR="9525" marT="9525" marB="0" anchor="ctr"/>
                </a:tc>
                <a:tc>
                  <a:txBody>
                    <a:bodyPr/>
                    <a:lstStyle/>
                    <a:p>
                      <a:pPr algn="r" fontAlgn="ctr"/>
                      <a:r>
                        <a:rPr lang="ru-RU" sz="1100" b="1" i="0" u="none" strike="noStrike" dirty="0">
                          <a:solidFill>
                            <a:srgbClr val="000000"/>
                          </a:solidFill>
                          <a:effectLst/>
                          <a:latin typeface="Times New Roman"/>
                        </a:rPr>
                        <a:t>1 390 500,00</a:t>
                      </a:r>
                    </a:p>
                  </a:txBody>
                  <a:tcPr marL="9525" marR="9525" marT="9525" marB="0" anchor="ctr"/>
                </a:tc>
              </a:tr>
              <a:tr h="19697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Формирование системы мер, направленных на  профилактику негативных тенденций в подростковой </a:t>
                      </a:r>
                    </a:p>
                  </a:txBody>
                  <a:tcPr marL="9525" marR="9525" marT="9525" marB="0" anchor="ctr"/>
                </a:tc>
                <a:tc>
                  <a:txBody>
                    <a:bodyPr/>
                    <a:lstStyle/>
                    <a:p>
                      <a:pPr algn="r" fontAlgn="ctr"/>
                      <a:r>
                        <a:rPr lang="ru-RU" sz="1100" b="0" i="0" u="none" strike="noStrike">
                          <a:solidFill>
                            <a:srgbClr val="000000"/>
                          </a:solidFill>
                          <a:effectLst/>
                          <a:latin typeface="Times New Roman"/>
                        </a:rPr>
                        <a:t>166 000,00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c>
                  <a:txBody>
                    <a:bodyPr/>
                    <a:lstStyle/>
                    <a:p>
                      <a:pPr algn="r" fontAlgn="ctr"/>
                      <a:r>
                        <a:rPr lang="ru-RU" sz="1100" b="0" i="0" u="none" strike="noStrike">
                          <a:solidFill>
                            <a:srgbClr val="000000"/>
                          </a:solidFill>
                          <a:effectLst/>
                          <a:latin typeface="Times New Roman"/>
                        </a:rPr>
                        <a:t>200 000,00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c>
                  <a:txBody>
                    <a:bodyPr/>
                    <a:lstStyle/>
                    <a:p>
                      <a:pPr algn="r" fontAlgn="ctr"/>
                      <a:r>
                        <a:rPr lang="ru-RU" sz="1100" b="0" i="0" u="none" strike="noStrike">
                          <a:solidFill>
                            <a:srgbClr val="000000"/>
                          </a:solidFill>
                          <a:effectLst/>
                          <a:latin typeface="Times New Roman"/>
                        </a:rPr>
                        <a:t>1 190 500,00</a:t>
                      </a:r>
                    </a:p>
                  </a:txBody>
                  <a:tcPr marL="9525" marR="9525" marT="9525" marB="0" anchor="ctr"/>
                </a:tc>
              </a:tr>
              <a:tr h="254988">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r" fontAlgn="ctr"/>
                      <a:r>
                        <a:rPr lang="ru-RU" sz="1100" b="1" i="0" u="none" strike="noStrike">
                          <a:solidFill>
                            <a:srgbClr val="000000"/>
                          </a:solidFill>
                          <a:effectLst/>
                          <a:latin typeface="Times New Roman"/>
                        </a:rPr>
                        <a:t>24 941 158,94</a:t>
                      </a:r>
                    </a:p>
                  </a:txBody>
                  <a:tcPr marL="9525" marR="9525" marT="9525" marB="0" anchor="ctr"/>
                </a:tc>
                <a:tc>
                  <a:txBody>
                    <a:bodyPr/>
                    <a:lstStyle/>
                    <a:p>
                      <a:pPr algn="r" fontAlgn="ctr"/>
                      <a:r>
                        <a:rPr lang="ru-RU" sz="1100" b="1" i="0" u="none" strike="noStrike">
                          <a:solidFill>
                            <a:srgbClr val="000000"/>
                          </a:solidFill>
                          <a:effectLst/>
                          <a:latin typeface="Times New Roman"/>
                        </a:rPr>
                        <a:t>300 000,00</a:t>
                      </a:r>
                    </a:p>
                  </a:txBody>
                  <a:tcPr marL="9525" marR="9525" marT="9525" marB="0" anchor="ctr"/>
                </a:tc>
                <a:tc>
                  <a:txBody>
                    <a:bodyPr/>
                    <a:lstStyle/>
                    <a:p>
                      <a:pPr algn="r" fontAlgn="ctr"/>
                      <a:r>
                        <a:rPr lang="ru-RU" sz="1100" b="1" i="0" u="none" strike="noStrike" dirty="0">
                          <a:solidFill>
                            <a:srgbClr val="000000"/>
                          </a:solidFill>
                          <a:effectLst/>
                          <a:latin typeface="Times New Roman"/>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3 317 000,00</a:t>
                      </a:r>
                    </a:p>
                  </a:txBody>
                  <a:tcPr marL="9525" marR="9525" marT="9525" marB="0" anchor="ctr"/>
                </a:tc>
                <a:tc>
                  <a:txBody>
                    <a:bodyPr/>
                    <a:lstStyle/>
                    <a:p>
                      <a:pPr algn="r" fontAlgn="ctr"/>
                      <a:r>
                        <a:rPr lang="ru-RU" sz="1100" b="0" i="0" u="none" strike="noStrike">
                          <a:solidFill>
                            <a:srgbClr val="000000"/>
                          </a:solidFill>
                          <a:effectLst/>
                          <a:latin typeface="Times New Roman"/>
                        </a:rPr>
                        <a:t>300 000,00</a:t>
                      </a:r>
                    </a:p>
                  </a:txBody>
                  <a:tcPr marL="9525" marR="9525" marT="9525" marB="0" anchor="ctr"/>
                </a:tc>
                <a:tc>
                  <a:txBody>
                    <a:bodyPr/>
                    <a:lstStyle/>
                    <a:p>
                      <a:pPr algn="r" fontAlgn="ctr"/>
                      <a:r>
                        <a:rPr lang="ru-RU" sz="1100" b="0" i="0" u="none" strike="noStrike">
                          <a:solidFill>
                            <a:srgbClr val="000000"/>
                          </a:solidFill>
                          <a:effectLst/>
                          <a:latin typeface="Times New Roman"/>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134 100,00</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2429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r" fontAlgn="ctr"/>
                      <a:r>
                        <a:rPr lang="ru-RU" sz="1100" b="0" i="0" u="none" strike="noStrike">
                          <a:solidFill>
                            <a:srgbClr val="000000"/>
                          </a:solidFill>
                          <a:effectLst/>
                          <a:latin typeface="Times New Roman"/>
                        </a:rPr>
                        <a:t>21 490 058,94</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c>
                  <a:txBody>
                    <a:bodyPr/>
                    <a:lstStyle/>
                    <a:p>
                      <a:pPr algn="r" fontAlgn="ctr"/>
                      <a:r>
                        <a:rPr lang="ru-RU" sz="1100" b="0" i="0" u="none" strike="noStrike">
                          <a:solidFill>
                            <a:srgbClr val="000000"/>
                          </a:solidFill>
                          <a:effectLst/>
                          <a:latin typeface="Times New Roman"/>
                        </a:rPr>
                        <a:t> </a:t>
                      </a:r>
                    </a:p>
                  </a:txBody>
                  <a:tcPr marL="9525" marR="9525" marT="9525" marB="0" anchor="ctr"/>
                </a:tc>
              </a:tr>
              <a:tr h="39945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r" fontAlgn="ctr"/>
                      <a:r>
                        <a:rPr lang="ru-RU" sz="1100" b="1" i="0" u="none" strike="noStrike">
                          <a:solidFill>
                            <a:srgbClr val="000000"/>
                          </a:solidFill>
                          <a:effectLst/>
                          <a:latin typeface="Times New Roman"/>
                        </a:rPr>
                        <a:t>6 452 831,69</a:t>
                      </a:r>
                    </a:p>
                  </a:txBody>
                  <a:tcPr marL="9525" marR="9525" marT="9525" marB="0" anchor="ctr"/>
                </a:tc>
                <a:tc>
                  <a:txBody>
                    <a:bodyPr/>
                    <a:lstStyle/>
                    <a:p>
                      <a:pPr algn="r" fontAlgn="ctr"/>
                      <a:r>
                        <a:rPr lang="ru-RU" sz="1100" b="1" i="0" u="none" strike="noStrike">
                          <a:solidFill>
                            <a:srgbClr val="000000"/>
                          </a:solidFill>
                          <a:effectLst/>
                          <a:latin typeface="Times New Roman"/>
                        </a:rPr>
                        <a:t>5 262 843,04</a:t>
                      </a:r>
                    </a:p>
                  </a:txBody>
                  <a:tcPr marL="9525" marR="9525" marT="9525" marB="0" anchor="ctr"/>
                </a:tc>
                <a:tc>
                  <a:txBody>
                    <a:bodyPr/>
                    <a:lstStyle/>
                    <a:p>
                      <a:pPr algn="r" fontAlgn="ctr"/>
                      <a:r>
                        <a:rPr lang="ru-RU" sz="1100" b="1" i="0" u="none" strike="noStrike" dirty="0">
                          <a:solidFill>
                            <a:srgbClr val="000000"/>
                          </a:solidFill>
                          <a:effectLst/>
                          <a:latin typeface="Times New Roman"/>
                        </a:rPr>
                        <a:t>5 262 843,04</a:t>
                      </a:r>
                    </a:p>
                  </a:txBody>
                  <a:tcPr marL="9525" marR="9525" marT="9525" marB="0" anchor="ctr"/>
                </a:tc>
              </a:tr>
              <a:tr h="2571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r" fontAlgn="ctr"/>
                      <a:r>
                        <a:rPr lang="ru-RU" sz="1100" b="0" i="0" u="none" strike="noStrike">
                          <a:solidFill>
                            <a:srgbClr val="000000"/>
                          </a:solidFill>
                          <a:effectLst/>
                          <a:latin typeface="Times New Roman"/>
                        </a:rPr>
                        <a:t>6 452 831,69</a:t>
                      </a:r>
                    </a:p>
                  </a:txBody>
                  <a:tcPr marL="9525" marR="9525" marT="9525" marB="0" anchor="ctr"/>
                </a:tc>
                <a:tc>
                  <a:txBody>
                    <a:bodyPr/>
                    <a:lstStyle/>
                    <a:p>
                      <a:pPr algn="r" fontAlgn="ctr"/>
                      <a:r>
                        <a:rPr lang="ru-RU" sz="1100" b="0" i="0" u="none" strike="noStrike">
                          <a:solidFill>
                            <a:srgbClr val="000000"/>
                          </a:solidFill>
                          <a:effectLst/>
                          <a:latin typeface="Times New Roman"/>
                        </a:rPr>
                        <a:t>5 262 843,04</a:t>
                      </a:r>
                    </a:p>
                  </a:txBody>
                  <a:tcPr marL="9525" marR="9525" marT="9525" marB="0" anchor="ctr"/>
                </a:tc>
                <a:tc>
                  <a:txBody>
                    <a:bodyPr/>
                    <a:lstStyle/>
                    <a:p>
                      <a:pPr algn="r" fontAlgn="ctr"/>
                      <a:r>
                        <a:rPr lang="ru-RU" sz="1100" b="0" i="0" u="none" strike="noStrike" dirty="0">
                          <a:solidFill>
                            <a:srgbClr val="000000"/>
                          </a:solidFill>
                          <a:effectLst/>
                          <a:latin typeface="Times New Roman"/>
                        </a:rPr>
                        <a:t>5 262 843,04</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sp>
        <p:nvSpPr>
          <p:cNvPr id="9"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graphicFrame>
        <p:nvGraphicFramePr>
          <p:cNvPr id="11" name="Диаграмма 10"/>
          <p:cNvGraphicFramePr/>
          <p:nvPr>
            <p:extLst>
              <p:ext uri="{D42A27DB-BD31-4B8C-83A1-F6EECF244321}">
                <p14:modId xmlns:p14="http://schemas.microsoft.com/office/powerpoint/2010/main" val="2282238420"/>
              </p:ext>
            </p:extLst>
          </p:nvPr>
        </p:nvGraphicFramePr>
        <p:xfrm>
          <a:off x="1259632" y="4539100"/>
          <a:ext cx="6393688" cy="21898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1696367068"/>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relaxedInset"/>
                      <a:lightRig rig="flood" dir="t"/>
                    </a:cell3D>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relaxedInset"/>
                      <a:lightRig rig="flood" dir="t"/>
                    </a:cell3D>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relaxedInset"/>
                      <a:lightRig rig="flood" dir="t"/>
                    </a:cell3D>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relaxedInset"/>
                      <a:lightRig rig="flood" dir="t"/>
                    </a:cell3D>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relaxedInset"/>
                      <a:lightRig rig="flood" dir="t"/>
                    </a:cell3D>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266780277"/>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1" i="0" u="none" strike="noStrike">
                          <a:solidFill>
                            <a:srgbClr val="000000"/>
                          </a:solidFill>
                          <a:effectLst/>
                          <a:latin typeface="Times New Roman"/>
                        </a:rPr>
                        <a:t>70 482 440,80</a:t>
                      </a:r>
                    </a:p>
                  </a:txBody>
                  <a:tcPr marL="9525" marR="9525" marT="9525" marB="0" anchor="ctr"/>
                </a:tc>
                <a:tc>
                  <a:txBody>
                    <a:bodyPr/>
                    <a:lstStyle/>
                    <a:p>
                      <a:pPr algn="ctr" fontAlgn="ctr"/>
                      <a:r>
                        <a:rPr lang="ru-RU" sz="1000" b="1" i="0" u="none" strike="noStrike">
                          <a:solidFill>
                            <a:srgbClr val="000000"/>
                          </a:solidFill>
                          <a:effectLst/>
                          <a:latin typeface="Times New Roman"/>
                        </a:rPr>
                        <a:t>66 031 856,87</a:t>
                      </a:r>
                    </a:p>
                  </a:txBody>
                  <a:tcPr marL="9525" marR="9525" marT="9525" marB="0" anchor="ctr"/>
                </a:tc>
                <a:tc>
                  <a:txBody>
                    <a:bodyPr/>
                    <a:lstStyle/>
                    <a:p>
                      <a:pPr algn="ctr" fontAlgn="ctr"/>
                      <a:r>
                        <a:rPr lang="ru-RU" sz="1000" b="1" i="0" u="none" strike="noStrike" dirty="0">
                          <a:solidFill>
                            <a:srgbClr val="000000"/>
                          </a:solidFill>
                          <a:effectLst/>
                          <a:latin typeface="Times New Roman"/>
                        </a:rPr>
                        <a:t>66 118 372,07</a:t>
                      </a: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1" i="0" u="none" strike="noStrike">
                          <a:solidFill>
                            <a:srgbClr val="000000"/>
                          </a:solidFill>
                          <a:effectLst/>
                          <a:latin typeface="Times New Roman"/>
                        </a:rPr>
                        <a:t>67 208 103,99</a:t>
                      </a:r>
                    </a:p>
                  </a:txBody>
                  <a:tcPr marL="9525" marR="9525" marT="9525" marB="0" anchor="ctr"/>
                </a:tc>
                <a:tc>
                  <a:txBody>
                    <a:bodyPr/>
                    <a:lstStyle/>
                    <a:p>
                      <a:pPr algn="ctr" fontAlgn="ctr"/>
                      <a:r>
                        <a:rPr lang="ru-RU" sz="1000" b="1" i="0" u="none" strike="noStrike">
                          <a:solidFill>
                            <a:srgbClr val="000000"/>
                          </a:solidFill>
                          <a:effectLst/>
                          <a:latin typeface="Times New Roman"/>
                        </a:rPr>
                        <a:t>65 501 856,87</a:t>
                      </a:r>
                    </a:p>
                  </a:txBody>
                  <a:tcPr marL="9525" marR="9525" marT="9525" marB="0" anchor="ctr"/>
                </a:tc>
                <a:tc>
                  <a:txBody>
                    <a:bodyPr/>
                    <a:lstStyle/>
                    <a:p>
                      <a:pPr algn="ctr" fontAlgn="ctr"/>
                      <a:r>
                        <a:rPr lang="ru-RU" sz="1000" b="1" i="0" u="none" strike="noStrike" dirty="0">
                          <a:solidFill>
                            <a:srgbClr val="000000"/>
                          </a:solidFill>
                          <a:effectLst/>
                          <a:latin typeface="Times New Roman"/>
                        </a:rPr>
                        <a:t>65 858 372,07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64 763 121,71</a:t>
                      </a:r>
                    </a:p>
                  </a:txBody>
                  <a:tcPr marL="9525" marR="9525" marT="9525" marB="0" anchor="ctr"/>
                </a:tc>
                <a:tc>
                  <a:txBody>
                    <a:bodyPr/>
                    <a:lstStyle/>
                    <a:p>
                      <a:pPr algn="ctr" fontAlgn="ctr"/>
                      <a:r>
                        <a:rPr lang="ru-RU" sz="1000" b="0" i="0" u="none" strike="noStrike">
                          <a:solidFill>
                            <a:srgbClr val="000000"/>
                          </a:solidFill>
                          <a:effectLst/>
                          <a:latin typeface="Times New Roman"/>
                        </a:rPr>
                        <a:t>64 537 156,87</a:t>
                      </a:r>
                    </a:p>
                  </a:txBody>
                  <a:tcPr marL="9525" marR="9525" marT="9525" marB="0" anchor="ctr"/>
                </a:tc>
                <a:tc>
                  <a:txBody>
                    <a:bodyPr/>
                    <a:lstStyle/>
                    <a:p>
                      <a:pPr algn="ctr" fontAlgn="ctr"/>
                      <a:r>
                        <a:rPr lang="ru-RU" sz="1000" b="0" i="0" u="none" strike="noStrike">
                          <a:solidFill>
                            <a:srgbClr val="000000"/>
                          </a:solidFill>
                          <a:effectLst/>
                          <a:latin typeface="Times New Roman"/>
                        </a:rPr>
                        <a:t>64 902 072,07</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766 164,70</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300 000,00</a:t>
                      </a:r>
                    </a:p>
                  </a:txBody>
                  <a:tcPr marL="9525" marR="9525" marT="9525" marB="0" anchor="ctr"/>
                </a:tc>
                <a:tc>
                  <a:txBody>
                    <a:bodyPr/>
                    <a:lstStyle/>
                    <a:p>
                      <a:pPr algn="ctr" fontAlgn="ctr"/>
                      <a:r>
                        <a:rPr lang="ru-RU" sz="1000" b="0" i="0" u="none" strike="noStrike">
                          <a:solidFill>
                            <a:srgbClr val="000000"/>
                          </a:solidFill>
                          <a:effectLst/>
                          <a:latin typeface="Times New Roman"/>
                        </a:rPr>
                        <a:t>350 000,00</a:t>
                      </a:r>
                    </a:p>
                  </a:txBody>
                  <a:tcPr marL="9525" marR="9525" marT="9525" marB="0" anchor="ctr"/>
                </a:tc>
                <a:tc>
                  <a:txBody>
                    <a:bodyPr/>
                    <a:lstStyle/>
                    <a:p>
                      <a:pPr algn="ctr" fontAlgn="ctr"/>
                      <a:r>
                        <a:rPr lang="ru-RU" sz="1000" b="0" i="0" u="none" strike="noStrike">
                          <a:solidFill>
                            <a:srgbClr val="000000"/>
                          </a:solidFill>
                          <a:effectLst/>
                          <a:latin typeface="Times New Roman"/>
                        </a:rPr>
                        <a:t>350 000,00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c>
                  <a:txBody>
                    <a:bodyPr/>
                    <a:lstStyle/>
                    <a:p>
                      <a:pPr algn="ctr" fontAlgn="ctr"/>
                      <a:r>
                        <a:rPr lang="ru-RU" sz="1000" b="0" i="0" u="none" strike="noStrike">
                          <a:solidFill>
                            <a:srgbClr val="000000"/>
                          </a:solidFill>
                          <a:effectLst/>
                          <a:latin typeface="Times New Roman"/>
                        </a:rPr>
                        <a:t>100 000,00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a:solidFill>
                            <a:srgbClr val="000000"/>
                          </a:solidFill>
                          <a:effectLst/>
                          <a:latin typeface="Times New Roman"/>
                        </a:rPr>
                        <a:t>60 000,00</a:t>
                      </a:r>
                    </a:p>
                  </a:txBody>
                  <a:tcPr marL="9525" marR="9525" marT="9525" marB="0" anchor="ctr"/>
                </a:tc>
                <a:tc>
                  <a:txBody>
                    <a:bodyPr/>
                    <a:lstStyle/>
                    <a:p>
                      <a:pPr algn="ctr" fontAlgn="ctr"/>
                      <a:r>
                        <a:rPr lang="ru-RU" sz="1000" b="0" i="0" u="none" strike="noStrike">
                          <a:solidFill>
                            <a:srgbClr val="000000"/>
                          </a:solidFill>
                          <a:effectLst/>
                          <a:latin typeface="Times New Roman"/>
                        </a:rPr>
                        <a:t>60 000,00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89 180,00</a:t>
                      </a:r>
                    </a:p>
                  </a:txBody>
                  <a:tcPr marL="9525" marR="9525" marT="9525" marB="0" anchor="ctr"/>
                </a:tc>
                <a:tc>
                  <a:txBody>
                    <a:bodyPr/>
                    <a:lstStyle/>
                    <a:p>
                      <a:pPr algn="ctr" fontAlgn="ctr"/>
                      <a:r>
                        <a:rPr lang="ru-RU" sz="1000" b="0" i="0" u="none" strike="noStrike">
                          <a:solidFill>
                            <a:srgbClr val="000000"/>
                          </a:solidFill>
                          <a:effectLst/>
                          <a:latin typeface="Times New Roman"/>
                        </a:rPr>
                        <a:t>48 000,00</a:t>
                      </a:r>
                    </a:p>
                  </a:txBody>
                  <a:tcPr marL="9525" marR="9525" marT="9525" marB="0" anchor="ctr"/>
                </a:tc>
                <a:tc>
                  <a:txBody>
                    <a:bodyPr/>
                    <a:lstStyle/>
                    <a:p>
                      <a:pPr algn="ctr" fontAlgn="ctr"/>
                      <a:r>
                        <a:rPr lang="ru-RU" sz="1000" b="0" i="0" u="none" strike="noStrike">
                          <a:solidFill>
                            <a:srgbClr val="000000"/>
                          </a:solidFill>
                          <a:effectLst/>
                          <a:latin typeface="Times New Roman"/>
                        </a:rPr>
                        <a:t>48 000,00</a:t>
                      </a: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23 000,00</a:t>
                      </a:r>
                    </a:p>
                  </a:txBody>
                  <a:tcPr marL="9525" marR="9525" marT="9525" marB="0" anchor="ctr"/>
                </a:tc>
                <a:tc>
                  <a:txBody>
                    <a:bodyPr/>
                    <a:lstStyle/>
                    <a:p>
                      <a:pPr algn="ctr" fontAlgn="ctr"/>
                      <a:r>
                        <a:rPr lang="ru-RU" sz="1000" b="0" i="0" u="none" strike="noStrike">
                          <a:solidFill>
                            <a:srgbClr val="000000"/>
                          </a:solidFill>
                          <a:effectLst/>
                          <a:latin typeface="Times New Roman"/>
                        </a:rPr>
                        <a:t>15 000,00</a:t>
                      </a:r>
                    </a:p>
                  </a:txBody>
                  <a:tcPr marL="9525" marR="9525" marT="9525" marB="0" anchor="ctr"/>
                </a:tc>
                <a:tc>
                  <a:txBody>
                    <a:bodyPr/>
                    <a:lstStyle/>
                    <a:p>
                      <a:pPr algn="ctr" fontAlgn="ctr"/>
                      <a:r>
                        <a:rPr lang="ru-RU" sz="1000" b="0" i="0" u="none" strike="noStrike">
                          <a:solidFill>
                            <a:srgbClr val="000000"/>
                          </a:solidFill>
                          <a:effectLst/>
                          <a:latin typeface="Times New Roman"/>
                        </a:rPr>
                        <a:t>15 000,00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949 837,58</a:t>
                      </a:r>
                    </a:p>
                  </a:txBody>
                  <a:tcPr marL="9525" marR="9525" marT="9525" marB="0" anchor="ctr"/>
                </a:tc>
                <a:tc>
                  <a:txBody>
                    <a:bodyPr/>
                    <a:lstStyle/>
                    <a:p>
                      <a:pPr algn="ctr" fontAlgn="ctr"/>
                      <a:r>
                        <a:rPr lang="ru-RU" sz="1000" b="0" i="0" u="none" strike="noStrike">
                          <a:solidFill>
                            <a:srgbClr val="000000"/>
                          </a:solidFill>
                          <a:effectLst/>
                          <a:latin typeface="Times New Roman"/>
                        </a:rPr>
                        <a:t>225 000,00</a:t>
                      </a:r>
                    </a:p>
                  </a:txBody>
                  <a:tcPr marL="9525" marR="9525" marT="9525" marB="0" anchor="ctr"/>
                </a:tc>
                <a:tc>
                  <a:txBody>
                    <a:bodyPr/>
                    <a:lstStyle/>
                    <a:p>
                      <a:pPr algn="ctr" fontAlgn="ctr"/>
                      <a:r>
                        <a:rPr lang="ru-RU" sz="1000" b="0" i="0" u="none" strike="noStrike">
                          <a:solidFill>
                            <a:srgbClr val="000000"/>
                          </a:solidFill>
                          <a:effectLst/>
                          <a:latin typeface="Times New Roman"/>
                        </a:rPr>
                        <a:t>200 000,00</a:t>
                      </a: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150 000,00</a:t>
                      </a:r>
                    </a:p>
                  </a:txBody>
                  <a:tcPr marL="9525" marR="9525" marT="9525" marB="0" anchor="ctr"/>
                </a:tc>
                <a:tc>
                  <a:txBody>
                    <a:bodyPr/>
                    <a:lstStyle/>
                    <a:p>
                      <a:pPr algn="ctr" fontAlgn="ctr"/>
                      <a:r>
                        <a:rPr lang="ru-RU" sz="1000" b="0" i="0" u="none" strike="noStrike">
                          <a:solidFill>
                            <a:srgbClr val="000000"/>
                          </a:solidFill>
                          <a:effectLst/>
                          <a:latin typeface="Times New Roman"/>
                        </a:rPr>
                        <a:t>166 700,00</a:t>
                      </a:r>
                    </a:p>
                  </a:txBody>
                  <a:tcPr marL="9525" marR="9525" marT="9525" marB="0" anchor="ctr"/>
                </a:tc>
                <a:tc>
                  <a:txBody>
                    <a:bodyPr/>
                    <a:lstStyle/>
                    <a:p>
                      <a:pPr algn="ctr" fontAlgn="ctr"/>
                      <a:r>
                        <a:rPr lang="ru-RU" sz="1000" b="0" i="0" u="none" strike="noStrike">
                          <a:solidFill>
                            <a:srgbClr val="000000"/>
                          </a:solidFill>
                          <a:effectLst/>
                          <a:latin typeface="Times New Roman"/>
                        </a:rPr>
                        <a:t>183 300,00</a:t>
                      </a: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000" b="0" i="0" u="none" strike="noStrike">
                          <a:solidFill>
                            <a:srgbClr val="000000"/>
                          </a:solidFill>
                          <a:effectLst/>
                          <a:latin typeface="Times New Roman"/>
                        </a:rPr>
                        <a:t>66 800,00</a:t>
                      </a:r>
                    </a:p>
                  </a:txBody>
                  <a:tcPr marL="9525" marR="9525" marT="9525" marB="0" anchor="ctr"/>
                </a:tc>
                <a:tc>
                  <a:txBody>
                    <a:bodyPr/>
                    <a:lstStyle/>
                    <a:p>
                      <a:pPr algn="ctr" fontAlgn="ctr"/>
                      <a:r>
                        <a:rPr lang="ru-RU" sz="1000" b="0" i="0" u="none" strike="noStrike">
                          <a:solidFill>
                            <a:srgbClr val="000000"/>
                          </a:solidFill>
                          <a:effectLst/>
                          <a:latin typeface="Times New Roman"/>
                        </a:rPr>
                        <a:t> </a:t>
                      </a:r>
                    </a:p>
                  </a:txBody>
                  <a:tcPr marL="9525" marR="9525" marT="9525" marB="0" anchor="ctr"/>
                </a:tc>
                <a:tc>
                  <a:txBody>
                    <a:bodyPr/>
                    <a:lstStyle/>
                    <a:p>
                      <a:pPr algn="ctr" fontAlgn="ctr"/>
                      <a:r>
                        <a:rPr lang="ru-RU" sz="10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47282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
        <p:nvSpPr>
          <p:cNvPr id="12" name="CustomShape 1"/>
          <p:cNvSpPr/>
          <p:nvPr/>
        </p:nvSpPr>
        <p:spPr>
          <a:xfrm>
            <a:off x="123382" y="4183030"/>
            <a:ext cx="4088578" cy="256039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1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4409936"/>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887274627"/>
              </p:ext>
            </p:extLst>
          </p:nvPr>
        </p:nvGraphicFramePr>
        <p:xfrm>
          <a:off x="4644008" y="4766436"/>
          <a:ext cx="4103992" cy="20023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Таблица 13"/>
          <p:cNvGraphicFramePr>
            <a:graphicFrameLocks noGrp="1"/>
          </p:cNvGraphicFramePr>
          <p:nvPr>
            <p:extLst>
              <p:ext uri="{D42A27DB-BD31-4B8C-83A1-F6EECF244321}">
                <p14:modId xmlns:p14="http://schemas.microsoft.com/office/powerpoint/2010/main" val="2897440166"/>
              </p:ext>
            </p:extLst>
          </p:nvPr>
        </p:nvGraphicFramePr>
        <p:xfrm>
          <a:off x="71655" y="519098"/>
          <a:ext cx="9000689" cy="3557975"/>
        </p:xfrm>
        <a:graphic>
          <a:graphicData uri="http://schemas.openxmlformats.org/drawingml/2006/table">
            <a:tbl>
              <a:tblPr firstRow="1" bandRow="1">
                <a:tableStyleId>{F5AB1C69-6EDB-4FF4-983F-18BD219EF322}</a:tableStyleId>
              </a:tblPr>
              <a:tblGrid>
                <a:gridCol w="5931232"/>
                <a:gridCol w="1025151"/>
                <a:gridCol w="1025151"/>
                <a:gridCol w="1019155"/>
              </a:tblGrid>
              <a:tr h="309722">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97033">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a:solidFill>
                            <a:srgbClr val="000000"/>
                          </a:solidFill>
                          <a:effectLst/>
                          <a:latin typeface="Times New Roman"/>
                        </a:rPr>
                        <a:t>73 400,00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397033">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a:solidFill>
                            <a:srgbClr val="000000"/>
                          </a:solidFill>
                          <a:effectLst/>
                          <a:latin typeface="Times New Roman"/>
                        </a:rPr>
                        <a:t>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35 000,00</a:t>
                      </a:r>
                    </a:p>
                  </a:txBody>
                  <a:tcPr marL="9525" marR="9525" marT="9525" marB="0" anchor="ctr"/>
                </a:tc>
              </a:tr>
              <a:tr h="203555">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r>
              <a:tr h="203555">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a:solidFill>
                            <a:srgbClr val="000000"/>
                          </a:solidFill>
                          <a:effectLst/>
                          <a:latin typeface="Times New Roman"/>
                        </a:rPr>
                        <a:t>33 400,00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203555">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выставок-ярмарок народных художественных промыслов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r h="397033">
                <a:tc>
                  <a:txBody>
                    <a:bodyPr/>
                    <a:lstStyle/>
                    <a:p>
                      <a:pPr algn="l" fontAlgn="ctr"/>
                      <a:r>
                        <a:rPr lang="ru-RU" sz="1200" b="1" u="none" strike="noStrike">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a:solidFill>
                            <a:srgbClr val="000000"/>
                          </a:solidFill>
                          <a:effectLst/>
                          <a:latin typeface="Times New Roman"/>
                        </a:rPr>
                        <a:t>3 200 936,81</a:t>
                      </a:r>
                    </a:p>
                  </a:txBody>
                  <a:tcPr marL="9525" marR="9525" marT="9525" marB="0" anchor="ctr"/>
                </a:tc>
                <a:tc>
                  <a:txBody>
                    <a:bodyPr/>
                    <a:lstStyle/>
                    <a:p>
                      <a:pPr algn="ctr" fontAlgn="ctr"/>
                      <a:r>
                        <a:rPr lang="ru-RU" sz="1200" b="1" i="0" u="none" strike="noStrike">
                          <a:solidFill>
                            <a:srgbClr val="000000"/>
                          </a:solidFill>
                          <a:effectLst/>
                          <a:latin typeface="Times New Roman"/>
                        </a:rPr>
                        <a:t>470 000,00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200 000,00</a:t>
                      </a:r>
                    </a:p>
                  </a:txBody>
                  <a:tcPr marL="9525" marR="9525" marT="9525" marB="0" anchor="ctr"/>
                </a:tc>
              </a:tr>
              <a:tr h="590511">
                <a:tc>
                  <a:txBody>
                    <a:bodyPr/>
                    <a:lstStyle/>
                    <a:p>
                      <a:pPr algn="l" fontAlgn="ctr"/>
                      <a:r>
                        <a:rPr lang="ru-RU" sz="1200" b="0" i="0" u="none" strike="noStrike" dirty="0">
                          <a:solidFill>
                            <a:srgbClr val="000000"/>
                          </a:solidFill>
                          <a:effectLst/>
                          <a:latin typeface="Times New Roman"/>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a:t>
                      </a:r>
                    </a:p>
                  </a:txBody>
                  <a:tcPr marL="9525" marR="9525" marT="9525" marB="0" anchor="ctr"/>
                </a:tc>
                <a:tc>
                  <a:txBody>
                    <a:bodyPr/>
                    <a:lstStyle/>
                    <a:p>
                      <a:pPr algn="ctr" fontAlgn="ctr"/>
                      <a:r>
                        <a:rPr lang="ru-RU" sz="1200" b="0" i="0" u="none" strike="noStrike" dirty="0">
                          <a:solidFill>
                            <a:srgbClr val="000000"/>
                          </a:solidFill>
                          <a:effectLst/>
                          <a:latin typeface="Times New Roman"/>
                        </a:rPr>
                        <a:t>1 482 622,84</a:t>
                      </a:r>
                    </a:p>
                  </a:txBody>
                  <a:tcPr marL="9525" marR="9525" marT="9525" marB="0" anchor="ctr"/>
                </a:tc>
                <a:tc>
                  <a:txBody>
                    <a:bodyPr/>
                    <a:lstStyle/>
                    <a:p>
                      <a:pPr algn="ctr" fontAlgn="ctr"/>
                      <a:r>
                        <a:rPr lang="ru-RU" sz="1200" b="0" i="0" u="none" strike="noStrike" dirty="0">
                          <a:solidFill>
                            <a:srgbClr val="000000"/>
                          </a:solidFill>
                          <a:effectLst/>
                          <a:latin typeface="Times New Roman"/>
                        </a:rPr>
                        <a:t>470 000,00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r>
              <a:tr h="427989">
                <a:tc>
                  <a:txBody>
                    <a:bodyPr/>
                    <a:lstStyle/>
                    <a:p>
                      <a:pPr algn="l" fontAlgn="ctr"/>
                      <a:r>
                        <a:rPr lang="ru-RU" sz="1200" b="0" i="0" u="none" strike="noStrike" dirty="0">
                          <a:solidFill>
                            <a:srgbClr val="000000"/>
                          </a:solidFill>
                          <a:effectLst/>
                          <a:latin typeface="Times New Roman"/>
                        </a:rPr>
                        <a:t>Строительство социокультурного центра в с</a:t>
                      </a:r>
                      <a:r>
                        <a:rPr lang="ru-RU" sz="1200" b="0" i="0" u="none" strike="noStrike" dirty="0" smtClean="0">
                          <a:solidFill>
                            <a:srgbClr val="000000"/>
                          </a:solidFill>
                          <a:effectLst/>
                          <a:latin typeface="Times New Roman"/>
                        </a:rPr>
                        <a:t>. 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nchor="ctr"/>
                </a:tc>
                <a:tc>
                  <a:txBody>
                    <a:bodyPr/>
                    <a:lstStyle/>
                    <a:p>
                      <a:pPr algn="ctr" fontAlgn="ctr"/>
                      <a:r>
                        <a:rPr lang="ru-RU" sz="1200" b="0" i="0" u="none" strike="noStrike">
                          <a:solidFill>
                            <a:srgbClr val="000000"/>
                          </a:solidFill>
                          <a:effectLst/>
                          <a:latin typeface="Times New Roman"/>
                        </a:rPr>
                        <a:t>530 000,00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427989">
                <a:tc>
                  <a:txBody>
                    <a:bodyPr/>
                    <a:lstStyle/>
                    <a:p>
                      <a:pPr algn="l" fontAlgn="t"/>
                      <a:r>
                        <a:rPr lang="ru-RU" sz="1200" b="0" i="0" u="none" strike="noStrike" dirty="0">
                          <a:solidFill>
                            <a:srgbClr val="000000"/>
                          </a:solidFill>
                          <a:effectLst/>
                          <a:latin typeface="Times New Roman"/>
                        </a:rPr>
                        <a:t>Строительство социокультурного центра в </a:t>
                      </a:r>
                      <a:r>
                        <a:rPr lang="ru-RU" sz="1200" b="0" i="0" u="none" strike="noStrike" dirty="0" err="1">
                          <a:solidFill>
                            <a:srgbClr val="000000"/>
                          </a:solidFill>
                          <a:effectLst/>
                          <a:latin typeface="Times New Roman"/>
                        </a:rPr>
                        <a:t>с.Подчерье</a:t>
                      </a:r>
                      <a:r>
                        <a:rPr lang="ru-RU" sz="1200" b="0" i="0" u="none" strike="noStrike" dirty="0">
                          <a:solidFill>
                            <a:srgbClr val="000000"/>
                          </a:solidFill>
                          <a:effectLst/>
                          <a:latin typeface="Times New Roman"/>
                        </a:rPr>
                        <a:t>, в том числе проведение проектно-изыскательских работ и разработка проектно-сметной документации</a:t>
                      </a:r>
                    </a:p>
                  </a:txBody>
                  <a:tcPr marL="9525" marR="9525" marT="9525" marB="0"/>
                </a:tc>
                <a:tc>
                  <a:txBody>
                    <a:bodyPr/>
                    <a:lstStyle/>
                    <a:p>
                      <a:pPr algn="ctr" fontAlgn="ctr"/>
                      <a:r>
                        <a:rPr lang="ru-RU" sz="1200" b="0" i="0" u="none" strike="noStrike">
                          <a:solidFill>
                            <a:srgbClr val="000000"/>
                          </a:solidFill>
                          <a:effectLst/>
                          <a:latin typeface="Times New Roman"/>
                        </a:rPr>
                        <a:t>1 188 313,97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8874908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2592897929"/>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cell3D prstMaterial="dkEdge">
                      <a:bevel prst="artDeco"/>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cell3D prstMaterial="dkEdge">
                      <a:bevel prst="artDeco"/>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artDeco"/>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cell3D prstMaterial="dkEdge">
                      <a:bevel prst="artDeco"/>
                      <a:lightRig rig="flood" dir="t"/>
                    </a:cell3D>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cell3D prstMaterial="dkEdge">
                      <a:bevel prst="artDeco"/>
                      <a:lightRig rig="flood" dir="t"/>
                    </a:cell3D>
                  </a:tcPr>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cell3D prstMaterial="dkEdge">
                      <a:bevel prst="artDeco"/>
                      <a:lightRig rig="flood" dir="t"/>
                    </a:cell3D>
                  </a:tcPr>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cell3D prstMaterial="dkEdge">
                      <a:bevel prst="artDeco"/>
                      <a:lightRig rig="flood" dir="t"/>
                    </a:cell3D>
                  </a:tcPr>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cell3D prstMaterial="dkEdge">
                      <a:bevel prst="artDeco"/>
                      <a:lightRig rig="flood" dir="t"/>
                    </a:cell3D>
                  </a:tcPr>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cell3D prstMaterial="dkEdge">
                      <a:bevel prst="artDeco"/>
                      <a:lightRig rig="flood" dir="t"/>
                    </a:cell3D>
                  </a:tcPr>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268200342"/>
              </p:ext>
            </p:extLst>
          </p:nvPr>
        </p:nvGraphicFramePr>
        <p:xfrm>
          <a:off x="107572" y="1620168"/>
          <a:ext cx="8964496" cy="4767719"/>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13 456 424,12</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1" i="0" u="none" strike="noStrike" dirty="0">
                          <a:solidFill>
                            <a:srgbClr val="000000"/>
                          </a:solidFill>
                          <a:effectLst/>
                          <a:latin typeface="Times New Roman"/>
                        </a:rPr>
                        <a:t>11 437 024,12</a:t>
                      </a:r>
                    </a:p>
                  </a:txBody>
                  <a:tcPr marL="9525" marR="9525" marT="9525" marB="0" anchor="ctr"/>
                </a:tc>
                <a:tc>
                  <a:txBody>
                    <a:bodyPr/>
                    <a:lstStyle/>
                    <a:p>
                      <a:pPr algn="ctr" fontAlgn="ctr"/>
                      <a:r>
                        <a:rPr lang="ru-RU" sz="1200" b="1" i="0" u="none" strike="noStrike">
                          <a:solidFill>
                            <a:srgbClr val="000000"/>
                          </a:solidFill>
                          <a:effectLst/>
                          <a:latin typeface="Times New Roman"/>
                        </a:rPr>
                        <a:t>9 553 237,96</a:t>
                      </a:r>
                    </a:p>
                  </a:txBody>
                  <a:tcPr marL="9525" marR="9525" marT="9525" marB="0" anchor="ctr"/>
                </a:tc>
                <a:tc>
                  <a:txBody>
                    <a:bodyPr/>
                    <a:lstStyle/>
                    <a:p>
                      <a:pPr algn="ctr" fontAlgn="ctr"/>
                      <a:r>
                        <a:rPr lang="ru-RU" sz="1200" b="1" i="0" u="none" strike="noStrike" dirty="0">
                          <a:solidFill>
                            <a:srgbClr val="000000"/>
                          </a:solidFill>
                          <a:effectLst/>
                          <a:latin typeface="Times New Roman"/>
                        </a:rPr>
                        <a:t>9 599 002,04</a:t>
                      </a:r>
                    </a:p>
                  </a:txBody>
                  <a:tcPr marL="9525" marR="9525" marT="9525" marB="0" anchor="ctr"/>
                </a:tc>
              </a:tr>
              <a:tr h="358203">
                <a:tc>
                  <a:txBody>
                    <a:bodyPr/>
                    <a:lstStyle/>
                    <a:p>
                      <a:pPr algn="l" fontAlgn="ctr"/>
                      <a:r>
                        <a:rPr lang="ru-RU" sz="1200" b="0" i="0" u="none" strike="noStrike" dirty="0">
                          <a:solidFill>
                            <a:srgbClr val="000000"/>
                          </a:solidFill>
                          <a:effectLst/>
                          <a:latin typeface="Times New Roman"/>
                        </a:rPr>
                        <a:t>Обеспечение деятельности КДЮСШ</a:t>
                      </a:r>
                    </a:p>
                  </a:txBody>
                  <a:tcPr marL="9525" marR="9525" marT="9525" marB="0" anchor="ctr"/>
                </a:tc>
                <a:tc>
                  <a:txBody>
                    <a:bodyPr/>
                    <a:lstStyle/>
                    <a:p>
                      <a:pPr algn="ctr" fontAlgn="ctr"/>
                      <a:r>
                        <a:rPr lang="ru-RU" sz="1200" b="0" i="0" u="none" strike="noStrike" dirty="0">
                          <a:solidFill>
                            <a:srgbClr val="000000"/>
                          </a:solidFill>
                          <a:effectLst/>
                          <a:latin typeface="Times New Roman"/>
                        </a:rPr>
                        <a:t>10 378 925,91</a:t>
                      </a:r>
                    </a:p>
                  </a:txBody>
                  <a:tcPr marL="9525" marR="9525" marT="9525" marB="0" anchor="ctr"/>
                </a:tc>
                <a:tc>
                  <a:txBody>
                    <a:bodyPr/>
                    <a:lstStyle/>
                    <a:p>
                      <a:pPr algn="ctr" fontAlgn="ctr"/>
                      <a:r>
                        <a:rPr lang="ru-RU" sz="1200" b="0" i="0" u="none" strike="noStrike" dirty="0">
                          <a:solidFill>
                            <a:srgbClr val="000000"/>
                          </a:solidFill>
                          <a:effectLst/>
                          <a:latin typeface="Times New Roman"/>
                        </a:rPr>
                        <a:t>8 622 237,96</a:t>
                      </a:r>
                    </a:p>
                  </a:txBody>
                  <a:tcPr marL="9525" marR="9525" marT="9525" marB="0" anchor="ctr"/>
                </a:tc>
                <a:tc>
                  <a:txBody>
                    <a:bodyPr/>
                    <a:lstStyle/>
                    <a:p>
                      <a:pPr algn="ctr" fontAlgn="ctr"/>
                      <a:r>
                        <a:rPr lang="ru-RU" sz="1200" b="0" i="0" u="none" strike="noStrike">
                          <a:solidFill>
                            <a:srgbClr val="000000"/>
                          </a:solidFill>
                          <a:effectLst/>
                          <a:latin typeface="Times New Roman"/>
                        </a:rPr>
                        <a:t>8 668 002,04</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Обучение и повышение квалификации работников отрасли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60 000,00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358203">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solidFill>
                            <a:srgbClr val="000000"/>
                          </a:solidFill>
                          <a:effectLst/>
                          <a:latin typeface="Times New Roman"/>
                        </a:rPr>
                        <a:t>167 098,21</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15 000,00</a:t>
                      </a:r>
                    </a:p>
                  </a:txBody>
                  <a:tcPr marL="9525" marR="9525" marT="9525" marB="0" anchor="ctr"/>
                </a:tc>
              </a:tr>
              <a:tr h="362497">
                <a:tc>
                  <a:txBody>
                    <a:bodyPr/>
                    <a:lstStyle/>
                    <a:p>
                      <a:pPr algn="l" fontAlgn="ctr"/>
                      <a:r>
                        <a:rPr lang="ru-RU" sz="1200" b="0" i="0" u="none" strike="noStrike">
                          <a:solidFill>
                            <a:srgbClr val="000000"/>
                          </a:solidFill>
                          <a:effectLst/>
                          <a:latin typeface="Times New Roman"/>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a:solidFill>
                            <a:srgbClr val="000000"/>
                          </a:solidFill>
                          <a:effectLst/>
                          <a:latin typeface="Times New Roman"/>
                        </a:rPr>
                        <a:t>500 000,00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500 000,00</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a:solidFill>
                            <a:srgbClr val="000000"/>
                          </a:solidFill>
                          <a:effectLst/>
                          <a:latin typeface="Times New Roman"/>
                        </a:rPr>
                        <a:t>56 000,00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56 000,00</a:t>
                      </a:r>
                    </a:p>
                  </a:txBody>
                  <a:tcPr marL="9525" marR="9525" marT="9525" marB="0" anchor="ct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solidFill>
                            <a:srgbClr val="000000"/>
                          </a:solidFill>
                          <a:effectLst/>
                          <a:latin typeface="Times New Roman"/>
                        </a:rPr>
                        <a:t>2 019 400,00</a:t>
                      </a:r>
                    </a:p>
                  </a:txBody>
                  <a:tcPr marL="9525" marR="9525" marT="9525" marB="0" anchor="ctr"/>
                </a:tc>
                <a:tc>
                  <a:txBody>
                    <a:bodyPr/>
                    <a:lstStyle/>
                    <a:p>
                      <a:pPr algn="ctr" fontAlgn="ctr"/>
                      <a:r>
                        <a:rPr lang="ru-RU" sz="1200" b="1" i="0" u="none" strike="noStrike">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362497">
                <a:tc>
                  <a:txBody>
                    <a:bodyPr/>
                    <a:lstStyle/>
                    <a:p>
                      <a:pPr algn="l" fontAlgn="ctr"/>
                      <a:r>
                        <a:rPr lang="ru-RU" sz="1200" b="0" i="0" u="none" strike="noStrike" dirty="0">
                          <a:solidFill>
                            <a:srgbClr val="000000"/>
                          </a:solidFill>
                          <a:effectLst/>
                          <a:latin typeface="Times New Roman"/>
                        </a:rPr>
                        <a:t>Строительство, реконструкция, капитальный и текущий ремонт зданий учреждений и объектов сферы физической культуры и 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2 019 400,00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02114181"/>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artDeco"/>
                      <a:lightRig rig="flood" dir="t"/>
                    </a:cell3D>
                  </a:tcPr>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474681915"/>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97880391"/>
              </p:ext>
            </p:extLst>
          </p:nvPr>
        </p:nvGraphicFramePr>
        <p:xfrm>
          <a:off x="60968" y="1196752"/>
          <a:ext cx="9047536" cy="5603027"/>
        </p:xfrm>
        <a:graphic>
          <a:graphicData uri="http://schemas.openxmlformats.org/drawingml/2006/table">
            <a:tbl>
              <a:tblPr firstRow="1" bandRow="1">
                <a:tableStyleId>{5C22544A-7EE6-4342-B048-85BDC9FD1C3A}</a:tableStyleId>
              </a:tblPr>
              <a:tblGrid>
                <a:gridCol w="6224382"/>
                <a:gridCol w="991568"/>
                <a:gridCol w="952425"/>
                <a:gridCol w="879161"/>
              </a:tblGrid>
              <a:tr h="30754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00" b="1" i="0" u="none" strike="noStrike">
                          <a:solidFill>
                            <a:srgbClr val="000000"/>
                          </a:solidFill>
                          <a:effectLst/>
                          <a:latin typeface="Times New Roman"/>
                        </a:rPr>
                        <a:t>6 380 534,06</a:t>
                      </a:r>
                    </a:p>
                  </a:txBody>
                  <a:tcPr marL="9525" marR="9525" marT="9525" marB="0" anchor="ctr"/>
                </a:tc>
                <a:tc>
                  <a:txBody>
                    <a:bodyPr/>
                    <a:lstStyle/>
                    <a:p>
                      <a:pPr algn="ctr" fontAlgn="ctr"/>
                      <a:r>
                        <a:rPr lang="ru-RU" sz="1100" b="1" i="0" u="none" strike="noStrike">
                          <a:solidFill>
                            <a:srgbClr val="000000"/>
                          </a:solidFill>
                          <a:effectLst/>
                          <a:latin typeface="Times New Roman"/>
                        </a:rPr>
                        <a:t>7 267 342,84</a:t>
                      </a:r>
                    </a:p>
                  </a:txBody>
                  <a:tcPr marL="9525" marR="9525" marT="9525" marB="0" anchor="ctr"/>
                </a:tc>
                <a:tc>
                  <a:txBody>
                    <a:bodyPr/>
                    <a:lstStyle/>
                    <a:p>
                      <a:pPr algn="ctr" fontAlgn="ctr"/>
                      <a:r>
                        <a:rPr lang="ru-RU" sz="1100" b="1" i="0" u="none" strike="noStrike" dirty="0">
                          <a:solidFill>
                            <a:srgbClr val="000000"/>
                          </a:solidFill>
                          <a:effectLst/>
                          <a:latin typeface="Times New Roman"/>
                        </a:rPr>
                        <a:t>7 110 092,84</a:t>
                      </a:r>
                    </a:p>
                  </a:txBody>
                  <a:tcPr marL="9525" marR="9525" marT="9525" marB="0" anchor="ctr"/>
                </a:tc>
              </a:tr>
              <a:tr h="358888">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00" b="1" i="0" u="none" strike="noStrike">
                          <a:solidFill>
                            <a:srgbClr val="000000"/>
                          </a:solidFill>
                          <a:effectLst/>
                          <a:latin typeface="Times New Roman"/>
                        </a:rPr>
                        <a:t>1 878 100,00</a:t>
                      </a:r>
                    </a:p>
                  </a:txBody>
                  <a:tcPr marL="9525" marR="9525" marT="9525" marB="0" anchor="ctr"/>
                </a:tc>
                <a:tc>
                  <a:txBody>
                    <a:bodyPr/>
                    <a:lstStyle/>
                    <a:p>
                      <a:pPr algn="ctr" fontAlgn="ctr"/>
                      <a:r>
                        <a:rPr lang="ru-RU" sz="1100" b="1" i="0" u="none" strike="noStrike">
                          <a:solidFill>
                            <a:srgbClr val="000000"/>
                          </a:solidFill>
                          <a:effectLst/>
                          <a:latin typeface="Times New Roman"/>
                        </a:rPr>
                        <a:t>3 413 500,00</a:t>
                      </a:r>
                    </a:p>
                  </a:txBody>
                  <a:tcPr marL="9525" marR="9525" marT="9525" marB="0" anchor="ctr"/>
                </a:tc>
                <a:tc>
                  <a:txBody>
                    <a:bodyPr/>
                    <a:lstStyle/>
                    <a:p>
                      <a:pPr algn="ctr" fontAlgn="ctr"/>
                      <a:r>
                        <a:rPr lang="ru-RU" sz="1100" b="1" i="0" u="none" strike="noStrike" dirty="0">
                          <a:solidFill>
                            <a:srgbClr val="000000"/>
                          </a:solidFill>
                          <a:effectLst/>
                          <a:latin typeface="Times New Roman"/>
                        </a:rPr>
                        <a:t>3 413 500,00</a:t>
                      </a:r>
                    </a:p>
                  </a:txBody>
                  <a:tcPr marL="9525" marR="9525" marT="9525" marB="0" anchor="ctr"/>
                </a:tc>
              </a:tr>
              <a:tr h="358888">
                <a:tc>
                  <a:txBody>
                    <a:bodyPr/>
                    <a:lstStyle/>
                    <a:p>
                      <a:pPr algn="l" fontAlgn="ctr"/>
                      <a:r>
                        <a:rPr lang="ru-RU" sz="1100" b="0" i="0" u="none" strike="noStrike" dirty="0">
                          <a:solidFill>
                            <a:srgbClr val="000000"/>
                          </a:solidFill>
                          <a:effectLst/>
                          <a:latin typeface="Times New Roman"/>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00" b="0" i="0" u="none" strike="noStrike" dirty="0">
                          <a:solidFill>
                            <a:srgbClr val="000000"/>
                          </a:solidFill>
                          <a:effectLst/>
                          <a:latin typeface="Times New Roman"/>
                        </a:rPr>
                        <a:t>68 500,00</a:t>
                      </a:r>
                    </a:p>
                  </a:txBody>
                  <a:tcPr marL="9525" marR="9525" marT="9525" marB="0" anchor="ctr"/>
                </a:tc>
                <a:tc>
                  <a:txBody>
                    <a:bodyPr/>
                    <a:lstStyle/>
                    <a:p>
                      <a:pPr algn="ctr" fontAlgn="ctr"/>
                      <a:r>
                        <a:rPr lang="ru-RU" sz="1100" b="0" i="0" u="none" strike="noStrike">
                          <a:solidFill>
                            <a:srgbClr val="000000"/>
                          </a:solidFill>
                          <a:effectLst/>
                          <a:latin typeface="Times New Roman"/>
                        </a:rPr>
                        <a:t>68 500,00</a:t>
                      </a:r>
                    </a:p>
                  </a:txBody>
                  <a:tcPr marL="9525" marR="9525" marT="9525" marB="0" anchor="ctr"/>
                </a:tc>
                <a:tc>
                  <a:txBody>
                    <a:bodyPr/>
                    <a:lstStyle/>
                    <a:p>
                      <a:pPr algn="ctr" fontAlgn="ctr"/>
                      <a:r>
                        <a:rPr lang="ru-RU" sz="1100" b="0" i="0" u="none" strike="noStrike">
                          <a:solidFill>
                            <a:srgbClr val="000000"/>
                          </a:solidFill>
                          <a:effectLst/>
                          <a:latin typeface="Times New Roman"/>
                        </a:rPr>
                        <a:t>68 500,00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00" b="0" i="0" u="none" strike="noStrike" dirty="0">
                          <a:solidFill>
                            <a:srgbClr val="000000"/>
                          </a:solidFill>
                          <a:effectLst/>
                          <a:latin typeface="Times New Roman"/>
                        </a:rPr>
                        <a:t>12 500,00</a:t>
                      </a:r>
                    </a:p>
                  </a:txBody>
                  <a:tcPr marL="9525" marR="9525" marT="9525" marB="0" anchor="ctr"/>
                </a:tc>
                <a:tc>
                  <a:txBody>
                    <a:bodyPr/>
                    <a:lstStyle/>
                    <a:p>
                      <a:pPr algn="ctr" fontAlgn="ctr"/>
                      <a:r>
                        <a:rPr lang="ru-RU" sz="1100" b="0" i="0" u="none" strike="noStrike">
                          <a:solidFill>
                            <a:srgbClr val="000000"/>
                          </a:solidFill>
                          <a:effectLst/>
                          <a:latin typeface="Times New Roman"/>
                        </a:rPr>
                        <a:t>12 500,00</a:t>
                      </a:r>
                    </a:p>
                  </a:txBody>
                  <a:tcPr marL="9525" marR="9525" marT="9525" marB="0" anchor="ctr"/>
                </a:tc>
                <a:tc>
                  <a:txBody>
                    <a:bodyPr/>
                    <a:lstStyle/>
                    <a:p>
                      <a:pPr algn="ctr" fontAlgn="ctr"/>
                      <a:r>
                        <a:rPr lang="ru-RU" sz="1100" b="0" i="0" u="none" strike="noStrike">
                          <a:solidFill>
                            <a:srgbClr val="000000"/>
                          </a:solidFill>
                          <a:effectLst/>
                          <a:latin typeface="Times New Roman"/>
                        </a:rPr>
                        <a:t>12 500,00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r>
              <a:tr h="533777">
                <a:tc>
                  <a:txBody>
                    <a:bodyPr/>
                    <a:lstStyle/>
                    <a:p>
                      <a:pPr algn="l" fontAlgn="ctr"/>
                      <a:r>
                        <a:rPr lang="ru-RU" sz="1100" b="0" i="0" u="none" strike="noStrike">
                          <a:solidFill>
                            <a:srgbClr val="000000"/>
                          </a:solidFill>
                          <a:effectLst/>
                          <a:latin typeface="Times New Roman"/>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12 000,00</a:t>
                      </a:r>
                    </a:p>
                  </a:txBody>
                  <a:tcPr marL="9525" marR="9525" marT="9525" marB="0" anchor="ctr"/>
                </a:tc>
                <a:tc>
                  <a:txBody>
                    <a:bodyPr/>
                    <a:lstStyle/>
                    <a:p>
                      <a:pPr algn="ctr" fontAlgn="ctr"/>
                      <a:r>
                        <a:rPr lang="ru-RU" sz="1100" b="0" i="0" u="none" strike="noStrike">
                          <a:solidFill>
                            <a:srgbClr val="000000"/>
                          </a:solidFill>
                          <a:effectLst/>
                          <a:latin typeface="Times New Roman"/>
                        </a:rPr>
                        <a:t>12 000,00</a:t>
                      </a:r>
                    </a:p>
                  </a:txBody>
                  <a:tcPr marL="9525" marR="9525" marT="9525" marB="0" anchor="ctr"/>
                </a:tc>
              </a:tr>
              <a:tr h="211452">
                <a:tc>
                  <a:txBody>
                    <a:bodyPr/>
                    <a:lstStyle/>
                    <a:p>
                      <a:pPr algn="l" fontAlgn="ctr"/>
                      <a:r>
                        <a:rPr lang="ru-RU" sz="1100" b="0" i="0" u="none" strike="noStrike">
                          <a:solidFill>
                            <a:srgbClr val="000000"/>
                          </a:solidFill>
                          <a:effectLst/>
                          <a:latin typeface="Times New Roman"/>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100" b="0" i="0" u="none" strike="noStrike">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100" b="0" i="0" u="none" strike="noStrike">
                          <a:solidFill>
                            <a:srgbClr val="000000"/>
                          </a:solidFill>
                          <a:effectLst/>
                          <a:latin typeface="Times New Roman"/>
                        </a:rPr>
                        <a:t>50 000,00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00" b="0" i="0" u="none" strike="noStrike">
                          <a:solidFill>
                            <a:srgbClr val="000000"/>
                          </a:solidFill>
                          <a:effectLst/>
                          <a:latin typeface="Times New Roman"/>
                        </a:rPr>
                        <a:t>20 000,00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100" b="0" i="0" u="none" strike="noStrike">
                          <a:solidFill>
                            <a:srgbClr val="000000"/>
                          </a:solidFill>
                          <a:effectLst/>
                          <a:latin typeface="Times New Roman"/>
                        </a:rPr>
                        <a:t>10 000,00</a:t>
                      </a:r>
                    </a:p>
                  </a:txBody>
                  <a:tcPr marL="9525" marR="9525" marT="9525" marB="0" anchor="ctr"/>
                </a:tc>
              </a:tr>
              <a:tr h="358888">
                <a:tc>
                  <a:txBody>
                    <a:bodyPr/>
                    <a:lstStyle/>
                    <a:p>
                      <a:pPr algn="l" fontAlgn="ctr"/>
                      <a:r>
                        <a:rPr lang="ru-RU" sz="1100" b="0" i="0" u="none" strike="noStrike">
                          <a:solidFill>
                            <a:srgbClr val="000000"/>
                          </a:solidFill>
                          <a:effectLst/>
                          <a:latin typeface="Times New Roman"/>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100" b="0" i="0" u="none" strike="noStrike">
                          <a:solidFill>
                            <a:srgbClr val="000000"/>
                          </a:solidFill>
                          <a:effectLst/>
                          <a:latin typeface="Times New Roman"/>
                        </a:rPr>
                        <a:t>27 400,00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100" b="0" i="0" u="none" strike="noStrike">
                          <a:solidFill>
                            <a:srgbClr val="000000"/>
                          </a:solidFill>
                          <a:effectLst/>
                          <a:latin typeface="Times New Roman"/>
                        </a:rPr>
                        <a:t>30 000,00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00" b="0" i="0" u="none" strike="noStrike">
                          <a:solidFill>
                            <a:srgbClr val="000000"/>
                          </a:solidFill>
                          <a:effectLst/>
                          <a:latin typeface="Times New Roman"/>
                        </a:rPr>
                        <a:t>377 200,00</a:t>
                      </a:r>
                    </a:p>
                  </a:txBody>
                  <a:tcPr marL="9525" marR="9525" marT="9525" marB="0" anchor="ctr"/>
                </a:tc>
                <a:tc>
                  <a:txBody>
                    <a:bodyPr/>
                    <a:lstStyle/>
                    <a:p>
                      <a:pPr algn="ctr" fontAlgn="ctr"/>
                      <a:r>
                        <a:rPr lang="ru-RU" sz="1100" b="0" i="0" u="none" strike="noStrike">
                          <a:solidFill>
                            <a:srgbClr val="000000"/>
                          </a:solidFill>
                          <a:effectLst/>
                          <a:latin typeface="Times New Roman"/>
                        </a:rPr>
                        <a:t>943 000,00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943 000,00</a:t>
                      </a:r>
                    </a:p>
                  </a:txBody>
                  <a:tcPr marL="9525" marR="9525" marT="9525" marB="0" anchor="ctr"/>
                </a:tc>
              </a:tr>
              <a:tr h="606782">
                <a:tc>
                  <a:txBody>
                    <a:bodyPr/>
                    <a:lstStyle/>
                    <a:p>
                      <a:pPr algn="l" fontAlgn="ctr"/>
                      <a:r>
                        <a:rPr lang="ru-RU" sz="1100" b="0" i="0" u="none" strike="noStrike">
                          <a:solidFill>
                            <a:srgbClr val="000000"/>
                          </a:solidFill>
                          <a:effectLst/>
                          <a:latin typeface="Times New Roman"/>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00" b="0" i="0" u="none" strike="noStrike">
                          <a:solidFill>
                            <a:srgbClr val="000000"/>
                          </a:solidFill>
                          <a:effectLst/>
                          <a:latin typeface="Times New Roman"/>
                        </a:rPr>
                        <a:t>90 000,00</a:t>
                      </a:r>
                    </a:p>
                  </a:txBody>
                  <a:tcPr marL="9525" marR="9525" marT="9525" marB="0" anchor="ctr"/>
                </a:tc>
                <a:tc>
                  <a:txBody>
                    <a:bodyPr/>
                    <a:lstStyle/>
                    <a:p>
                      <a:pPr algn="ctr" fontAlgn="ctr"/>
                      <a:r>
                        <a:rPr lang="ru-RU" sz="1100" b="0" i="0" u="none" strike="noStrike">
                          <a:solidFill>
                            <a:srgbClr val="000000"/>
                          </a:solidFill>
                          <a:effectLst/>
                          <a:latin typeface="Times New Roman"/>
                        </a:rPr>
                        <a:t>90 000,00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90 000,00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Проведение ремонта, реконструкции и содержания ПВ</a:t>
                      </a:r>
                    </a:p>
                  </a:txBody>
                  <a:tcPr marL="9525" marR="9525" marT="9525" marB="0" anchor="ctr"/>
                </a:tc>
                <a:tc>
                  <a:txBody>
                    <a:bodyPr/>
                    <a:lstStyle/>
                    <a:p>
                      <a:pPr algn="ctr" fontAlgn="ctr"/>
                      <a:r>
                        <a:rPr lang="ru-RU" sz="1100" b="0" i="0" u="none" strike="noStrike">
                          <a:solidFill>
                            <a:srgbClr val="000000"/>
                          </a:solidFill>
                          <a:effectLst/>
                          <a:latin typeface="Times New Roman"/>
                        </a:rPr>
                        <a:t>520 000,00</a:t>
                      </a:r>
                    </a:p>
                  </a:txBody>
                  <a:tcPr marL="9525" marR="9525" marT="9525" marB="0" anchor="ctr"/>
                </a:tc>
                <a:tc>
                  <a:txBody>
                    <a:bodyPr/>
                    <a:lstStyle/>
                    <a:p>
                      <a:pPr algn="ctr" fontAlgn="ctr"/>
                      <a:r>
                        <a:rPr lang="ru-RU" sz="1100" b="0" i="0" u="none" strike="noStrike">
                          <a:solidFill>
                            <a:srgbClr val="000000"/>
                          </a:solidFill>
                          <a:effectLst/>
                          <a:latin typeface="Times New Roman"/>
                        </a:rPr>
                        <a:t>660 000,00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660 000,00</a:t>
                      </a:r>
                    </a:p>
                  </a:txBody>
                  <a:tcPr marL="9525" marR="9525" marT="9525" marB="0" anchor="ctr"/>
                </a:tc>
              </a:tr>
              <a:tr h="307543">
                <a:tc>
                  <a:txBody>
                    <a:bodyPr/>
                    <a:lstStyle/>
                    <a:p>
                      <a:pPr algn="l" fontAlgn="ctr"/>
                      <a:r>
                        <a:rPr lang="ru-RU" sz="1100" b="0" i="0" u="none" strike="noStrike">
                          <a:solidFill>
                            <a:srgbClr val="000000"/>
                          </a:solidFill>
                          <a:effectLst/>
                          <a:latin typeface="Times New Roman"/>
                        </a:rPr>
                        <a:t>Строительство пожарного водоема</a:t>
                      </a:r>
                    </a:p>
                  </a:txBody>
                  <a:tcPr marL="9525" marR="9525" marT="9525" marB="0" anchor="ctr"/>
                </a:tc>
                <a:tc>
                  <a:txBody>
                    <a:bodyPr/>
                    <a:lstStyle/>
                    <a:p>
                      <a:pPr algn="ctr" fontAlgn="ctr"/>
                      <a:r>
                        <a:rPr lang="ru-RU" sz="1100" b="0" i="0" u="none" strike="noStrike">
                          <a:solidFill>
                            <a:srgbClr val="000000"/>
                          </a:solidFill>
                          <a:effectLst/>
                          <a:latin typeface="Times New Roman"/>
                        </a:rPr>
                        <a:t> </a:t>
                      </a:r>
                    </a:p>
                  </a:txBody>
                  <a:tcPr marL="9525" marR="9525" marT="9525" marB="0" anchor="ctr"/>
                </a:tc>
                <a:tc>
                  <a:txBody>
                    <a:bodyPr/>
                    <a:lstStyle/>
                    <a:p>
                      <a:pPr algn="ctr" fontAlgn="ctr"/>
                      <a:r>
                        <a:rPr lang="ru-RU" sz="1100" b="0" i="0" u="none" strike="noStrike">
                          <a:solidFill>
                            <a:srgbClr val="000000"/>
                          </a:solidFill>
                          <a:effectLst/>
                          <a:latin typeface="Times New Roman"/>
                        </a:rPr>
                        <a:t>500 000,00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500 000,00</a:t>
                      </a:r>
                    </a:p>
                  </a:txBody>
                  <a:tcPr marL="9525" marR="9525" marT="9525" marB="0" anchor="ctr"/>
                </a:tc>
              </a:tr>
              <a:tr h="201085">
                <a:tc>
                  <a:txBody>
                    <a:bodyPr/>
                    <a:lstStyle/>
                    <a:p>
                      <a:pPr algn="l" fontAlgn="ctr"/>
                      <a:r>
                        <a:rPr lang="ru-RU" sz="1100" b="0" i="0" u="none" strike="noStrike">
                          <a:solidFill>
                            <a:srgbClr val="000000"/>
                          </a:solidFill>
                          <a:effectLst/>
                          <a:latin typeface="Times New Roman"/>
                        </a:rPr>
                        <a:t>Приобретение табличек, знаков, указателей на ПВ</a:t>
                      </a:r>
                    </a:p>
                  </a:txBody>
                  <a:tcPr marL="9525" marR="9525" marT="9525" marB="0" anchor="ctr"/>
                </a:tc>
                <a:tc>
                  <a:txBody>
                    <a:bodyPr/>
                    <a:lstStyle/>
                    <a:p>
                      <a:pPr algn="ctr" fontAlgn="ctr"/>
                      <a:r>
                        <a:rPr lang="ru-RU" sz="1100" b="0" i="0" u="none" strike="noStrike">
                          <a:solidFill>
                            <a:srgbClr val="000000"/>
                          </a:solidFill>
                          <a:effectLst/>
                          <a:latin typeface="Times New Roman"/>
                        </a:rPr>
                        <a:t>7 500,00</a:t>
                      </a:r>
                    </a:p>
                  </a:txBody>
                  <a:tcPr marL="9525" marR="9525" marT="9525" marB="0" anchor="ctr"/>
                </a:tc>
                <a:tc>
                  <a:txBody>
                    <a:bodyPr/>
                    <a:lstStyle/>
                    <a:p>
                      <a:pPr algn="ctr" fontAlgn="ctr"/>
                      <a:r>
                        <a:rPr lang="ru-RU" sz="1100" b="0" i="0" u="none" strike="noStrike">
                          <a:solidFill>
                            <a:srgbClr val="000000"/>
                          </a:solidFill>
                          <a:effectLst/>
                          <a:latin typeface="Times New Roman"/>
                        </a:rPr>
                        <a:t>7 500,00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7 500,00</a:t>
                      </a:r>
                    </a:p>
                  </a:txBody>
                  <a:tcPr marL="9525" marR="9525" marT="9525" marB="0" anchor="ctr"/>
                </a:tc>
              </a:tr>
              <a:tr h="307543">
                <a:tc>
                  <a:txBody>
                    <a:bodyPr/>
                    <a:lstStyle/>
                    <a:p>
                      <a:pPr algn="l" fontAlgn="ctr"/>
                      <a:r>
                        <a:rPr lang="ru-RU" sz="1100" b="0" i="0" u="none" strike="noStrike" dirty="0">
                          <a:solidFill>
                            <a:srgbClr val="000000"/>
                          </a:solidFill>
                          <a:effectLst/>
                          <a:latin typeface="Times New Roman"/>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00" b="0" i="0" u="none" strike="noStrike">
                          <a:solidFill>
                            <a:srgbClr val="000000"/>
                          </a:solidFill>
                          <a:effectLst/>
                          <a:latin typeface="Times New Roman"/>
                        </a:rPr>
                        <a:t>555 000,00</a:t>
                      </a:r>
                    </a:p>
                  </a:txBody>
                  <a:tcPr marL="9525" marR="9525" marT="9525" marB="0" anchor="ctr"/>
                </a:tc>
                <a:tc>
                  <a:txBody>
                    <a:bodyPr/>
                    <a:lstStyle/>
                    <a:p>
                      <a:pPr algn="ctr" fontAlgn="ctr"/>
                      <a:r>
                        <a:rPr lang="ru-RU" sz="1100" b="0" i="0" u="none" strike="noStrike">
                          <a:solidFill>
                            <a:srgbClr val="000000"/>
                          </a:solidFill>
                          <a:effectLst/>
                          <a:latin typeface="Times New Roman"/>
                        </a:rPr>
                        <a:t>1 000 000,00</a:t>
                      </a:r>
                    </a:p>
                  </a:txBody>
                  <a:tcPr marL="9525" marR="9525" marT="9525" marB="0" anchor="ctr"/>
                </a:tc>
                <a:tc>
                  <a:txBody>
                    <a:bodyPr/>
                    <a:lstStyle/>
                    <a:p>
                      <a:pPr algn="ctr" fontAlgn="ctr"/>
                      <a:r>
                        <a:rPr lang="ru-RU" sz="1100" b="0" i="0" u="none" strike="noStrike" dirty="0">
                          <a:solidFill>
                            <a:srgbClr val="000000"/>
                          </a:solidFill>
                          <a:effectLst/>
                          <a:latin typeface="Times New Roman"/>
                        </a:rPr>
                        <a:t>1 000 000,00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33897250"/>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Таблица 7"/>
          <p:cNvGraphicFramePr>
            <a:graphicFrameLocks noGrp="1"/>
          </p:cNvGraphicFramePr>
          <p:nvPr>
            <p:extLst>
              <p:ext uri="{D42A27DB-BD31-4B8C-83A1-F6EECF244321}">
                <p14:modId xmlns:p14="http://schemas.microsoft.com/office/powerpoint/2010/main" val="259476658"/>
              </p:ext>
            </p:extLst>
          </p:nvPr>
        </p:nvGraphicFramePr>
        <p:xfrm>
          <a:off x="144000" y="761400"/>
          <a:ext cx="8894960" cy="4283819"/>
        </p:xfrm>
        <a:graphic>
          <a:graphicData uri="http://schemas.openxmlformats.org/drawingml/2006/table">
            <a:tbl>
              <a:tblPr firstRow="1" bandRow="1">
                <a:tableStyleId>{5C22544A-7EE6-4342-B048-85BDC9FD1C3A}</a:tableStyleId>
              </a:tblPr>
              <a:tblGrid>
                <a:gridCol w="6203436"/>
                <a:gridCol w="920785"/>
                <a:gridCol w="920785"/>
                <a:gridCol w="849954"/>
              </a:tblGrid>
              <a:tr h="24985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63091">
                <a:tc>
                  <a:txBody>
                    <a:bodyPr/>
                    <a:lstStyle/>
                    <a:p>
                      <a:pPr algn="l" fontAlgn="ctr"/>
                      <a:r>
                        <a:rPr lang="ru-RU" sz="1200" b="1" i="0" u="none" strike="noStrike" dirty="0">
                          <a:solidFill>
                            <a:srgbClr val="000000"/>
                          </a:solidFill>
                          <a:effectLst/>
                          <a:latin typeface="Times New Roman"/>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200" b="1" i="0" u="none" strike="noStrike">
                          <a:solidFill>
                            <a:srgbClr val="000000"/>
                          </a:solidFill>
                          <a:effectLst/>
                          <a:latin typeface="Times New Roman"/>
                        </a:rPr>
                        <a:t>2 536 517,52</a:t>
                      </a:r>
                    </a:p>
                  </a:txBody>
                  <a:tcPr marL="9525" marR="9525" marT="9525" marB="0" anchor="ctr"/>
                </a:tc>
                <a:tc>
                  <a:txBody>
                    <a:bodyPr/>
                    <a:lstStyle/>
                    <a:p>
                      <a:pPr algn="ctr" fontAlgn="ctr"/>
                      <a:r>
                        <a:rPr lang="ru-RU" sz="1200" b="1" i="0" u="none" strike="noStrike">
                          <a:solidFill>
                            <a:srgbClr val="000000"/>
                          </a:solidFill>
                          <a:effectLst/>
                          <a:latin typeface="Times New Roman"/>
                        </a:rPr>
                        <a:t>2 507 809,36</a:t>
                      </a:r>
                    </a:p>
                  </a:txBody>
                  <a:tcPr marL="9525" marR="9525" marT="9525" marB="0" anchor="ctr"/>
                </a:tc>
                <a:tc>
                  <a:txBody>
                    <a:bodyPr/>
                    <a:lstStyle/>
                    <a:p>
                      <a:pPr algn="ctr" fontAlgn="ctr"/>
                      <a:r>
                        <a:rPr lang="ru-RU" sz="1200" b="1" i="0" u="none" strike="noStrike" dirty="0">
                          <a:solidFill>
                            <a:srgbClr val="000000"/>
                          </a:solidFill>
                          <a:effectLst/>
                          <a:latin typeface="Times New Roman"/>
                        </a:rPr>
                        <a:t>2 427 809,36</a:t>
                      </a:r>
                    </a:p>
                  </a:txBody>
                  <a:tcPr marL="9525" marR="9525" marT="9525" marB="0" anchor="ctr"/>
                </a:tc>
              </a:tr>
              <a:tr h="314055">
                <a:tc>
                  <a:txBody>
                    <a:bodyPr/>
                    <a:lstStyle/>
                    <a:p>
                      <a:pPr algn="l" fontAlgn="ctr"/>
                      <a:r>
                        <a:rPr lang="ru-RU" sz="1200" b="0" i="0" u="none" strike="noStrike" dirty="0">
                          <a:solidFill>
                            <a:srgbClr val="000000"/>
                          </a:solidFill>
                          <a:effectLst/>
                          <a:latin typeface="Times New Roman"/>
                        </a:rPr>
                        <a:t>Организация обеспечения объектов муниципальной собственности учебно-наглядными пособиями по пожарной безопасности</a:t>
                      </a:r>
                    </a:p>
                  </a:txBody>
                  <a:tcPr marL="9525" marR="9525" marT="9525" marB="0" anchor="ctr"/>
                </a:tc>
                <a:tc>
                  <a:txBody>
                    <a:bodyPr/>
                    <a:lstStyle/>
                    <a:p>
                      <a:pPr algn="ctr" fontAlgn="ctr"/>
                      <a:r>
                        <a:rPr lang="ru-RU" sz="1200" b="0" i="0" u="none" strike="noStrike">
                          <a:solidFill>
                            <a:srgbClr val="000000"/>
                          </a:solidFill>
                          <a:effectLst/>
                          <a:latin typeface="Times New Roman"/>
                        </a:rPr>
                        <a:t>3 000,00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66745">
                <a:tc>
                  <a:txBody>
                    <a:bodyPr/>
                    <a:lstStyle/>
                    <a:p>
                      <a:pPr algn="l" fontAlgn="ctr"/>
                      <a:r>
                        <a:rPr lang="ru-RU" sz="1200" b="0" i="0" u="none" strike="noStrike" dirty="0">
                          <a:solidFill>
                            <a:srgbClr val="000000"/>
                          </a:solidFill>
                          <a:effectLst/>
                          <a:latin typeface="Times New Roman"/>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200" b="0" i="0" u="none" strike="noStrike">
                          <a:solidFill>
                            <a:srgbClr val="000000"/>
                          </a:solidFill>
                          <a:effectLst/>
                          <a:latin typeface="Times New Roman"/>
                        </a:rPr>
                        <a:t>1 045 670,66</a:t>
                      </a:r>
                    </a:p>
                  </a:txBody>
                  <a:tcPr marL="9525" marR="9525" marT="9525" marB="0" anchor="ctr"/>
                </a:tc>
                <a:tc>
                  <a:txBody>
                    <a:bodyPr/>
                    <a:lstStyle/>
                    <a:p>
                      <a:pPr algn="ctr" fontAlgn="ctr"/>
                      <a:r>
                        <a:rPr lang="ru-RU" sz="1200" b="0" i="0" u="none" strike="noStrike">
                          <a:solidFill>
                            <a:srgbClr val="000000"/>
                          </a:solidFill>
                          <a:effectLst/>
                          <a:latin typeface="Times New Roman"/>
                        </a:rPr>
                        <a:t>1 065 500,00</a:t>
                      </a:r>
                    </a:p>
                  </a:txBody>
                  <a:tcPr marL="9525" marR="9525" marT="9525" marB="0" anchor="ctr"/>
                </a:tc>
                <a:tc>
                  <a:txBody>
                    <a:bodyPr/>
                    <a:lstStyle/>
                    <a:p>
                      <a:pPr algn="ctr" fontAlgn="ctr"/>
                      <a:r>
                        <a:rPr lang="ru-RU" sz="1200" b="0" i="0" u="none" strike="noStrike">
                          <a:solidFill>
                            <a:srgbClr val="000000"/>
                          </a:solidFill>
                          <a:effectLst/>
                          <a:latin typeface="Times New Roman"/>
                        </a:rPr>
                        <a:t>985 500,00</a:t>
                      </a:r>
                    </a:p>
                  </a:txBody>
                  <a:tcPr marL="9525" marR="9525" marT="9525" marB="0" anchor="ctr"/>
                </a:tc>
              </a:tr>
              <a:tr h="314055">
                <a:tc>
                  <a:txBody>
                    <a:bodyPr/>
                    <a:lstStyle/>
                    <a:p>
                      <a:pPr algn="l" fontAlgn="ctr"/>
                      <a:r>
                        <a:rPr lang="ru-RU" sz="1200" b="0" i="0" u="none" strike="noStrike" dirty="0">
                          <a:solidFill>
                            <a:srgbClr val="000000"/>
                          </a:solidFill>
                          <a:effectLst/>
                          <a:latin typeface="Times New Roman"/>
                        </a:rPr>
                        <a:t>Содержание в рабочем состоянии противопожарной защиты объектов муниципальной собственности</a:t>
                      </a:r>
                    </a:p>
                  </a:txBody>
                  <a:tcPr marL="9525" marR="9525" marT="9525" marB="0" anchor="ctr"/>
                </a:tc>
                <a:tc>
                  <a:txBody>
                    <a:bodyPr/>
                    <a:lstStyle/>
                    <a:p>
                      <a:pPr algn="ctr" fontAlgn="ctr"/>
                      <a:r>
                        <a:rPr lang="ru-RU" sz="1200" b="0" i="0" u="none" strike="noStrike">
                          <a:solidFill>
                            <a:srgbClr val="000000"/>
                          </a:solidFill>
                          <a:effectLst/>
                          <a:latin typeface="Times New Roman"/>
                        </a:rPr>
                        <a:t>1 487 846,86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c>
                  <a:txBody>
                    <a:bodyPr/>
                    <a:lstStyle/>
                    <a:p>
                      <a:pPr algn="ctr" fontAlgn="ctr"/>
                      <a:r>
                        <a:rPr lang="ru-RU" sz="1200" b="0" i="0" u="none" strike="noStrike">
                          <a:solidFill>
                            <a:srgbClr val="000000"/>
                          </a:solidFill>
                          <a:effectLst/>
                          <a:latin typeface="Times New Roman"/>
                        </a:rPr>
                        <a:t>1 442 309,36</a:t>
                      </a:r>
                    </a:p>
                  </a:txBody>
                  <a:tcPr marL="9525" marR="9525" marT="9525" marB="0" anchor="ctr"/>
                </a:tc>
              </a:tr>
              <a:tr h="247390">
                <a:tc>
                  <a:txBody>
                    <a:bodyPr/>
                    <a:lstStyle/>
                    <a:p>
                      <a:pPr algn="l" fontAlgn="ctr"/>
                      <a:r>
                        <a:rPr lang="ru-RU" sz="1200" b="1" i="0" u="none" strike="noStrike" dirty="0">
                          <a:solidFill>
                            <a:srgbClr val="000000"/>
                          </a:solidFill>
                          <a:effectLst/>
                          <a:latin typeface="Times New Roman"/>
                        </a:rPr>
                        <a:t>Подпрограмма 3 «Профилактика правонарушений»</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c>
                  <a:txBody>
                    <a:bodyPr/>
                    <a:lstStyle/>
                    <a:p>
                      <a:pPr algn="ctr" fontAlgn="ctr"/>
                      <a:r>
                        <a:rPr lang="ru-RU" sz="1200" b="1" i="0" u="none" strike="noStrike">
                          <a:solidFill>
                            <a:srgbClr val="000000"/>
                          </a:solidFill>
                          <a:effectLst/>
                          <a:latin typeface="Times New Roman"/>
                        </a:rPr>
                        <a:t>102 500,00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102 500,00</a:t>
                      </a:r>
                    </a:p>
                  </a:txBody>
                  <a:tcPr marL="9525" marR="9525" marT="9525" marB="0" anchor="ctr"/>
                </a:tc>
              </a:tr>
              <a:tr h="237874">
                <a:tc>
                  <a:txBody>
                    <a:bodyPr/>
                    <a:lstStyle/>
                    <a:p>
                      <a:pPr algn="l" fontAlgn="ctr"/>
                      <a:r>
                        <a:rPr lang="ru-RU" sz="1200" b="0" i="0" u="none" strike="noStrike">
                          <a:solidFill>
                            <a:srgbClr val="000000"/>
                          </a:solidFill>
                          <a:effectLst/>
                          <a:latin typeface="Times New Roman"/>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102 500,00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c>
                  <a:txBody>
                    <a:bodyPr/>
                    <a:lstStyle/>
                    <a:p>
                      <a:pPr algn="ctr" fontAlgn="ctr"/>
                      <a:r>
                        <a:rPr lang="ru-RU" sz="1200" b="0" i="0" u="none" strike="noStrike">
                          <a:solidFill>
                            <a:srgbClr val="000000"/>
                          </a:solidFill>
                          <a:effectLst/>
                          <a:latin typeface="Times New Roman"/>
                        </a:rPr>
                        <a:t>102 500,00</a:t>
                      </a:r>
                    </a:p>
                  </a:txBody>
                  <a:tcPr marL="9525" marR="9525" marT="9525" marB="0" anchor="ctr"/>
                </a:tc>
              </a:tr>
              <a:tr h="323343">
                <a:tc>
                  <a:txBody>
                    <a:bodyPr/>
                    <a:lstStyle/>
                    <a:p>
                      <a:pPr algn="l" fontAlgn="ctr"/>
                      <a:r>
                        <a:rPr lang="ru-RU" sz="1200" b="1" i="0" u="none" strike="noStrike">
                          <a:solidFill>
                            <a:srgbClr val="000000"/>
                          </a:solidFill>
                          <a:effectLst/>
                          <a:latin typeface="Times New Roman"/>
                        </a:rPr>
                        <a:t>Подпрограмма 4 «Профилактика терроризма и экстремизма»</a:t>
                      </a:r>
                    </a:p>
                  </a:txBody>
                  <a:tcPr marL="9525" marR="9525" marT="9525" marB="0" anchor="ctr"/>
                </a:tc>
                <a:tc>
                  <a:txBody>
                    <a:bodyPr/>
                    <a:lstStyle/>
                    <a:p>
                      <a:pPr algn="ctr" fontAlgn="ctr"/>
                      <a:r>
                        <a:rPr lang="ru-RU" sz="1200" b="1" i="0" u="none" strike="noStrike" dirty="0">
                          <a:solidFill>
                            <a:srgbClr val="000000"/>
                          </a:solidFill>
                          <a:effectLst/>
                          <a:latin typeface="Times New Roman"/>
                        </a:rPr>
                        <a:t>1 863 416,54</a:t>
                      </a:r>
                    </a:p>
                  </a:txBody>
                  <a:tcPr marL="9525" marR="9525" marT="9525" marB="0" anchor="ctr"/>
                </a:tc>
                <a:tc>
                  <a:txBody>
                    <a:bodyPr/>
                    <a:lstStyle/>
                    <a:p>
                      <a:pPr algn="ctr" fontAlgn="ctr"/>
                      <a:r>
                        <a:rPr lang="ru-RU" sz="1200" b="1" i="0" u="none" strike="noStrike" dirty="0">
                          <a:solidFill>
                            <a:srgbClr val="000000"/>
                          </a:solidFill>
                          <a:effectLst/>
                          <a:latin typeface="Times New Roman"/>
                        </a:rPr>
                        <a:t>1 243 533,48</a:t>
                      </a:r>
                    </a:p>
                  </a:txBody>
                  <a:tcPr marL="9525" marR="9525" marT="9525" marB="0" anchor="ctr"/>
                </a:tc>
                <a:tc>
                  <a:txBody>
                    <a:bodyPr/>
                    <a:lstStyle/>
                    <a:p>
                      <a:pPr algn="ctr" fontAlgn="ctr"/>
                      <a:r>
                        <a:rPr lang="ru-RU" sz="1200" b="1" i="0" u="none" strike="noStrike" dirty="0">
                          <a:solidFill>
                            <a:srgbClr val="000000"/>
                          </a:solidFill>
                          <a:effectLst/>
                          <a:latin typeface="Times New Roman"/>
                        </a:rPr>
                        <a:t>1 166 283,48</a:t>
                      </a:r>
                    </a:p>
                  </a:txBody>
                  <a:tcPr marL="9525" marR="9525" marT="9525" marB="0" anchor="ctr"/>
                </a:tc>
              </a:tr>
              <a:tr h="263091">
                <a:tc>
                  <a:txBody>
                    <a:bodyPr/>
                    <a:lstStyle/>
                    <a:p>
                      <a:pPr algn="l" fontAlgn="ctr"/>
                      <a:r>
                        <a:rPr lang="ru-RU" sz="1200" b="0" i="0" u="none" strike="noStrike">
                          <a:solidFill>
                            <a:srgbClr val="000000"/>
                          </a:solidFill>
                          <a:effectLst/>
                          <a:latin typeface="Times New Roman"/>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a:solidFill>
                            <a:srgbClr val="000000"/>
                          </a:solidFill>
                          <a:effectLst/>
                          <a:latin typeface="Times New Roman"/>
                        </a:rPr>
                        <a:t>169 000,00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169 000,00</a:t>
                      </a:r>
                    </a:p>
                  </a:txBody>
                  <a:tcPr marL="9525" marR="9525" marT="9525" marB="0" anchor="ctr"/>
                </a:tc>
              </a:tr>
              <a:tr h="314055">
                <a:tc>
                  <a:txBody>
                    <a:bodyPr/>
                    <a:lstStyle/>
                    <a:p>
                      <a:pPr algn="l" fontAlgn="ctr"/>
                      <a:r>
                        <a:rPr lang="ru-RU" sz="1200" b="0" i="0" u="none" strike="noStrike">
                          <a:solidFill>
                            <a:srgbClr val="000000"/>
                          </a:solidFill>
                          <a:effectLst/>
                          <a:latin typeface="Times New Roman"/>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869 083,20</a:t>
                      </a:r>
                    </a:p>
                  </a:txBody>
                  <a:tcPr marL="9525" marR="9525" marT="9525" marB="0" anchor="ctr"/>
                </a:tc>
                <a:tc>
                  <a:txBody>
                    <a:bodyPr/>
                    <a:lstStyle/>
                    <a:p>
                      <a:pPr algn="ctr" fontAlgn="ctr"/>
                      <a:r>
                        <a:rPr lang="ru-RU" sz="1200" b="0" i="0" u="none" strike="noStrike">
                          <a:solidFill>
                            <a:srgbClr val="000000"/>
                          </a:solidFill>
                          <a:effectLst/>
                          <a:latin typeface="Times New Roman"/>
                        </a:rPr>
                        <a:t>1 074 533,48</a:t>
                      </a:r>
                    </a:p>
                  </a:txBody>
                  <a:tcPr marL="9525" marR="9525" marT="9525" marB="0" anchor="ctr"/>
                </a:tc>
                <a:tc>
                  <a:txBody>
                    <a:bodyPr/>
                    <a:lstStyle/>
                    <a:p>
                      <a:pPr algn="ctr" fontAlgn="ctr"/>
                      <a:r>
                        <a:rPr lang="ru-RU" sz="1200" b="0" i="0" u="none" strike="noStrike" dirty="0">
                          <a:solidFill>
                            <a:srgbClr val="000000"/>
                          </a:solidFill>
                          <a:effectLst/>
                          <a:latin typeface="Times New Roman"/>
                        </a:rPr>
                        <a:t>997 283,48</a:t>
                      </a:r>
                    </a:p>
                  </a:txBody>
                  <a:tcPr marL="9525" marR="9525" marT="9525" marB="0" anchor="ctr"/>
                </a:tc>
              </a:tr>
              <a:tr h="466745">
                <a:tc>
                  <a:txBody>
                    <a:bodyPr/>
                    <a:lstStyle/>
                    <a:p>
                      <a:pPr algn="l" fontAlgn="ctr"/>
                      <a:r>
                        <a:rPr lang="ru-RU" sz="1200" b="0" i="0" u="none" strike="noStrike" dirty="0">
                          <a:solidFill>
                            <a:srgbClr val="000000"/>
                          </a:solidFill>
                          <a:effectLst/>
                          <a:latin typeface="Times New Roman"/>
                        </a:rPr>
                        <a:t>Укрепление материально-технической базы и создание безопасных условий в муниципальных образовательных организациях</a:t>
                      </a:r>
                    </a:p>
                  </a:txBody>
                  <a:tcPr marL="9525" marR="9525" marT="9525" marB="0" anchor="ctr"/>
                </a:tc>
                <a:tc>
                  <a:txBody>
                    <a:bodyPr/>
                    <a:lstStyle/>
                    <a:p>
                      <a:pPr algn="ctr" fontAlgn="ctr"/>
                      <a:r>
                        <a:rPr lang="ru-RU" sz="1200" b="0" i="0" u="none" strike="noStrike">
                          <a:solidFill>
                            <a:srgbClr val="000000"/>
                          </a:solidFill>
                          <a:effectLst/>
                          <a:latin typeface="Times New Roman"/>
                        </a:rPr>
                        <a:t>825 333,34</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410952223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10881158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h="50800" prst="divot"/>
                      <a:lightRig rig="flood" dir="t"/>
                    </a:cell3D>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h="50800" prst="divot"/>
                      <a:lightRig rig="flood" dir="t"/>
                    </a:cell3D>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603384188"/>
              </p:ext>
            </p:extLst>
          </p:nvPr>
        </p:nvGraphicFramePr>
        <p:xfrm>
          <a:off x="120329" y="764705"/>
          <a:ext cx="8928991" cy="5989190"/>
        </p:xfrm>
        <a:graphic>
          <a:graphicData uri="http://schemas.openxmlformats.org/drawingml/2006/table">
            <a:tbl>
              <a:tblPr firstRow="1" bandRow="1">
                <a:tableStyleId>{5C22544A-7EE6-4342-B048-85BDC9FD1C3A}</a:tableStyleId>
              </a:tblPr>
              <a:tblGrid>
                <a:gridCol w="5555926"/>
                <a:gridCol w="1139221"/>
                <a:gridCol w="1115858"/>
                <a:gridCol w="1117986"/>
              </a:tblGrid>
              <a:tr h="305174">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17496">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solidFill>
                            <a:srgbClr val="000000"/>
                          </a:solidFill>
                          <a:effectLst/>
                          <a:latin typeface="Times New Roman"/>
                        </a:rPr>
                        <a:t>1 167 700,00</a:t>
                      </a:r>
                    </a:p>
                  </a:txBody>
                  <a:tcPr marL="9525" marR="9525" marT="9525" marB="0" anchor="ctr"/>
                </a:tc>
                <a:tc>
                  <a:txBody>
                    <a:bodyPr/>
                    <a:lstStyle/>
                    <a:p>
                      <a:pPr algn="ctr" fontAlgn="ctr"/>
                      <a:r>
                        <a:rPr lang="ru-RU" sz="1200" b="1" i="0" u="none" strike="noStrike">
                          <a:solidFill>
                            <a:srgbClr val="000000"/>
                          </a:solidFill>
                          <a:effectLst/>
                          <a:latin typeface="Times New Roman"/>
                        </a:rPr>
                        <a:t>627 700,00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632 700,00</a:t>
                      </a:r>
                    </a:p>
                  </a:txBody>
                  <a:tcPr marL="9525" marR="9525" marT="9525" marB="0" anchor="ctr"/>
                </a:tc>
              </a:tr>
              <a:tr h="417496">
                <a:tc>
                  <a:txBody>
                    <a:bodyPr/>
                    <a:lstStyle/>
                    <a:p>
                      <a:pPr algn="l" fontAlgn="ctr"/>
                      <a:r>
                        <a:rPr lang="ru-RU" sz="1200" b="1" i="0" u="none" strike="noStrike" dirty="0">
                          <a:solidFill>
                            <a:srgbClr val="000000"/>
                          </a:solidFill>
                          <a:effectLst/>
                          <a:latin typeface="Times New Roman"/>
                        </a:rPr>
                        <a:t>Подпрограмма 1 «Развитие и поддержка малого и среднего предпринимательства»</a:t>
                      </a:r>
                    </a:p>
                  </a:txBody>
                  <a:tcPr marL="9525" marR="9525" marT="9525" marB="0" anchor="ctr"/>
                </a:tc>
                <a:tc>
                  <a:txBody>
                    <a:bodyPr/>
                    <a:lstStyle/>
                    <a:p>
                      <a:pPr algn="ctr" fontAlgn="ctr"/>
                      <a:r>
                        <a:rPr lang="ru-RU" sz="1200" b="1" i="0" u="none" strike="noStrike">
                          <a:solidFill>
                            <a:srgbClr val="000000"/>
                          </a:solidFill>
                          <a:effectLst/>
                          <a:latin typeface="Times New Roman"/>
                        </a:rPr>
                        <a:t>867 000,00</a:t>
                      </a:r>
                    </a:p>
                  </a:txBody>
                  <a:tcPr marL="9525" marR="9525" marT="9525" marB="0" anchor="ctr"/>
                </a:tc>
                <a:tc>
                  <a:txBody>
                    <a:bodyPr/>
                    <a:lstStyle/>
                    <a:p>
                      <a:pPr algn="ctr" fontAlgn="ctr"/>
                      <a:r>
                        <a:rPr lang="ru-RU" sz="1200" b="1" i="0" u="none" strike="noStrike">
                          <a:solidFill>
                            <a:srgbClr val="000000"/>
                          </a:solidFill>
                          <a:effectLst/>
                          <a:latin typeface="Times New Roman"/>
                        </a:rPr>
                        <a:t>417 000,00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417 000,00</a:t>
                      </a:r>
                    </a:p>
                  </a:txBody>
                  <a:tcPr marL="9525" marR="9525" marT="9525" marB="0" anchor="ctr"/>
                </a:tc>
              </a:tr>
              <a:tr h="417496">
                <a:tc>
                  <a:txBody>
                    <a:bodyPr/>
                    <a:lstStyle/>
                    <a:p>
                      <a:pPr algn="l" fontAlgn="ctr"/>
                      <a:r>
                        <a:rPr lang="ru-RU" sz="1200" b="0" i="0" u="none" strike="noStrike" dirty="0">
                          <a:solidFill>
                            <a:srgbClr val="000000"/>
                          </a:solidFill>
                          <a:effectLst/>
                          <a:latin typeface="Times New Roman"/>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dirty="0">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c>
                  <a:txBody>
                    <a:bodyPr/>
                    <a:lstStyle/>
                    <a:p>
                      <a:pPr algn="ctr" fontAlgn="ctr"/>
                      <a:r>
                        <a:rPr lang="ru-RU" sz="1200" b="0" i="0" u="none" strike="noStrike">
                          <a:solidFill>
                            <a:srgbClr val="000000"/>
                          </a:solidFill>
                          <a:effectLst/>
                          <a:latin typeface="Times New Roman"/>
                        </a:rPr>
                        <a:t>192 000,00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dirty="0">
                          <a:solidFill>
                            <a:srgbClr val="000000"/>
                          </a:solidFill>
                          <a:effectLst/>
                          <a:latin typeface="Times New Roman"/>
                        </a:rPr>
                        <a:t>450 000,00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dirty="0">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c>
                  <a:txBody>
                    <a:bodyPr/>
                    <a:lstStyle/>
                    <a:p>
                      <a:pPr algn="ctr" fontAlgn="ctr"/>
                      <a:r>
                        <a:rPr lang="ru-RU" sz="1200" b="0" i="0" u="none" strike="noStrike">
                          <a:solidFill>
                            <a:srgbClr val="000000"/>
                          </a:solidFill>
                          <a:effectLst/>
                          <a:latin typeface="Times New Roman"/>
                        </a:rPr>
                        <a:t>75 000,00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417496">
                <a:tc>
                  <a:txBody>
                    <a:bodyPr/>
                    <a:lstStyle/>
                    <a:p>
                      <a:pPr algn="l" fontAlgn="ctr"/>
                      <a:r>
                        <a:rPr lang="ru-RU" sz="1200" b="1" i="0" u="none" strike="noStrike">
                          <a:solidFill>
                            <a:srgbClr val="000000"/>
                          </a:solidFill>
                          <a:effectLst/>
                          <a:latin typeface="Times New Roman"/>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solidFill>
                            <a:srgbClr val="000000"/>
                          </a:solidFill>
                          <a:effectLst/>
                          <a:latin typeface="Times New Roman"/>
                        </a:rPr>
                        <a:t>270 700,00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155 700,00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155 700,00</a:t>
                      </a:r>
                    </a:p>
                  </a:txBody>
                  <a:tcPr marL="9525" marR="9525" marT="9525" marB="0" anchor="ctr"/>
                </a:tc>
                <a:tc>
                  <a:txBody>
                    <a:bodyPr/>
                    <a:lstStyle/>
                    <a:p>
                      <a:pPr algn="ctr" fontAlgn="ctr"/>
                      <a:r>
                        <a:rPr lang="ru-RU" sz="1200" b="0" i="0" u="none" strike="noStrike">
                          <a:solidFill>
                            <a:srgbClr val="000000"/>
                          </a:solidFill>
                          <a:effectLst/>
                          <a:latin typeface="Times New Roman"/>
                        </a:rPr>
                        <a:t>155 700,00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Реализация проектов в рамках проекта "Народный бюджет" в сфере агропромышленного комплекса"</a:t>
                      </a:r>
                    </a:p>
                  </a:txBody>
                  <a:tcPr marL="9525" marR="9525" marT="9525" marB="0" anchor="ctr"/>
                </a:tc>
                <a:tc>
                  <a:txBody>
                    <a:bodyPr/>
                    <a:lstStyle/>
                    <a:p>
                      <a:pPr algn="ctr" fontAlgn="ctr"/>
                      <a:r>
                        <a:rPr lang="ru-RU" sz="1200" b="0" i="0" u="none" strike="noStrike">
                          <a:solidFill>
                            <a:srgbClr val="000000"/>
                          </a:solidFill>
                          <a:effectLst/>
                          <a:latin typeface="Times New Roman"/>
                        </a:rPr>
                        <a:t>115 000,00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256568">
                <a:tc>
                  <a:txBody>
                    <a:bodyPr/>
                    <a:lstStyle/>
                    <a:p>
                      <a:pPr algn="l" fontAlgn="ctr"/>
                      <a:r>
                        <a:rPr lang="ru-RU" sz="1200" b="1" i="0" u="none" strike="noStrike">
                          <a:solidFill>
                            <a:srgbClr val="000000"/>
                          </a:solidFill>
                          <a:effectLst/>
                          <a:latin typeface="Times New Roman"/>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solidFill>
                            <a:srgbClr val="000000"/>
                          </a:solidFill>
                          <a:effectLst/>
                          <a:latin typeface="Times New Roman"/>
                        </a:rPr>
                        <a:t>30 000,00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60 000,00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30 000,00</a:t>
                      </a:r>
                    </a:p>
                  </a:txBody>
                  <a:tcPr marL="9525" marR="9525" marT="9525" marB="0" anchor="ctr"/>
                </a:tc>
              </a:tr>
              <a:tr h="417496">
                <a:tc>
                  <a:txBody>
                    <a:bodyPr/>
                    <a:lstStyle/>
                    <a:p>
                      <a:pPr algn="l" fontAlgn="ctr"/>
                      <a:r>
                        <a:rPr lang="ru-RU" sz="1200" b="0" i="0" u="none" strike="noStrike">
                          <a:solidFill>
                            <a:srgbClr val="000000"/>
                          </a:solidFill>
                          <a:effectLst/>
                          <a:latin typeface="Times New Roman"/>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r h="417496">
                <a:tc>
                  <a:txBody>
                    <a:bodyPr/>
                    <a:lstStyle/>
                    <a:p>
                      <a:pPr algn="l" fontAlgn="ctr"/>
                      <a:r>
                        <a:rPr lang="ru-RU" sz="1200" b="0" i="0" u="none" strike="noStrike" dirty="0">
                          <a:solidFill>
                            <a:srgbClr val="000000"/>
                          </a:solidFill>
                          <a:effectLst/>
                          <a:latin typeface="Times New Roman"/>
                        </a:rPr>
                        <a:t>Организация и проведение выставочных и познавательных мероприятий в сфере туризма</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15 000,00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1055164374"/>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r h="427130">
                <a:tc>
                  <a:txBody>
                    <a:bodyPr/>
                    <a:lstStyle/>
                    <a:p>
                      <a:r>
                        <a:rPr lang="ru-RU" sz="11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35151218"/>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23229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1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1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1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1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1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1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100" spc="-1" dirty="0">
              <a:latin typeface="Times New Roman" panose="02020603050405020304" pitchFamily="18" charset="0"/>
              <a:cs typeface="Times New Roman" panose="02020603050405020304" pitchFamily="18" charset="0"/>
            </a:endParaRPr>
          </a:p>
          <a:p>
            <a:pPr algn="just"/>
            <a:r>
              <a:rPr lang="ru-RU" sz="11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100" b="1" dirty="0" err="1">
                <a:latin typeface="Times New Roman" panose="02020603050405020304" pitchFamily="18" charset="0"/>
                <a:cs typeface="Times New Roman" panose="02020603050405020304" pitchFamily="18" charset="0"/>
              </a:rPr>
              <a:t>улично</a:t>
            </a:r>
            <a:r>
              <a:rPr lang="ru-RU" sz="11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1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1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1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2883751322"/>
              </p:ext>
            </p:extLst>
          </p:nvPr>
        </p:nvGraphicFramePr>
        <p:xfrm>
          <a:off x="5280869" y="1052736"/>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320230" y="250036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1075910717"/>
              </p:ext>
            </p:extLst>
          </p:nvPr>
        </p:nvGraphicFramePr>
        <p:xfrm>
          <a:off x="89848" y="2780928"/>
          <a:ext cx="8964856" cy="3922761"/>
        </p:xfrm>
        <a:graphic>
          <a:graphicData uri="http://schemas.openxmlformats.org/drawingml/2006/table">
            <a:tbl>
              <a:tblPr firstRow="1" bandRow="1">
                <a:tableStyleId>{5C22544A-7EE6-4342-B048-85BDC9FD1C3A}</a:tableStyleId>
              </a:tblPr>
              <a:tblGrid>
                <a:gridCol w="5976664"/>
                <a:gridCol w="1008112"/>
                <a:gridCol w="1008112"/>
                <a:gridCol w="971968"/>
              </a:tblGrid>
              <a:tr h="283390">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37597">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solidFill>
                            <a:srgbClr val="000000"/>
                          </a:solidFill>
                          <a:effectLst/>
                          <a:latin typeface="Times New Roman"/>
                        </a:rPr>
                        <a:t>59 640 412,74</a:t>
                      </a:r>
                    </a:p>
                  </a:txBody>
                  <a:tcPr marL="9525" marR="9525" marT="9525" marB="0" anchor="ctr"/>
                </a:tc>
                <a:tc>
                  <a:txBody>
                    <a:bodyPr/>
                    <a:lstStyle/>
                    <a:p>
                      <a:pPr algn="ctr" fontAlgn="ctr"/>
                      <a:r>
                        <a:rPr lang="ru-RU" sz="1200" b="1" i="0" u="none" strike="noStrike">
                          <a:solidFill>
                            <a:srgbClr val="000000"/>
                          </a:solidFill>
                          <a:effectLst/>
                          <a:latin typeface="Times New Roman"/>
                        </a:rPr>
                        <a:t>33 709 496,32</a:t>
                      </a:r>
                    </a:p>
                  </a:txBody>
                  <a:tcPr marL="9525" marR="9525" marT="9525" marB="0" anchor="ctr"/>
                </a:tc>
                <a:tc>
                  <a:txBody>
                    <a:bodyPr/>
                    <a:lstStyle/>
                    <a:p>
                      <a:pPr algn="ctr" fontAlgn="ctr"/>
                      <a:r>
                        <a:rPr lang="ru-RU" sz="1200" b="1" i="0" u="none" strike="noStrike" dirty="0">
                          <a:solidFill>
                            <a:srgbClr val="000000"/>
                          </a:solidFill>
                          <a:effectLst/>
                          <a:latin typeface="Times New Roman"/>
                        </a:rPr>
                        <a:t>34 216 381,07</a:t>
                      </a:r>
                    </a:p>
                  </a:txBody>
                  <a:tcPr marL="9525" marR="9525" marT="9525" marB="0" anchor="ctr"/>
                </a:tc>
              </a:tr>
              <a:tr h="280856">
                <a:tc>
                  <a:txBody>
                    <a:bodyPr/>
                    <a:lstStyle/>
                    <a:p>
                      <a:pPr algn="l" fontAlgn="ctr"/>
                      <a:r>
                        <a:rPr lang="ru-RU" sz="1200" b="1" i="0" u="none" strike="noStrike" dirty="0">
                          <a:solidFill>
                            <a:srgbClr val="000000"/>
                          </a:solidFill>
                          <a:effectLst/>
                          <a:latin typeface="Times New Roman"/>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36 551 579,56</a:t>
                      </a:r>
                    </a:p>
                  </a:txBody>
                  <a:tcPr marL="9525" marR="9525" marT="9525" marB="0" anchor="ctr"/>
                </a:tc>
                <a:tc>
                  <a:txBody>
                    <a:bodyPr/>
                    <a:lstStyle/>
                    <a:p>
                      <a:pPr algn="ctr" fontAlgn="ctr"/>
                      <a:r>
                        <a:rPr lang="ru-RU" sz="1200" b="1" i="0" u="none" strike="noStrike">
                          <a:solidFill>
                            <a:srgbClr val="000000"/>
                          </a:solidFill>
                          <a:effectLst/>
                          <a:latin typeface="Times New Roman"/>
                        </a:rPr>
                        <a:t>21 818 784,38</a:t>
                      </a:r>
                    </a:p>
                  </a:txBody>
                  <a:tcPr marL="9525" marR="9525" marT="9525" marB="0" anchor="ctr"/>
                </a:tc>
                <a:tc>
                  <a:txBody>
                    <a:bodyPr/>
                    <a:lstStyle/>
                    <a:p>
                      <a:pPr algn="ctr" fontAlgn="ctr"/>
                      <a:r>
                        <a:rPr lang="ru-RU" sz="1200" b="1" i="0" u="none" strike="noStrike" dirty="0">
                          <a:solidFill>
                            <a:srgbClr val="000000"/>
                          </a:solidFill>
                          <a:effectLst/>
                          <a:latin typeface="Times New Roman"/>
                        </a:rPr>
                        <a:t>22 304 487,17</a:t>
                      </a:r>
                    </a:p>
                  </a:txBody>
                  <a:tcPr marL="9525" marR="9525" marT="9525" marB="0" anchor="ctr"/>
                </a:tc>
              </a:tr>
              <a:tr h="666626">
                <a:tc>
                  <a:txBody>
                    <a:bodyPr/>
                    <a:lstStyle/>
                    <a:p>
                      <a:pPr algn="l" fontAlgn="ctr"/>
                      <a:r>
                        <a:rPr lang="ru-RU" sz="1200" b="0" i="0" u="none" strike="noStrike" dirty="0">
                          <a:solidFill>
                            <a:srgbClr val="000000"/>
                          </a:solidFill>
                          <a:effectLst/>
                          <a:latin typeface="Times New Roman"/>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a:solidFill>
                            <a:srgbClr val="000000"/>
                          </a:solidFill>
                          <a:effectLst/>
                          <a:latin typeface="Times New Roman"/>
                        </a:rPr>
                        <a:t>850 000,00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37597">
                <a:tc>
                  <a:txBody>
                    <a:bodyPr/>
                    <a:lstStyle/>
                    <a:p>
                      <a:pPr algn="l" fontAlgn="ctr"/>
                      <a:r>
                        <a:rPr lang="ru-RU" sz="1200" b="0" i="0" u="none" strike="noStrike" dirty="0">
                          <a:solidFill>
                            <a:srgbClr val="000000"/>
                          </a:solidFill>
                          <a:effectLst/>
                          <a:latin typeface="Times New Roman"/>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dirty="0">
                          <a:solidFill>
                            <a:srgbClr val="000000"/>
                          </a:solidFill>
                          <a:effectLst/>
                          <a:latin typeface="Times New Roman"/>
                        </a:rPr>
                        <a:t>9 868 290,56</a:t>
                      </a:r>
                    </a:p>
                  </a:txBody>
                  <a:tcPr marL="9525" marR="9525" marT="9525" marB="0" anchor="ctr"/>
                </a:tc>
                <a:tc>
                  <a:txBody>
                    <a:bodyPr/>
                    <a:lstStyle/>
                    <a:p>
                      <a:pPr algn="ctr" fontAlgn="ctr"/>
                      <a:r>
                        <a:rPr lang="ru-RU" sz="1200" b="0" i="0" u="none" strike="noStrike">
                          <a:solidFill>
                            <a:srgbClr val="000000"/>
                          </a:solidFill>
                          <a:effectLst/>
                          <a:latin typeface="Times New Roman"/>
                        </a:rPr>
                        <a:t>8 482 224,13</a:t>
                      </a:r>
                    </a:p>
                  </a:txBody>
                  <a:tcPr marL="9525" marR="9525" marT="9525" marB="0" anchor="ctr"/>
                </a:tc>
                <a:tc>
                  <a:txBody>
                    <a:bodyPr/>
                    <a:lstStyle/>
                    <a:p>
                      <a:pPr algn="ctr" fontAlgn="ctr"/>
                      <a:r>
                        <a:rPr lang="ru-RU" sz="1200" b="0" i="0" u="none" strike="noStrike">
                          <a:solidFill>
                            <a:srgbClr val="000000"/>
                          </a:solidFill>
                          <a:effectLst/>
                          <a:latin typeface="Times New Roman"/>
                        </a:rPr>
                        <a:t>8 875 855,17</a:t>
                      </a:r>
                    </a:p>
                  </a:txBody>
                  <a:tcPr marL="9525" marR="9525" marT="9525" marB="0" anchor="ctr"/>
                </a:tc>
              </a:tr>
              <a:tr h="337597">
                <a:tc>
                  <a:txBody>
                    <a:bodyPr/>
                    <a:lstStyle/>
                    <a:p>
                      <a:pPr algn="l" fontAlgn="ctr"/>
                      <a:r>
                        <a:rPr lang="ru-RU" sz="1200" b="0" i="0" u="none" strike="noStrike">
                          <a:solidFill>
                            <a:srgbClr val="000000"/>
                          </a:solidFill>
                          <a:effectLst/>
                          <a:latin typeface="Times New Roman"/>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778 632,00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c>
                  <a:txBody>
                    <a:bodyPr/>
                    <a:lstStyle/>
                    <a:p>
                      <a:pPr algn="ctr" fontAlgn="ctr"/>
                      <a:r>
                        <a:rPr lang="ru-RU" sz="1200" b="0" i="0" u="none" strike="noStrike">
                          <a:solidFill>
                            <a:srgbClr val="000000"/>
                          </a:solidFill>
                          <a:effectLst/>
                          <a:latin typeface="Times New Roman"/>
                        </a:rPr>
                        <a:t>778 632,00</a:t>
                      </a:r>
                    </a:p>
                  </a:txBody>
                  <a:tcPr marL="9525" marR="9525" marT="9525" marB="0" anchor="ctr"/>
                </a:tc>
              </a:tr>
              <a:tr h="502112">
                <a:tc>
                  <a:txBody>
                    <a:bodyPr/>
                    <a:lstStyle/>
                    <a:p>
                      <a:pPr algn="l" fontAlgn="ctr"/>
                      <a:r>
                        <a:rPr lang="ru-RU" sz="1200" b="0" i="0" u="none" strike="noStrike">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11 250 000,43</a:t>
                      </a:r>
                    </a:p>
                  </a:txBody>
                  <a:tcPr marL="9525" marR="9525" marT="9525" marB="0" anchor="ctr"/>
                </a:tc>
                <a:tc>
                  <a:txBody>
                    <a:bodyPr/>
                    <a:lstStyle/>
                    <a:p>
                      <a:pPr algn="ctr" fontAlgn="ctr"/>
                      <a:r>
                        <a:rPr lang="ru-RU" sz="1200" b="0" i="0" u="none" strike="noStrike" dirty="0">
                          <a:solidFill>
                            <a:srgbClr val="000000"/>
                          </a:solidFill>
                          <a:effectLst/>
                          <a:latin typeface="Times New Roman"/>
                        </a:rPr>
                        <a:t>12 557 928,25</a:t>
                      </a:r>
                    </a:p>
                  </a:txBody>
                  <a:tcPr marL="9525" marR="9525" marT="9525" marB="0" anchor="ctr"/>
                </a:tc>
                <a:tc>
                  <a:txBody>
                    <a:bodyPr/>
                    <a:lstStyle/>
                    <a:p>
                      <a:pPr algn="ctr" fontAlgn="ctr"/>
                      <a:r>
                        <a:rPr lang="ru-RU" sz="1200" b="0" i="0" u="none" strike="noStrike">
                          <a:solidFill>
                            <a:srgbClr val="000000"/>
                          </a:solidFill>
                          <a:effectLst/>
                          <a:latin typeface="Times New Roman"/>
                        </a:rPr>
                        <a:t>12 650 000,00</a:t>
                      </a:r>
                    </a:p>
                  </a:txBody>
                  <a:tcPr marL="9525" marR="9525" marT="9525" marB="0" anchor="ctr"/>
                </a:tc>
              </a:tr>
              <a:tr h="337597">
                <a:tc>
                  <a:txBody>
                    <a:bodyPr/>
                    <a:lstStyle/>
                    <a:p>
                      <a:pPr algn="l" fontAlgn="ctr"/>
                      <a:r>
                        <a:rPr lang="ru-RU" sz="1200" b="0" i="0" u="none" strike="noStrike">
                          <a:solidFill>
                            <a:srgbClr val="000000"/>
                          </a:solidFill>
                          <a:effectLst/>
                          <a:latin typeface="Times New Roman"/>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111 200,00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502112">
                <a:tc>
                  <a:txBody>
                    <a:bodyPr/>
                    <a:lstStyle/>
                    <a:p>
                      <a:pPr algn="l" fontAlgn="ctr"/>
                      <a:r>
                        <a:rPr lang="ru-RU" sz="1200" b="0" i="0" u="none" strike="noStrike" dirty="0">
                          <a:solidFill>
                            <a:srgbClr val="000000"/>
                          </a:solidFill>
                          <a:effectLst/>
                          <a:latin typeface="Times New Roman"/>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13 693 456,57</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2758644688"/>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839141707"/>
              </p:ext>
            </p:extLst>
          </p:nvPr>
        </p:nvGraphicFramePr>
        <p:xfrm>
          <a:off x="35496" y="692696"/>
          <a:ext cx="9038952" cy="3701335"/>
        </p:xfrm>
        <a:graphic>
          <a:graphicData uri="http://schemas.openxmlformats.org/drawingml/2006/table">
            <a:tbl>
              <a:tblPr firstRow="1" bandRow="1">
                <a:tableStyleId>{5C22544A-7EE6-4342-B048-85BDC9FD1C3A}</a:tableStyleId>
              </a:tblPr>
              <a:tblGrid>
                <a:gridCol w="6150111"/>
                <a:gridCol w="962947"/>
                <a:gridCol w="999983"/>
                <a:gridCol w="925911"/>
              </a:tblGrid>
              <a:tr h="183928">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175164">
                <a:tc>
                  <a:txBody>
                    <a:bodyPr/>
                    <a:lstStyle/>
                    <a:p>
                      <a:pPr algn="l" fontAlgn="ctr"/>
                      <a:r>
                        <a:rPr lang="ru-RU" sz="1200" b="1" i="0" u="none" strike="noStrike" dirty="0">
                          <a:solidFill>
                            <a:srgbClr val="000000"/>
                          </a:solidFill>
                          <a:effectLst/>
                          <a:latin typeface="Times New Roman"/>
                        </a:rPr>
                        <a:t>Подпрограмма 2 «Организация транспортного обслуживания»</a:t>
                      </a:r>
                    </a:p>
                  </a:txBody>
                  <a:tcPr marL="9525" marR="9525" marT="9525" marB="0" anchor="ctr"/>
                </a:tc>
                <a:tc>
                  <a:txBody>
                    <a:bodyPr/>
                    <a:lstStyle/>
                    <a:p>
                      <a:pPr algn="ctr" fontAlgn="ctr"/>
                      <a:r>
                        <a:rPr lang="ru-RU" sz="1200" b="1" i="0" u="none" strike="noStrike">
                          <a:solidFill>
                            <a:srgbClr val="000000"/>
                          </a:solidFill>
                          <a:effectLst/>
                          <a:latin typeface="Times New Roman"/>
                        </a:rPr>
                        <a:t>22 082 612,73</a:t>
                      </a:r>
                    </a:p>
                  </a:txBody>
                  <a:tcPr marL="9525" marR="9525" marT="9525" marB="0" anchor="ctr"/>
                </a:tc>
                <a:tc>
                  <a:txBody>
                    <a:bodyPr/>
                    <a:lstStyle/>
                    <a:p>
                      <a:pPr algn="ctr" fontAlgn="ctr"/>
                      <a:r>
                        <a:rPr lang="ru-RU" sz="1200" b="1" i="0" u="none" strike="noStrike">
                          <a:solidFill>
                            <a:srgbClr val="000000"/>
                          </a:solidFill>
                          <a:effectLst/>
                          <a:latin typeface="Times New Roman"/>
                        </a:rPr>
                        <a:t>11 309 937,94</a:t>
                      </a:r>
                    </a:p>
                  </a:txBody>
                  <a:tcPr marL="9525" marR="9525" marT="9525" marB="0" anchor="ctr"/>
                </a:tc>
                <a:tc>
                  <a:txBody>
                    <a:bodyPr/>
                    <a:lstStyle/>
                    <a:p>
                      <a:pPr algn="ctr" fontAlgn="ctr"/>
                      <a:r>
                        <a:rPr lang="ru-RU" sz="1200" b="1" i="0" u="none" strike="noStrike" dirty="0">
                          <a:solidFill>
                            <a:srgbClr val="000000"/>
                          </a:solidFill>
                          <a:effectLst/>
                          <a:latin typeface="Times New Roman"/>
                        </a:rPr>
                        <a:t>11 331 119,90</a:t>
                      </a:r>
                    </a:p>
                  </a:txBody>
                  <a:tcPr marL="9525" marR="9525" marT="9525" marB="0" anchor="ctr"/>
                </a:tc>
              </a:tr>
              <a:tr h="175164">
                <a:tc>
                  <a:txBody>
                    <a:bodyPr/>
                    <a:lstStyle/>
                    <a:p>
                      <a:pPr algn="l" fontAlgn="ctr"/>
                      <a:r>
                        <a:rPr lang="ru-RU" sz="1200" b="0" i="0" u="none" strike="noStrike" dirty="0">
                          <a:solidFill>
                            <a:srgbClr val="000000"/>
                          </a:solidFill>
                          <a:effectLst/>
                          <a:latin typeface="Times New Roman"/>
                        </a:rPr>
                        <a:t>Организация осуществления перевозок пассажиров и багажа автомобильным транспортом</a:t>
                      </a:r>
                    </a:p>
                  </a:txBody>
                  <a:tcPr marL="9525" marR="9525" marT="9525" marB="0" anchor="ctr"/>
                </a:tc>
                <a:tc>
                  <a:txBody>
                    <a:bodyPr/>
                    <a:lstStyle/>
                    <a:p>
                      <a:pPr algn="ctr" fontAlgn="ctr"/>
                      <a:r>
                        <a:rPr lang="ru-RU" sz="1200" b="0" i="0" u="none" strike="noStrike">
                          <a:solidFill>
                            <a:srgbClr val="000000"/>
                          </a:solidFill>
                          <a:effectLst/>
                          <a:latin typeface="Times New Roman"/>
                        </a:rPr>
                        <a:t>4 443 561,57</a:t>
                      </a:r>
                    </a:p>
                  </a:txBody>
                  <a:tcPr marL="9525" marR="9525" marT="9525" marB="0" anchor="ctr"/>
                </a:tc>
                <a:tc>
                  <a:txBody>
                    <a:bodyPr/>
                    <a:lstStyle/>
                    <a:p>
                      <a:pPr algn="ctr" fontAlgn="ctr"/>
                      <a:r>
                        <a:rPr lang="ru-RU" sz="1200" b="0" i="0" u="none" strike="noStrike">
                          <a:solidFill>
                            <a:srgbClr val="000000"/>
                          </a:solidFill>
                          <a:effectLst/>
                          <a:latin typeface="Times New Roman"/>
                        </a:rPr>
                        <a:t>4 043 561,57</a:t>
                      </a:r>
                    </a:p>
                  </a:txBody>
                  <a:tcPr marL="9525" marR="9525" marT="9525" marB="0" anchor="ctr"/>
                </a:tc>
                <a:tc>
                  <a:txBody>
                    <a:bodyPr/>
                    <a:lstStyle/>
                    <a:p>
                      <a:pPr algn="ctr" fontAlgn="ctr"/>
                      <a:r>
                        <a:rPr lang="ru-RU" sz="1200" b="0" i="0" u="none" strike="noStrike" dirty="0">
                          <a:solidFill>
                            <a:srgbClr val="000000"/>
                          </a:solidFill>
                          <a:effectLst/>
                          <a:latin typeface="Times New Roman"/>
                        </a:rPr>
                        <a:t>4 043 561,57</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9 307 641,15</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c>
                  <a:txBody>
                    <a:bodyPr/>
                    <a:lstStyle/>
                    <a:p>
                      <a:pPr algn="ctr" fontAlgn="ctr"/>
                      <a:r>
                        <a:rPr lang="ru-RU" sz="1200" b="0" i="0" u="none" strike="noStrike">
                          <a:solidFill>
                            <a:srgbClr val="000000"/>
                          </a:solidFill>
                          <a:effectLst/>
                          <a:latin typeface="Times New Roman"/>
                        </a:rPr>
                        <a:t>3 136 880,00</a:t>
                      </a:r>
                    </a:p>
                  </a:txBody>
                  <a:tcPr marL="9525" marR="9525" marT="9525" marB="0" anchor="ctr"/>
                </a:tc>
              </a:tr>
              <a:tr h="333737">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казенного учреждения «Административно-хозяйственный отдел»</a:t>
                      </a:r>
                    </a:p>
                  </a:txBody>
                  <a:tcPr marL="9525" marR="9525" marT="9525" marB="0" anchor="ctr"/>
                </a:tc>
                <a:tc>
                  <a:txBody>
                    <a:bodyPr/>
                    <a:lstStyle/>
                    <a:p>
                      <a:pPr algn="ctr" fontAlgn="ctr"/>
                      <a:r>
                        <a:rPr lang="ru-RU" sz="1200" b="0" i="0" u="none" strike="noStrike">
                          <a:solidFill>
                            <a:srgbClr val="000000"/>
                          </a:solidFill>
                          <a:effectLst/>
                          <a:latin typeface="Times New Roman"/>
                        </a:rPr>
                        <a:t>7 931 410,01</a:t>
                      </a:r>
                    </a:p>
                  </a:txBody>
                  <a:tcPr marL="9525" marR="9525" marT="9525" marB="0" anchor="ctr"/>
                </a:tc>
                <a:tc>
                  <a:txBody>
                    <a:bodyPr/>
                    <a:lstStyle/>
                    <a:p>
                      <a:pPr algn="ctr" fontAlgn="ctr"/>
                      <a:r>
                        <a:rPr lang="ru-RU" sz="1200" b="0" i="0" u="none" strike="noStrike">
                          <a:solidFill>
                            <a:srgbClr val="000000"/>
                          </a:solidFill>
                          <a:effectLst/>
                          <a:latin typeface="Times New Roman"/>
                        </a:rPr>
                        <a:t>3 729 496,37</a:t>
                      </a:r>
                    </a:p>
                  </a:txBody>
                  <a:tcPr marL="9525" marR="9525" marT="9525" marB="0" anchor="ctr"/>
                </a:tc>
                <a:tc>
                  <a:txBody>
                    <a:bodyPr/>
                    <a:lstStyle/>
                    <a:p>
                      <a:pPr algn="ctr" fontAlgn="ctr"/>
                      <a:r>
                        <a:rPr lang="ru-RU" sz="1200" b="0" i="0" u="none" strike="noStrike">
                          <a:solidFill>
                            <a:srgbClr val="000000"/>
                          </a:solidFill>
                          <a:effectLst/>
                          <a:latin typeface="Times New Roman"/>
                        </a:rPr>
                        <a:t>3 750 678,33</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Содержание и обустройство остановочных пунктов, расположенных на 1164 км р. Печора в районе местечка </a:t>
                      </a:r>
                      <a:r>
                        <a:rPr lang="ru-RU" sz="1200" b="0" i="0" u="none" strike="noStrike" dirty="0" err="1">
                          <a:solidFill>
                            <a:srgbClr val="000000"/>
                          </a:solidFill>
                          <a:effectLst/>
                          <a:latin typeface="Times New Roman"/>
                        </a:rPr>
                        <a:t>Кузьдибож</a:t>
                      </a:r>
                      <a:endParaRPr lang="ru-RU" sz="1200" b="0" i="0" u="none" strike="noStrike" dirty="0">
                        <a:solidFill>
                          <a:srgbClr val="000000"/>
                        </a:solidFill>
                        <a:effectLst/>
                        <a:latin typeface="Times New Roman"/>
                      </a:endParaRP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c>
                  <a:txBody>
                    <a:bodyPr/>
                    <a:lstStyle/>
                    <a:p>
                      <a:pPr algn="ctr" fontAlgn="ctr"/>
                      <a:r>
                        <a:rPr lang="ru-RU" sz="1200" b="0" i="0" u="none" strike="noStrike">
                          <a:solidFill>
                            <a:srgbClr val="000000"/>
                          </a:solidFill>
                          <a:effectLst/>
                          <a:latin typeface="Times New Roman"/>
                        </a:rPr>
                        <a:t>250 000,00</a:t>
                      </a:r>
                    </a:p>
                  </a:txBody>
                  <a:tcPr marL="9525" marR="9525" marT="9525" marB="0" anchor="ctr"/>
                </a:tc>
              </a:tr>
              <a:tr h="175164">
                <a:tc>
                  <a:txBody>
                    <a:bodyPr/>
                    <a:lstStyle/>
                    <a:p>
                      <a:pPr algn="l" fontAlgn="ctr"/>
                      <a:r>
                        <a:rPr lang="ru-RU" sz="1200" b="0" i="0" u="none" strike="noStrike" dirty="0">
                          <a:solidFill>
                            <a:srgbClr val="000000"/>
                          </a:solidFill>
                          <a:effectLst/>
                          <a:latin typeface="Times New Roman"/>
                        </a:rPr>
                        <a:t>Содержание части участка взлетно-посадочной полосы аэропорта города Вуктыла</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c>
                  <a:txBody>
                    <a:bodyPr/>
                    <a:lstStyle/>
                    <a:p>
                      <a:pPr algn="ctr" fontAlgn="ctr"/>
                      <a:r>
                        <a:rPr lang="ru-RU" sz="1200" b="0" i="0" u="none" strike="noStrike">
                          <a:solidFill>
                            <a:srgbClr val="000000"/>
                          </a:solidFill>
                          <a:effectLst/>
                          <a:latin typeface="Times New Roman"/>
                        </a:rPr>
                        <a:t>150 000,00</a:t>
                      </a:r>
                    </a:p>
                  </a:txBody>
                  <a:tcPr marL="9525" marR="9525" marT="9525" marB="0" anchor="ctr"/>
                </a:tc>
              </a:tr>
              <a:tr h="175164">
                <a:tc>
                  <a:txBody>
                    <a:bodyPr/>
                    <a:lstStyle/>
                    <a:p>
                      <a:pPr algn="l" fontAlgn="ctr"/>
                      <a:r>
                        <a:rPr lang="ru-RU" sz="1200" b="1" i="0" u="none" strike="noStrike" dirty="0">
                          <a:solidFill>
                            <a:srgbClr val="000000"/>
                          </a:solidFill>
                          <a:effectLst/>
                          <a:latin typeface="Times New Roman"/>
                        </a:rPr>
                        <a:t>Подпрограмма 3 «Повышение безопасности дорожного движения»</a:t>
                      </a:r>
                    </a:p>
                  </a:txBody>
                  <a:tcPr marL="9525" marR="9525" marT="9525" marB="0" anchor="ctr"/>
                </a:tc>
                <a:tc>
                  <a:txBody>
                    <a:bodyPr/>
                    <a:lstStyle/>
                    <a:p>
                      <a:pPr algn="ctr" fontAlgn="ctr"/>
                      <a:r>
                        <a:rPr lang="ru-RU" sz="1200" b="1" i="0" u="none" strike="noStrike">
                          <a:solidFill>
                            <a:srgbClr val="000000"/>
                          </a:solidFill>
                          <a:effectLst/>
                          <a:latin typeface="Times New Roman"/>
                        </a:rPr>
                        <a:t>1 006 220,45</a:t>
                      </a:r>
                    </a:p>
                  </a:txBody>
                  <a:tcPr marL="9525" marR="9525" marT="9525" marB="0" anchor="ctr"/>
                </a:tc>
                <a:tc>
                  <a:txBody>
                    <a:bodyPr/>
                    <a:lstStyle/>
                    <a:p>
                      <a:pPr algn="ctr" fontAlgn="ctr"/>
                      <a:r>
                        <a:rPr lang="ru-RU" sz="1200" b="1" i="0" u="none" strike="noStrike">
                          <a:solidFill>
                            <a:srgbClr val="000000"/>
                          </a:solidFill>
                          <a:effectLst/>
                          <a:latin typeface="Times New Roman"/>
                        </a:rPr>
                        <a:t>580 774,00</a:t>
                      </a:r>
                    </a:p>
                  </a:txBody>
                  <a:tcPr marL="9525" marR="9525" marT="9525" marB="0" anchor="ctr"/>
                </a:tc>
                <a:tc>
                  <a:txBody>
                    <a:bodyPr/>
                    <a:lstStyle/>
                    <a:p>
                      <a:pPr algn="ctr" fontAlgn="ctr"/>
                      <a:r>
                        <a:rPr lang="ru-RU" sz="1200" b="1" i="0" u="none" strike="noStrike" dirty="0">
                          <a:solidFill>
                            <a:srgbClr val="000000"/>
                          </a:solidFill>
                          <a:effectLst/>
                          <a:latin typeface="Times New Roman"/>
                        </a:rPr>
                        <a:t>580 774,00</a:t>
                      </a:r>
                    </a:p>
                  </a:txBody>
                  <a:tcPr marL="9525" marR="9525" marT="9525" marB="0" anchor="ctr"/>
                </a:tc>
              </a:tr>
              <a:tr h="341656">
                <a:tc>
                  <a:txBody>
                    <a:bodyPr/>
                    <a:lstStyle/>
                    <a:p>
                      <a:pPr algn="l" fontAlgn="ctr"/>
                      <a:r>
                        <a:rPr lang="ru-RU" sz="1200" b="0" i="0" u="none" strike="noStrike" dirty="0">
                          <a:solidFill>
                            <a:srgbClr val="000000"/>
                          </a:solidFill>
                          <a:effectLst/>
                          <a:latin typeface="Times New Roman"/>
                        </a:rPr>
                        <a:t>Организация и проведение соревнований юных инспекторов дорожного движения «Безопасное колесо» среди учащихся образовательных учреждений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Участие в республиканских соревнованиях юных инспекторов дорожного движения «Безопасное колесо»</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r>
              <a:tr h="405685">
                <a:tc>
                  <a:txBody>
                    <a:bodyPr/>
                    <a:lstStyle/>
                    <a:p>
                      <a:pPr algn="l" fontAlgn="ctr"/>
                      <a:r>
                        <a:rPr lang="ru-RU" sz="1200" b="0" i="0" u="none" strike="noStrike">
                          <a:solidFill>
                            <a:srgbClr val="000000"/>
                          </a:solidFill>
                          <a:effectLst/>
                          <a:latin typeface="Times New Roman"/>
                        </a:rPr>
                        <a:t>Обеспечение обустройства и содержания технических средств организации безопасного дорожного движения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875 646,45</a:t>
                      </a:r>
                    </a:p>
                  </a:txBody>
                  <a:tcPr marL="9525" marR="9525" marT="9525" marB="0" anchor="ctr"/>
                </a:tc>
                <a:tc>
                  <a:txBody>
                    <a:bodyPr/>
                    <a:lstStyle/>
                    <a:p>
                      <a:pPr algn="ctr" fontAlgn="ctr"/>
                      <a:r>
                        <a:rPr lang="ru-RU" sz="1200" b="0" i="0" u="none" strike="noStrike" dirty="0">
                          <a:solidFill>
                            <a:srgbClr val="000000"/>
                          </a:solidFill>
                          <a:effectLst/>
                          <a:latin typeface="Times New Roman"/>
                        </a:rPr>
                        <a:t>450 200,00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450 200,00</a:t>
                      </a:r>
                    </a:p>
                  </a:txBody>
                  <a:tcPr marL="9525" marR="9525" marT="9525" marB="0" anchor="ctr"/>
                </a:tc>
              </a:tr>
              <a:tr h="341656">
                <a:tc>
                  <a:txBody>
                    <a:bodyPr/>
                    <a:lstStyle/>
                    <a:p>
                      <a:pPr algn="l" fontAlgn="ctr"/>
                      <a:r>
                        <a:rPr lang="ru-RU" sz="1200" b="0" i="0" u="none" strike="noStrike">
                          <a:solidFill>
                            <a:srgbClr val="000000"/>
                          </a:solidFill>
                          <a:effectLst/>
                          <a:latin typeface="Times New Roman"/>
                        </a:rPr>
                        <a:t>Эвакуация длительно хранящегося, брошенного (бесхозяйного) и разукомплектованного автотранспорта</a:t>
                      </a:r>
                    </a:p>
                  </a:txBody>
                  <a:tcPr marL="9525" marR="9525" marT="9525" marB="0" anchor="ctr"/>
                </a:tc>
                <a:tc>
                  <a:txBody>
                    <a:bodyPr/>
                    <a:lstStyle/>
                    <a:p>
                      <a:pPr algn="ctr" fontAlgn="ctr"/>
                      <a:r>
                        <a:rPr lang="ru-RU" sz="1200" b="0" i="0" u="none" strike="noStrike">
                          <a:solidFill>
                            <a:srgbClr val="000000"/>
                          </a:solidFill>
                          <a:effectLst/>
                          <a:latin typeface="Times New Roman"/>
                        </a:rPr>
                        <a:t>115 574,00</a:t>
                      </a:r>
                    </a:p>
                  </a:txBody>
                  <a:tcPr marL="9525" marR="9525" marT="9525" marB="0" anchor="ctr"/>
                </a:tc>
                <a:tc>
                  <a:txBody>
                    <a:bodyPr/>
                    <a:lstStyle/>
                    <a:p>
                      <a:pPr algn="ctr" fontAlgn="ctr"/>
                      <a:r>
                        <a:rPr lang="ru-RU" sz="1200" b="0" i="0" u="none" strike="noStrike">
                          <a:solidFill>
                            <a:srgbClr val="000000"/>
                          </a:solidFill>
                          <a:effectLst/>
                          <a:latin typeface="Times New Roman"/>
                        </a:rPr>
                        <a:t>115 574,00</a:t>
                      </a:r>
                    </a:p>
                  </a:txBody>
                  <a:tcPr marL="9525" marR="9525" marT="9525" marB="0" anchor="ctr"/>
                </a:tc>
                <a:tc>
                  <a:txBody>
                    <a:bodyPr/>
                    <a:lstStyle/>
                    <a:p>
                      <a:pPr algn="ctr" fontAlgn="ctr"/>
                      <a:r>
                        <a:rPr lang="ru-RU" sz="1200" b="0" i="0" u="none" strike="noStrike" dirty="0">
                          <a:solidFill>
                            <a:srgbClr val="000000"/>
                          </a:solidFill>
                          <a:effectLst/>
                          <a:latin typeface="Times New Roman"/>
                        </a:rPr>
                        <a:t>115 574,00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1375542910"/>
              </p:ext>
            </p:extLst>
          </p:nvPr>
        </p:nvGraphicFramePr>
        <p:xfrm>
          <a:off x="3347864" y="1111320"/>
          <a:ext cx="5702536" cy="4595760"/>
        </p:xfrm>
        <a:graphic>
          <a:graphicData uri="http://schemas.openxmlformats.org/drawingml/2006/table">
            <a:tbl>
              <a:tblPr/>
              <a:tblGrid>
                <a:gridCol w="3297125"/>
                <a:gridCol w="797139"/>
                <a:gridCol w="724673"/>
                <a:gridCol w="883599"/>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r>
              <a:tr h="150156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850,00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9 </a:t>
                      </a:r>
                      <a:r>
                        <a:rPr lang="ru-RU" sz="1000" b="0" i="0" u="none" strike="noStrike" dirty="0" smtClean="0">
                          <a:solidFill>
                            <a:srgbClr val="000000"/>
                          </a:solidFill>
                          <a:effectLst/>
                          <a:latin typeface="Times New Roman"/>
                        </a:rPr>
                        <a:t>868,3</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482,2</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fontAlgn="ctr"/>
                      <a:r>
                        <a:rPr lang="ru-RU" sz="1000" b="0" i="0" u="none" strike="noStrike" dirty="0">
                          <a:solidFill>
                            <a:srgbClr val="000000"/>
                          </a:solidFill>
                          <a:effectLst/>
                          <a:latin typeface="Times New Roman"/>
                        </a:rPr>
                        <a:t>8 </a:t>
                      </a:r>
                      <a:r>
                        <a:rPr lang="ru-RU" sz="1000" b="0" i="0" u="none" strike="noStrike" dirty="0" smtClean="0">
                          <a:solidFill>
                            <a:srgbClr val="000000"/>
                          </a:solidFill>
                          <a:effectLst/>
                          <a:latin typeface="Times New Roman"/>
                        </a:rPr>
                        <a:t>875,9</a:t>
                      </a:r>
                      <a:endParaRPr lang="ru-RU" sz="1000" b="0" i="0" u="none" strike="noStrike" dirty="0">
                        <a:solidFill>
                          <a:srgbClr val="000000"/>
                        </a:solidFill>
                        <a:effectLst/>
                        <a:latin typeface="Times New Roman"/>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74952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111,2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84284942"/>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143022819"/>
              </p:ext>
            </p:extLst>
          </p:nvPr>
        </p:nvGraphicFramePr>
        <p:xfrm>
          <a:off x="71499" y="980728"/>
          <a:ext cx="9001001" cy="5472608"/>
        </p:xfrm>
        <a:graphic>
          <a:graphicData uri="http://schemas.openxmlformats.org/drawingml/2006/table">
            <a:tbl>
              <a:tblPr firstRow="1" bandRow="1">
                <a:tableStyleId>{5C22544A-7EE6-4342-B048-85BDC9FD1C3A}</a:tableStyleId>
              </a:tblPr>
              <a:tblGrid>
                <a:gridCol w="6387806"/>
                <a:gridCol w="871065"/>
                <a:gridCol w="871065"/>
                <a:gridCol w="871065"/>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5 047 840,10</a:t>
                      </a:r>
                    </a:p>
                  </a:txBody>
                  <a:tcPr marL="9525" marR="9525" marT="9525" marB="0" anchor="ctr"/>
                </a:tc>
                <a:tc>
                  <a:txBody>
                    <a:bodyPr/>
                    <a:lstStyle/>
                    <a:p>
                      <a:pPr algn="ctr" fontAlgn="ctr"/>
                      <a:r>
                        <a:rPr lang="ru-RU" sz="1200" b="1" i="0" u="none" strike="noStrike">
                          <a:solidFill>
                            <a:srgbClr val="000000"/>
                          </a:solidFill>
                          <a:effectLst/>
                          <a:latin typeface="Times New Roman"/>
                        </a:rPr>
                        <a:t>4 219 945,00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4 235 796,00</a:t>
                      </a:r>
                    </a:p>
                  </a:txBody>
                  <a:tcPr marL="9525" marR="9525" marT="9525" marB="0" anchor="ctr"/>
                </a:tc>
              </a:tr>
              <a:tr h="273288">
                <a:tc>
                  <a:txBody>
                    <a:bodyPr/>
                    <a:lstStyle/>
                    <a:p>
                      <a:pPr algn="l" fontAlgn="ctr"/>
                      <a:r>
                        <a:rPr lang="ru-RU" sz="1200" b="1" i="0" u="none" strike="noStrike" dirty="0">
                          <a:solidFill>
                            <a:srgbClr val="000000"/>
                          </a:solidFill>
                          <a:effectLst/>
                          <a:latin typeface="Times New Roman"/>
                        </a:rPr>
                        <a:t>Подпрограмма 1 «Улучшение жилищных условий»</a:t>
                      </a:r>
                    </a:p>
                  </a:txBody>
                  <a:tcPr marL="9525" marR="9525" marT="9525" marB="0" anchor="ctr"/>
                </a:tc>
                <a:tc>
                  <a:txBody>
                    <a:bodyPr/>
                    <a:lstStyle/>
                    <a:p>
                      <a:pPr algn="ctr" fontAlgn="ctr"/>
                      <a:r>
                        <a:rPr lang="ru-RU" sz="1200" b="1" i="0" u="none" strike="noStrike">
                          <a:solidFill>
                            <a:srgbClr val="000000"/>
                          </a:solidFill>
                          <a:effectLst/>
                          <a:latin typeface="Times New Roman"/>
                        </a:rPr>
                        <a:t>3 623 410,10</a:t>
                      </a:r>
                    </a:p>
                  </a:txBody>
                  <a:tcPr marL="9525" marR="9525" marT="9525" marB="0" anchor="ctr"/>
                </a:tc>
                <a:tc>
                  <a:txBody>
                    <a:bodyPr/>
                    <a:lstStyle/>
                    <a:p>
                      <a:pPr algn="ctr" fontAlgn="ctr"/>
                      <a:r>
                        <a:rPr lang="ru-RU" sz="1200" b="1" i="0" u="none" strike="noStrike">
                          <a:solidFill>
                            <a:srgbClr val="000000"/>
                          </a:solidFill>
                          <a:effectLst/>
                          <a:latin typeface="Times New Roman"/>
                        </a:rPr>
                        <a:t>3 416 845,00</a:t>
                      </a:r>
                    </a:p>
                  </a:txBody>
                  <a:tcPr marL="9525" marR="9525" marT="9525" marB="0" anchor="ctr"/>
                </a:tc>
                <a:tc>
                  <a:txBody>
                    <a:bodyPr/>
                    <a:lstStyle/>
                    <a:p>
                      <a:pPr algn="ctr" fontAlgn="ctr"/>
                      <a:r>
                        <a:rPr lang="ru-RU" sz="1200" b="1" i="0" u="none" strike="noStrike" dirty="0">
                          <a:solidFill>
                            <a:srgbClr val="000000"/>
                          </a:solidFill>
                          <a:effectLst/>
                          <a:latin typeface="Times New Roman"/>
                        </a:rPr>
                        <a:t>3 433 796,00</a:t>
                      </a:r>
                    </a:p>
                  </a:txBody>
                  <a:tcPr marL="9525" marR="9525" marT="9525" marB="0" anchor="ctr"/>
                </a:tc>
              </a:tr>
              <a:tr h="442038">
                <a:tc>
                  <a:txBody>
                    <a:bodyPr/>
                    <a:lstStyle/>
                    <a:p>
                      <a:pPr algn="l" fontAlgn="ctr"/>
                      <a:r>
                        <a:rPr lang="ru-RU" sz="1200" b="0" i="0" u="none" strike="noStrike" dirty="0">
                          <a:solidFill>
                            <a:srgbClr val="000000"/>
                          </a:solidFill>
                          <a:effectLst/>
                          <a:latin typeface="Times New Roman"/>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solidFill>
                            <a:srgbClr val="000000"/>
                          </a:solidFill>
                          <a:effectLst/>
                          <a:latin typeface="Times New Roman"/>
                        </a:rPr>
                        <a:t>1 744 800,00</a:t>
                      </a:r>
                    </a:p>
                  </a:txBody>
                  <a:tcPr marL="9525" marR="9525" marT="9525" marB="0" anchor="ctr"/>
                </a:tc>
                <a:tc>
                  <a:txBody>
                    <a:bodyPr/>
                    <a:lstStyle/>
                    <a:p>
                      <a:pPr algn="ctr" fontAlgn="ctr"/>
                      <a:r>
                        <a:rPr lang="ru-RU" sz="1200" b="0" i="0" u="none" strike="noStrike">
                          <a:solidFill>
                            <a:srgbClr val="000000"/>
                          </a:solidFill>
                          <a:effectLst/>
                          <a:latin typeface="Times New Roman"/>
                        </a:rPr>
                        <a:t>1 746 300,00</a:t>
                      </a:r>
                    </a:p>
                  </a:txBody>
                  <a:tcPr marL="9525" marR="9525" marT="9525" marB="0" anchor="ctr"/>
                </a:tc>
                <a:tc>
                  <a:txBody>
                    <a:bodyPr/>
                    <a:lstStyle/>
                    <a:p>
                      <a:pPr algn="ctr" fontAlgn="ctr"/>
                      <a:r>
                        <a:rPr lang="ru-RU" sz="1200" b="0" i="0" u="none" strike="noStrike">
                          <a:solidFill>
                            <a:srgbClr val="000000"/>
                          </a:solidFill>
                          <a:effectLst/>
                          <a:latin typeface="Times New Roman"/>
                        </a:rPr>
                        <a:t>1 748 000,00</a:t>
                      </a:r>
                    </a:p>
                  </a:txBody>
                  <a:tcPr marL="9525" marR="9525" marT="9525" marB="0" anchor="ctr"/>
                </a:tc>
              </a:tr>
              <a:tr h="872856">
                <a:tc>
                  <a:txBody>
                    <a:bodyPr/>
                    <a:lstStyle/>
                    <a:p>
                      <a:pPr algn="l" fontAlgn="ctr"/>
                      <a:r>
                        <a:rPr lang="ru-RU" sz="1200" b="0" i="0" u="none" strike="noStrike" dirty="0">
                          <a:solidFill>
                            <a:srgbClr val="000000"/>
                          </a:solidFill>
                          <a:effectLst/>
                          <a:latin typeface="Times New Roman"/>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a:solidFill>
                            <a:srgbClr val="000000"/>
                          </a:solidFill>
                          <a:effectLst/>
                          <a:latin typeface="Times New Roman"/>
                        </a:rPr>
                        <a:t>848 898,00</a:t>
                      </a:r>
                    </a:p>
                  </a:txBody>
                  <a:tcPr marL="9525" marR="9525" marT="9525" marB="0" anchor="ctr"/>
                </a:tc>
                <a:tc>
                  <a:txBody>
                    <a:bodyPr/>
                    <a:lstStyle/>
                    <a:p>
                      <a:pPr algn="ctr" fontAlgn="ctr"/>
                      <a:r>
                        <a:rPr lang="ru-RU" sz="1200" b="0" i="0" u="none" strike="noStrike">
                          <a:solidFill>
                            <a:srgbClr val="000000"/>
                          </a:solidFill>
                          <a:effectLst/>
                          <a:latin typeface="Times New Roman"/>
                        </a:rPr>
                        <a:t>849 298,00</a:t>
                      </a:r>
                    </a:p>
                  </a:txBody>
                  <a:tcPr marL="9525" marR="9525" marT="9525" marB="0" anchor="ctr"/>
                </a:tc>
                <a:tc>
                  <a:txBody>
                    <a:bodyPr/>
                    <a:lstStyle/>
                    <a:p>
                      <a:pPr algn="ctr" fontAlgn="ctr"/>
                      <a:r>
                        <a:rPr lang="ru-RU" sz="1200" b="0" i="0" u="none" strike="noStrike">
                          <a:solidFill>
                            <a:srgbClr val="000000"/>
                          </a:solidFill>
                          <a:effectLst/>
                          <a:latin typeface="Times New Roman"/>
                        </a:rPr>
                        <a:t>849 998,00</a:t>
                      </a:r>
                    </a:p>
                  </a:txBody>
                  <a:tcPr marL="9525" marR="9525" marT="9525" marB="0" anchor="ctr"/>
                </a:tc>
              </a:tr>
              <a:tr h="341290">
                <a:tc>
                  <a:txBody>
                    <a:bodyPr/>
                    <a:lstStyle/>
                    <a:p>
                      <a:pPr algn="l" fontAlgn="ctr"/>
                      <a:r>
                        <a:rPr lang="ru-RU" sz="1200" b="0" i="0" u="none" strike="noStrike" dirty="0">
                          <a:solidFill>
                            <a:srgbClr val="000000"/>
                          </a:solidFill>
                          <a:effectLst/>
                          <a:latin typeface="Times New Roman"/>
                        </a:rPr>
                        <a:t>Предоставление социальных выплат молодым семьям</a:t>
                      </a:r>
                    </a:p>
                  </a:txBody>
                  <a:tcPr marL="9525" marR="9525" marT="9525" marB="0" anchor="ctr"/>
                </a:tc>
                <a:tc>
                  <a:txBody>
                    <a:bodyPr/>
                    <a:lstStyle/>
                    <a:p>
                      <a:pPr algn="ctr" fontAlgn="ctr"/>
                      <a:r>
                        <a:rPr lang="ru-RU" sz="1200" b="0" i="0" u="none" strike="noStrike">
                          <a:solidFill>
                            <a:srgbClr val="000000"/>
                          </a:solidFill>
                          <a:effectLst/>
                          <a:latin typeface="Times New Roman"/>
                        </a:rPr>
                        <a:t>1 029 712,10</a:t>
                      </a:r>
                    </a:p>
                  </a:txBody>
                  <a:tcPr marL="9525" marR="9525" marT="9525" marB="0" anchor="ctr"/>
                </a:tc>
                <a:tc>
                  <a:txBody>
                    <a:bodyPr/>
                    <a:lstStyle/>
                    <a:p>
                      <a:pPr algn="ctr" fontAlgn="ctr"/>
                      <a:r>
                        <a:rPr lang="ru-RU" sz="1200" b="0" i="0" u="none" strike="noStrike">
                          <a:solidFill>
                            <a:srgbClr val="000000"/>
                          </a:solidFill>
                          <a:effectLst/>
                          <a:latin typeface="Times New Roman"/>
                        </a:rPr>
                        <a:t>821 247,00</a:t>
                      </a:r>
                    </a:p>
                  </a:txBody>
                  <a:tcPr marL="9525" marR="9525" marT="9525" marB="0" anchor="ctr"/>
                </a:tc>
                <a:tc>
                  <a:txBody>
                    <a:bodyPr/>
                    <a:lstStyle/>
                    <a:p>
                      <a:pPr algn="ctr" fontAlgn="ctr"/>
                      <a:r>
                        <a:rPr lang="ru-RU" sz="1200" b="0" i="0" u="none" strike="noStrike">
                          <a:solidFill>
                            <a:srgbClr val="000000"/>
                          </a:solidFill>
                          <a:effectLst/>
                          <a:latin typeface="Times New Roman"/>
                        </a:rPr>
                        <a:t>835 798,00</a:t>
                      </a:r>
                    </a:p>
                  </a:txBody>
                  <a:tcPr marL="9525" marR="9525" marT="9525" marB="0" anchor="ctr"/>
                </a:tc>
              </a:tr>
              <a:tr h="288032">
                <a:tc>
                  <a:txBody>
                    <a:bodyPr/>
                    <a:lstStyle/>
                    <a:p>
                      <a:pPr algn="l" fontAlgn="ctr"/>
                      <a:r>
                        <a:rPr lang="ru-RU" sz="1200" b="1" i="0" u="none" strike="noStrike">
                          <a:solidFill>
                            <a:srgbClr val="000000"/>
                          </a:solidFill>
                          <a:effectLst/>
                          <a:latin typeface="Times New Roman"/>
                        </a:rPr>
                        <a:t>Подпрограмма 2 «Социальная защита населения»</a:t>
                      </a:r>
                    </a:p>
                  </a:txBody>
                  <a:tcPr marL="9525" marR="9525" marT="9525" marB="0" anchor="ctr"/>
                </a:tc>
                <a:tc>
                  <a:txBody>
                    <a:bodyPr/>
                    <a:lstStyle/>
                    <a:p>
                      <a:pPr algn="ctr" fontAlgn="ctr"/>
                      <a:r>
                        <a:rPr lang="ru-RU" sz="1200" b="1" i="0" u="none" strike="noStrike" dirty="0">
                          <a:solidFill>
                            <a:srgbClr val="000000"/>
                          </a:solidFill>
                          <a:effectLst/>
                          <a:latin typeface="Times New Roman"/>
                        </a:rPr>
                        <a:t>708 830,00</a:t>
                      </a:r>
                    </a:p>
                  </a:txBody>
                  <a:tcPr marL="9525" marR="9525" marT="9525" marB="0" anchor="ctr"/>
                </a:tc>
                <a:tc>
                  <a:txBody>
                    <a:bodyPr/>
                    <a:lstStyle/>
                    <a:p>
                      <a:pPr algn="ctr" fontAlgn="ctr"/>
                      <a:r>
                        <a:rPr lang="ru-RU" sz="1200" b="1" i="0" u="none" strike="noStrike">
                          <a:solidFill>
                            <a:srgbClr val="000000"/>
                          </a:solidFill>
                          <a:effectLst/>
                          <a:latin typeface="Times New Roman"/>
                        </a:rPr>
                        <a:t>463 000,00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463 000,00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535 830,00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c>
                  <a:txBody>
                    <a:bodyPr/>
                    <a:lstStyle/>
                    <a:p>
                      <a:pPr algn="ctr" fontAlgn="ctr"/>
                      <a:r>
                        <a:rPr lang="ru-RU" sz="1200" b="0" i="0" u="none" strike="noStrike">
                          <a:solidFill>
                            <a:srgbClr val="000000"/>
                          </a:solidFill>
                          <a:effectLst/>
                          <a:latin typeface="Times New Roman"/>
                        </a:rPr>
                        <a:t>290 000,00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Реализация проекта "Мы вместе!"</a:t>
                      </a:r>
                    </a:p>
                  </a:txBody>
                  <a:tcPr marL="9525" marR="9525" marT="9525" marB="0" anchor="ctr"/>
                </a:tc>
                <a:tc>
                  <a:txBody>
                    <a:bodyPr/>
                    <a:lstStyle/>
                    <a:p>
                      <a:pPr algn="ctr" fontAlgn="ctr"/>
                      <a:r>
                        <a:rPr lang="ru-RU" sz="1200" b="0" i="0" u="none" strike="noStrike" dirty="0">
                          <a:solidFill>
                            <a:srgbClr val="000000"/>
                          </a:solidFill>
                          <a:effectLst/>
                          <a:latin typeface="Times New Roman"/>
                        </a:rPr>
                        <a:t>23 000,00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c>
                  <a:txBody>
                    <a:bodyPr/>
                    <a:lstStyle/>
                    <a:p>
                      <a:pPr algn="ctr" fontAlgn="ctr"/>
                      <a:r>
                        <a:rPr lang="ru-RU" sz="1200" b="0" i="0" u="none" strike="noStrike">
                          <a:solidFill>
                            <a:srgbClr val="000000"/>
                          </a:solidFill>
                          <a:effectLst/>
                          <a:latin typeface="Times New Roman"/>
                        </a:rPr>
                        <a:t>23 000,00</a:t>
                      </a:r>
                    </a:p>
                  </a:txBody>
                  <a:tcPr marL="9525" marR="9525" marT="9525" marB="0" anchor="ctr"/>
                </a:tc>
              </a:tr>
              <a:tr h="288032">
                <a:tc>
                  <a:txBody>
                    <a:bodyPr/>
                    <a:lstStyle/>
                    <a:p>
                      <a:pPr algn="l" fontAlgn="ctr"/>
                      <a:r>
                        <a:rPr lang="ru-RU" sz="1200" b="0" i="0" u="none" strike="noStrike">
                          <a:solidFill>
                            <a:srgbClr val="000000"/>
                          </a:solidFill>
                          <a:effectLst/>
                          <a:latin typeface="Times New Roman"/>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dirty="0">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c>
                  <a:txBody>
                    <a:bodyPr/>
                    <a:lstStyle/>
                    <a:p>
                      <a:pPr algn="ctr" fontAlgn="ctr"/>
                      <a:r>
                        <a:rPr lang="ru-RU" sz="1200" b="0" i="0" u="none" strike="noStrike">
                          <a:solidFill>
                            <a:srgbClr val="000000"/>
                          </a:solidFill>
                          <a:effectLst/>
                          <a:latin typeface="Times New Roman"/>
                        </a:rPr>
                        <a:t>140 000,00</a:t>
                      </a:r>
                    </a:p>
                  </a:txBody>
                  <a:tcPr marL="9525" marR="9525" marT="9525" marB="0" anchor="ctr"/>
                </a:tc>
              </a:tr>
              <a:tr h="442038">
                <a:tc>
                  <a:txBody>
                    <a:bodyPr/>
                    <a:lstStyle/>
                    <a:p>
                      <a:pPr algn="l" fontAlgn="ctr"/>
                      <a:r>
                        <a:rPr lang="ru-RU" sz="1200" b="0" i="0" u="none" strike="noStrike">
                          <a:solidFill>
                            <a:srgbClr val="000000"/>
                          </a:solidFill>
                          <a:effectLst/>
                          <a:latin typeface="Times New Roman"/>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10 000,00</a:t>
                      </a:r>
                    </a:p>
                  </a:txBody>
                  <a:tcPr marL="9525" marR="9525" marT="9525" marB="0" anchor="ctr"/>
                </a:tc>
                <a:tc>
                  <a:txBody>
                    <a:bodyPr/>
                    <a:lstStyle/>
                    <a:p>
                      <a:pPr algn="ctr" fontAlgn="ctr"/>
                      <a:r>
                        <a:rPr lang="ru-RU" sz="1200" b="0" i="0" u="none" strike="noStrike">
                          <a:solidFill>
                            <a:srgbClr val="000000"/>
                          </a:solidFill>
                          <a:effectLst/>
                          <a:latin typeface="Times New Roman"/>
                        </a:rPr>
                        <a:t>10 000,00</a:t>
                      </a:r>
                    </a:p>
                  </a:txBody>
                  <a:tcPr marL="9525" marR="9525" marT="9525" marB="0" anchor="ctr"/>
                </a:tc>
              </a:tr>
              <a:tr h="350050">
                <a:tc>
                  <a:txBody>
                    <a:bodyPr/>
                    <a:lstStyle/>
                    <a:p>
                      <a:pPr algn="l" fontAlgn="ctr"/>
                      <a:r>
                        <a:rPr lang="ru-RU" sz="1200" b="1" i="0" u="none" strike="noStrike">
                          <a:solidFill>
                            <a:srgbClr val="000000"/>
                          </a:solidFill>
                          <a:effectLst/>
                          <a:latin typeface="Times New Roman"/>
                        </a:rPr>
                        <a:t>Подпрограмма 3 «Содействие занятости населения»</a:t>
                      </a:r>
                    </a:p>
                  </a:txBody>
                  <a:tcPr marL="9525" marR="9525" marT="9525" marB="0" anchor="ctr"/>
                </a:tc>
                <a:tc>
                  <a:txBody>
                    <a:bodyPr/>
                    <a:lstStyle/>
                    <a:p>
                      <a:pPr algn="ctr" fontAlgn="ctr"/>
                      <a:r>
                        <a:rPr lang="ru-RU" sz="1200" b="1" i="0" u="none" strike="noStrike">
                          <a:solidFill>
                            <a:srgbClr val="000000"/>
                          </a:solidFill>
                          <a:effectLst/>
                          <a:latin typeface="Times New Roman"/>
                        </a:rPr>
                        <a:t>586 800,00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320 000,00</a:t>
                      </a:r>
                    </a:p>
                  </a:txBody>
                  <a:tcPr marL="9525" marR="9525" marT="9525" marB="0" anchor="ctr"/>
                </a:tc>
              </a:tr>
              <a:tr h="360040">
                <a:tc>
                  <a:txBody>
                    <a:bodyPr/>
                    <a:lstStyle/>
                    <a:p>
                      <a:pPr algn="l" fontAlgn="ctr"/>
                      <a:r>
                        <a:rPr lang="ru-RU" sz="1200" b="0" i="0" u="none" strike="noStrike">
                          <a:solidFill>
                            <a:srgbClr val="000000"/>
                          </a:solidFill>
                          <a:effectLst/>
                          <a:latin typeface="Times New Roman"/>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266 800,00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360040">
                <a:tc>
                  <a:txBody>
                    <a:bodyPr/>
                    <a:lstStyle/>
                    <a:p>
                      <a:pPr algn="l" fontAlgn="ctr"/>
                      <a:r>
                        <a:rPr lang="ru-RU" sz="1200" b="0" i="0" u="none" strike="noStrike" dirty="0">
                          <a:solidFill>
                            <a:srgbClr val="000000"/>
                          </a:solidFill>
                          <a:effectLst/>
                          <a:latin typeface="Times New Roman"/>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a:solidFill>
                            <a:srgbClr val="000000"/>
                          </a:solidFill>
                          <a:effectLst/>
                          <a:latin typeface="Times New Roman"/>
                        </a:rPr>
                        <a:t>320 000,00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sp>
        <p:nvSpPr>
          <p:cNvPr id="6" name="TextShape 2"/>
          <p:cNvSpPr txBox="1"/>
          <p:nvPr/>
        </p:nvSpPr>
        <p:spPr>
          <a:xfrm>
            <a:off x="1073200" y="408235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71940144"/>
              </p:ext>
            </p:extLst>
          </p:nvPr>
        </p:nvGraphicFramePr>
        <p:xfrm>
          <a:off x="1691680" y="4653136"/>
          <a:ext cx="5496272" cy="21040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967711227"/>
              </p:ext>
            </p:extLst>
          </p:nvPr>
        </p:nvGraphicFramePr>
        <p:xfrm>
          <a:off x="107504" y="980728"/>
          <a:ext cx="8928992" cy="2767169"/>
        </p:xfrm>
        <a:graphic>
          <a:graphicData uri="http://schemas.openxmlformats.org/drawingml/2006/table">
            <a:tbl>
              <a:tblPr firstRow="1" bandRow="1">
                <a:tableStyleId>{5C22544A-7EE6-4342-B048-85BDC9FD1C3A}</a:tableStyleId>
              </a:tblPr>
              <a:tblGrid>
                <a:gridCol w="6120680"/>
                <a:gridCol w="1008112"/>
                <a:gridCol w="936104"/>
                <a:gridCol w="864096"/>
              </a:tblGrid>
              <a:tr h="259147">
                <a:tc>
                  <a:txBody>
                    <a:bodyPr/>
                    <a:lstStyle/>
                    <a:p>
                      <a:pPr algn="l" fontAlgn="ct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259147">
                <a:tc>
                  <a:txBody>
                    <a:bodyPr/>
                    <a:lstStyle/>
                    <a:p>
                      <a:pPr algn="l" fontAlgn="ctr"/>
                      <a:r>
                        <a:rPr lang="ru-RU" sz="1200" b="1" i="0" u="none" strike="noStrike" dirty="0">
                          <a:solidFill>
                            <a:srgbClr val="000000"/>
                          </a:solidFill>
                          <a:effectLst/>
                          <a:latin typeface="Times New Roman"/>
                        </a:rPr>
                        <a:t>Подпрограмма 5 «Доступная среда»</a:t>
                      </a:r>
                    </a:p>
                  </a:txBody>
                  <a:tcPr marL="9525" marR="9525" marT="9525" marB="0" anchor="ctr"/>
                </a:tc>
                <a:tc>
                  <a:txBody>
                    <a:bodyPr/>
                    <a:lstStyle/>
                    <a:p>
                      <a:pPr algn="ctr" fontAlgn="ctr"/>
                      <a:r>
                        <a:rPr lang="ru-RU" sz="1200" b="1" i="0" u="none" strike="noStrike">
                          <a:solidFill>
                            <a:srgbClr val="000000"/>
                          </a:solidFill>
                          <a:effectLst/>
                          <a:latin typeface="Times New Roman"/>
                        </a:rPr>
                        <a:t>128 800,00</a:t>
                      </a:r>
                    </a:p>
                  </a:txBody>
                  <a:tcPr marL="9525" marR="9525" marT="9525" marB="0" anchor="ctr"/>
                </a:tc>
                <a:tc>
                  <a:txBody>
                    <a:bodyPr/>
                    <a:lstStyle/>
                    <a:p>
                      <a:pPr algn="ctr" fontAlgn="ctr"/>
                      <a:r>
                        <a:rPr lang="ru-RU" sz="1200" b="1" i="0" u="none" strike="noStrike">
                          <a:solidFill>
                            <a:srgbClr val="000000"/>
                          </a:solidFill>
                          <a:effectLst/>
                          <a:latin typeface="Times New Roman"/>
                        </a:rPr>
                        <a:t>20 100,00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19 000,00</a:t>
                      </a:r>
                    </a:p>
                  </a:txBody>
                  <a:tcPr marL="9525" marR="9525" marT="9525" marB="0" anchor="ctr"/>
                </a:tc>
              </a:tr>
              <a:tr h="456730">
                <a:tc>
                  <a:txBody>
                    <a:bodyPr/>
                    <a:lstStyle/>
                    <a:p>
                      <a:pPr algn="l" fontAlgn="ctr"/>
                      <a:r>
                        <a:rPr lang="ru-RU" sz="1200" b="0" i="0" u="none" strike="noStrike" dirty="0">
                          <a:solidFill>
                            <a:srgbClr val="000000"/>
                          </a:solidFill>
                          <a:effectLst/>
                          <a:latin typeface="Times New Roman"/>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rgbClr val="000000"/>
                          </a:solidFill>
                          <a:effectLst/>
                          <a:latin typeface="Times New Roman"/>
                        </a:rPr>
                        <a:t>30 000,00</a:t>
                      </a:r>
                    </a:p>
                  </a:txBody>
                  <a:tcPr marL="9525" marR="9525" marT="9525" marB="0" anchor="ctr"/>
                </a:tc>
                <a:tc>
                  <a:txBody>
                    <a:bodyPr/>
                    <a:lstStyle/>
                    <a:p>
                      <a:pPr algn="ctr" fontAlgn="ctr"/>
                      <a:r>
                        <a:rPr lang="ru-RU" sz="1200" b="0" i="0" u="none" strike="noStrike">
                          <a:solidFill>
                            <a:srgbClr val="000000"/>
                          </a:solidFill>
                          <a:effectLst/>
                          <a:latin typeface="Times New Roman"/>
                        </a:rPr>
                        <a:t>20 100,00</a:t>
                      </a:r>
                    </a:p>
                  </a:txBody>
                  <a:tcPr marL="9525" marR="9525" marT="9525" marB="0" anchor="ctr"/>
                </a:tc>
                <a:tc>
                  <a:txBody>
                    <a:bodyPr/>
                    <a:lstStyle/>
                    <a:p>
                      <a:pPr algn="ctr" fontAlgn="ctr"/>
                      <a:r>
                        <a:rPr lang="ru-RU" sz="1200" b="0" i="0" u="none" strike="noStrike">
                          <a:solidFill>
                            <a:srgbClr val="000000"/>
                          </a:solidFill>
                          <a:effectLst/>
                          <a:latin typeface="Times New Roman"/>
                        </a:rPr>
                        <a:t>19 000,00</a:t>
                      </a:r>
                    </a:p>
                  </a:txBody>
                  <a:tcPr marL="9525" marR="9525" marT="9525" marB="0" anchor="ctr"/>
                </a:tc>
              </a:tr>
              <a:tr h="1792145">
                <a:tc>
                  <a:txBody>
                    <a:bodyPr/>
                    <a:lstStyle/>
                    <a:p>
                      <a:pPr algn="l" fontAlgn="ctr"/>
                      <a:r>
                        <a:rPr lang="ru-RU" sz="1200" b="0" i="0" u="none" strike="noStrike" dirty="0">
                          <a:solidFill>
                            <a:srgbClr val="000000"/>
                          </a:solidFill>
                          <a:effectLst/>
                          <a:latin typeface="Times New Roman"/>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dirty="0">
                          <a:solidFill>
                            <a:srgbClr val="000000"/>
                          </a:solidFill>
                          <a:effectLst/>
                          <a:latin typeface="Times New Roman"/>
                        </a:rPr>
                        <a:t>98 800,00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bl>
          </a:graphicData>
        </a:graphic>
      </p:graphicFrame>
    </p:spTree>
    <p:extLst>
      <p:ext uri="{BB962C8B-B14F-4D97-AF65-F5344CB8AC3E}">
        <p14:creationId xmlns:p14="http://schemas.microsoft.com/office/powerpoint/2010/main" val="2284280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2954470939"/>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77470" h="12700" prst="softRound"/>
                      <a:lightRig rig="flood" dir="t"/>
                    </a:cell3D>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77470" h="12700" prst="softRound"/>
                      <a:lightRig rig="flood" dir="t"/>
                    </a:cell3D>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77470" h="12700" prst="softRound"/>
                      <a:lightRig rig="flood" dir="t"/>
                    </a:cell3D>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19720" y="15268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41484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dirty="0">
                <a:solidFill>
                  <a:srgbClr val="000000"/>
                </a:solidFill>
                <a:latin typeface="Arial"/>
                <a:ea typeface="Microsoft YaHei"/>
              </a:rPr>
              <a:t>        </a:t>
            </a:r>
            <a:r>
              <a:rPr lang="ru-RU" sz="1800" b="1" strike="noStrike" spc="-1" dirty="0">
                <a:solidFill>
                  <a:srgbClr val="7030A0"/>
                </a:solidFill>
                <a:latin typeface="Arial"/>
                <a:ea typeface="Microsoft YaHei"/>
              </a:rPr>
              <a:t>ДЕФИЦИТ =</a:t>
            </a:r>
            <a:r>
              <a:rPr lang="ru-RU" sz="1800" b="1" strike="noStrike" spc="-1" dirty="0">
                <a:solidFill>
                  <a:srgbClr val="000000"/>
                </a:solidFill>
                <a:latin typeface="Arial"/>
                <a:ea typeface="Microsoft YaHei"/>
              </a:rPr>
              <a:t> </a:t>
            </a:r>
            <a:endParaRPr lang="ru-RU" sz="1800" b="0" strike="noStrike" spc="-1" dirty="0">
              <a:latin typeface="Arial"/>
            </a:endParaRPr>
          </a:p>
          <a:p>
            <a:pPr>
              <a:lnSpc>
                <a:spcPct val="100000"/>
              </a:lnSpc>
            </a:pPr>
            <a:r>
              <a:rPr lang="ru-RU" sz="1800" b="1" strike="noStrike" spc="-1" dirty="0">
                <a:solidFill>
                  <a:srgbClr val="000000"/>
                </a:solidFill>
                <a:latin typeface="Arial"/>
                <a:ea typeface="Microsoft YaHei"/>
              </a:rPr>
              <a:t>Доходы </a:t>
            </a:r>
            <a:r>
              <a:rPr lang="ru-RU" sz="1800" b="1" strike="noStrike" spc="-1" dirty="0">
                <a:solidFill>
                  <a:srgbClr val="7030A0"/>
                </a:solidFill>
                <a:latin typeface="Arial"/>
                <a:ea typeface="Microsoft YaHei"/>
              </a:rPr>
              <a:t>&lt;</a:t>
            </a:r>
            <a:r>
              <a:rPr lang="ru-RU" sz="1800" b="1" strike="noStrike" spc="-1" dirty="0">
                <a:solidFill>
                  <a:srgbClr val="000000"/>
                </a:solidFill>
                <a:latin typeface="Arial"/>
                <a:ea typeface="Microsoft YaHei"/>
              </a:rPr>
              <a:t> Расходы </a:t>
            </a:r>
            <a:endParaRPr lang="ru-RU" sz="1800" b="0" strike="noStrike" spc="-1" dirty="0">
              <a:latin typeface="Arial"/>
            </a:endParaRPr>
          </a:p>
        </p:txBody>
      </p:sp>
      <p:sp>
        <p:nvSpPr>
          <p:cNvPr id="153" name="CustomShape 3"/>
          <p:cNvSpPr/>
          <p:nvPr/>
        </p:nvSpPr>
        <p:spPr>
          <a:xfrm>
            <a:off x="5957640" y="2817120"/>
            <a:ext cx="3157200" cy="4040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400" b="0" strike="noStrike" spc="-1" dirty="0" smtClean="0">
                <a:solidFill>
                  <a:srgbClr val="000000"/>
                </a:solidFill>
                <a:latin typeface="Arial"/>
                <a:ea typeface="Microsoft YaHei"/>
              </a:rPr>
              <a:t>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92.1. Бюджетного кодекса РФ: </a:t>
            </a:r>
            <a:endParaRPr lang="ru-RU" sz="1100" b="1" strike="noStrike" spc="-1" dirty="0">
              <a:latin typeface="Times New Roman" panose="02020603050405020304" pitchFamily="18" charset="0"/>
              <a:cs typeface="Times New Roman" panose="02020603050405020304" pitchFamily="18" charset="0"/>
            </a:endParaRPr>
          </a:p>
          <a:p>
            <a:pPr algn="just">
              <a:lnSpc>
                <a:spcPct val="100000"/>
              </a:lnSpc>
            </a:pP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Дефицит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местного бюджета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не должен превышать </a:t>
            </a:r>
            <a:r>
              <a:rPr lang="ru-RU" sz="1100" b="1" strike="noStrike" spc="-1" dirty="0" smtClean="0">
                <a:solidFill>
                  <a:srgbClr val="C00000"/>
                </a:solidFill>
                <a:latin typeface="Times New Roman" panose="02020603050405020304" pitchFamily="18" charset="0"/>
                <a:ea typeface="Microsoft YaHei"/>
                <a:cs typeface="Times New Roman" panose="02020603050405020304" pitchFamily="18" charset="0"/>
              </a:rPr>
              <a:t>10 </a:t>
            </a:r>
            <a:r>
              <a:rPr lang="ru-RU" sz="1100" b="1" strike="noStrike" spc="-1" dirty="0">
                <a:solidFill>
                  <a:srgbClr val="C00000"/>
                </a:solidFill>
                <a:latin typeface="Times New Roman" panose="02020603050405020304" pitchFamily="18" charset="0"/>
                <a:ea typeface="Microsoft YaHei"/>
                <a:cs typeface="Times New Roman" panose="02020603050405020304" pitchFamily="18" charset="0"/>
              </a:rPr>
              <a:t>%</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годового объема доходов местного бюджета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без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учета утвержденного объема безвозмездных поступлений и (или) поступлений налоговых доходов по дополнительным нормативам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отчислений. В</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случае утверждения муниципальным правовым актом представительного органа муниципального образования о бюджете в составе источников финансирования дефицита местного бюджета поступлений от продажи акций и иных форм участия в капитале, находящихся в собственности муниципального образования, и (или) снижения остатков средств на счетах по учету средств местного бюджета дефицит местного бюджета </a:t>
            </a:r>
            <a:r>
              <a:rPr lang="ru-RU" sz="1100" b="1" spc="-1" dirty="0">
                <a:solidFill>
                  <a:srgbClr val="FF0000"/>
                </a:solidFill>
                <a:latin typeface="Times New Roman" panose="02020603050405020304" pitchFamily="18" charset="0"/>
                <a:ea typeface="Microsoft YaHei"/>
                <a:cs typeface="Times New Roman" panose="02020603050405020304" pitchFamily="18" charset="0"/>
              </a:rPr>
              <a:t>может превысить ограничения</a:t>
            </a:r>
            <a:r>
              <a:rPr lang="ru-RU" sz="1100" b="1" spc="-1" dirty="0">
                <a:solidFill>
                  <a:srgbClr val="000000"/>
                </a:solidFill>
                <a:latin typeface="Times New Roman" panose="02020603050405020304" pitchFamily="18" charset="0"/>
                <a:ea typeface="Microsoft YaHei"/>
                <a:cs typeface="Times New Roman" panose="02020603050405020304" pitchFamily="18" charset="0"/>
              </a:rPr>
              <a:t>, установленные настоящим пунктом, в пределах суммы указанных поступлений и снижения остатков </a:t>
            </a:r>
            <a:r>
              <a:rPr lang="ru-RU" sz="1100" b="1" spc="-1" dirty="0" smtClean="0">
                <a:solidFill>
                  <a:srgbClr val="000000"/>
                </a:solidFill>
                <a:latin typeface="Times New Roman" panose="02020603050405020304" pitchFamily="18" charset="0"/>
                <a:ea typeface="Microsoft YaHei"/>
                <a:cs typeface="Times New Roman" panose="02020603050405020304" pitchFamily="18" charset="0"/>
              </a:rPr>
              <a:t>средств. </a:t>
            </a:r>
            <a:r>
              <a:rPr lang="ru-RU" sz="1200" b="1" spc="-1" dirty="0">
                <a:solidFill>
                  <a:srgbClr val="000000"/>
                </a:solidFill>
                <a:latin typeface="Times New Roman" panose="02020603050405020304" pitchFamily="18" charset="0"/>
                <a:ea typeface="Microsoft YaHei"/>
                <a:cs typeface="Times New Roman" panose="02020603050405020304" pitchFamily="18" charset="0"/>
              </a:rPr>
              <a:t>на счетах по учету средств местного бюджета</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200" b="1" spc="-1" dirty="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endParaRPr lang="ru-RU" sz="1400" b="0" strike="noStrike" spc="-1" dirty="0">
              <a:latin typeface="Arial"/>
            </a:endParaRPr>
          </a:p>
        </p:txBody>
      </p:sp>
      <p:pic>
        <p:nvPicPr>
          <p:cNvPr id="157" name="Picture 12"/>
          <p:cNvPicPr/>
          <p:nvPr/>
        </p:nvPicPr>
        <p:blipFill>
          <a:blip r:embed="rId7"/>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8"/>
          <a:stretch/>
        </p:blipFill>
        <p:spPr>
          <a:xfrm>
            <a:off x="1925640" y="4334040"/>
            <a:ext cx="4103280" cy="585360"/>
          </a:xfrm>
          <a:prstGeom prst="rect">
            <a:avLst/>
          </a:prstGeom>
          <a:ln>
            <a:noFill/>
          </a:ln>
        </p:spPr>
      </p:pic>
      <p:pic>
        <p:nvPicPr>
          <p:cNvPr id="160" name="Picture 15"/>
          <p:cNvPicPr/>
          <p:nvPr/>
        </p:nvPicPr>
        <p:blipFill>
          <a:blip r:embed="rId9"/>
          <a:stretch/>
        </p:blipFill>
        <p:spPr>
          <a:xfrm>
            <a:off x="1925640" y="5241960"/>
            <a:ext cx="3627000" cy="585360"/>
          </a:xfrm>
          <a:prstGeom prst="rect">
            <a:avLst/>
          </a:prstGeom>
          <a:ln>
            <a:noFill/>
          </a:ln>
        </p:spPr>
      </p:pic>
      <p:pic>
        <p:nvPicPr>
          <p:cNvPr id="161" name="Picture 16"/>
          <p:cNvPicPr/>
          <p:nvPr/>
        </p:nvPicPr>
        <p:blipFill>
          <a:blip r:embed="rId10"/>
          <a:stretch/>
        </p:blipFill>
        <p:spPr>
          <a:xfrm>
            <a:off x="1925640" y="6168960"/>
            <a:ext cx="3646080" cy="585360"/>
          </a:xfrm>
          <a:prstGeom prst="rect">
            <a:avLst/>
          </a:prstGeom>
          <a:ln>
            <a:noFill/>
          </a:ln>
        </p:spPr>
      </p:pic>
      <p:pic>
        <p:nvPicPr>
          <p:cNvPr id="162" name="Picture 18"/>
          <p:cNvPicPr/>
          <p:nvPr/>
        </p:nvPicPr>
        <p:blipFill>
          <a:blip r:embed="rId11"/>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2"/>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3"/>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123728" y="4389480"/>
            <a:ext cx="3972152"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2020 год – </a:t>
            </a:r>
            <a:r>
              <a:rPr lang="en-US" b="1" spc="-1" dirty="0" smtClean="0">
                <a:solidFill>
                  <a:srgbClr val="7030A0"/>
                </a:solidFill>
                <a:latin typeface="Arial"/>
                <a:ea typeface="Microsoft YaHei"/>
              </a:rPr>
              <a:t>25 118 914,83</a:t>
            </a:r>
            <a:r>
              <a:rPr lang="ru-RU" b="1" spc="-1" dirty="0" smtClean="0">
                <a:solidFill>
                  <a:srgbClr val="7030A0"/>
                </a:solidFill>
                <a:latin typeface="Arial"/>
                <a:ea typeface="Microsoft YaHei"/>
              </a:rPr>
              <a:t> </a:t>
            </a:r>
            <a:r>
              <a:rPr lang="ru-RU" b="1" spc="-1" dirty="0">
                <a:solidFill>
                  <a:srgbClr val="7030A0"/>
                </a:solidFill>
                <a:latin typeface="Arial"/>
                <a:ea typeface="Microsoft YaHei"/>
              </a:rPr>
              <a:t>тыс. руб</a:t>
            </a:r>
            <a:r>
              <a:rPr lang="ru-RU" spc="-1" dirty="0">
                <a:solidFill>
                  <a:srgbClr val="7030A0"/>
                </a:solidFill>
                <a:latin typeface="Arial"/>
                <a:ea typeface="Microsoft YaHei"/>
              </a:rPr>
              <a:t>.</a:t>
            </a:r>
            <a:endParaRPr lang="ru-RU" spc="-1" dirty="0">
              <a:solidFill>
                <a:prstClr val="black"/>
              </a:solidFill>
              <a:latin typeface="Arial"/>
            </a:endParaRPr>
          </a:p>
        </p:txBody>
      </p:sp>
      <p:sp>
        <p:nvSpPr>
          <p:cNvPr id="169" name="CustomShape 11"/>
          <p:cNvSpPr/>
          <p:nvPr/>
        </p:nvSpPr>
        <p:spPr>
          <a:xfrm>
            <a:off x="2268360" y="530712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2021 год – 500,0 тыс. руб.</a:t>
            </a:r>
            <a:endParaRPr lang="ru-RU" b="1" spc="-1" dirty="0">
              <a:solidFill>
                <a:prstClr val="black"/>
              </a:solidFill>
              <a:latin typeface="Arial"/>
            </a:endParaRPr>
          </a:p>
        </p:txBody>
      </p:sp>
      <p:sp>
        <p:nvSpPr>
          <p:cNvPr id="170" name="CustomShape 12"/>
          <p:cNvSpPr/>
          <p:nvPr/>
        </p:nvSpPr>
        <p:spPr>
          <a:xfrm>
            <a:off x="2338560" y="623716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lvl="0" algn="ctr"/>
            <a:r>
              <a:rPr lang="ru-RU" b="1" spc="-1" dirty="0">
                <a:solidFill>
                  <a:srgbClr val="7030A0"/>
                </a:solidFill>
                <a:latin typeface="Arial"/>
                <a:ea typeface="Microsoft YaHei"/>
              </a:rPr>
              <a:t>2022 год – 150,0 </a:t>
            </a:r>
            <a:r>
              <a:rPr lang="ru-RU" b="1" spc="-1" err="1">
                <a:solidFill>
                  <a:srgbClr val="7030A0"/>
                </a:solidFill>
                <a:latin typeface="Arial"/>
                <a:ea typeface="Microsoft YaHei"/>
              </a:rPr>
              <a:t>тыс</a:t>
            </a:r>
            <a:r>
              <a:rPr lang="ru-RU" b="1" spc="-1" smtClean="0">
                <a:solidFill>
                  <a:srgbClr val="7030A0"/>
                </a:solidFill>
                <a:latin typeface="Arial"/>
                <a:ea typeface="Microsoft YaHei"/>
              </a:rPr>
              <a:t>. руб</a:t>
            </a:r>
            <a:r>
              <a:rPr lang="ru-RU" b="1" spc="-1" dirty="0">
                <a:solidFill>
                  <a:srgbClr val="7030A0"/>
                </a:solidFill>
                <a:latin typeface="Arial"/>
                <a:ea typeface="Microsoft YaHei"/>
              </a:rPr>
              <a:t>.</a:t>
            </a:r>
            <a:endParaRPr lang="ru-RU" b="1" spc="-1" dirty="0">
              <a:solidFill>
                <a:prstClr val="black"/>
              </a:solidFill>
              <a:latin typeface="Arial"/>
            </a:endParaRPr>
          </a:p>
        </p:txBody>
      </p:sp>
      <p:sp>
        <p:nvSpPr>
          <p:cNvPr id="171" name="CustomShape 13"/>
          <p:cNvSpPr/>
          <p:nvPr/>
        </p:nvSpPr>
        <p:spPr>
          <a:xfrm>
            <a:off x="538720" y="43480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a:t>
            </a:r>
            <a:r>
              <a:rPr lang="ru-RU" sz="2800" b="0" strike="noStrike" spc="-1" dirty="0" smtClean="0">
                <a:solidFill>
                  <a:srgbClr val="7030A0"/>
                </a:solidFill>
                <a:latin typeface="Arial"/>
                <a:ea typeface="Microsoft YaHei"/>
              </a:rPr>
              <a:t>9,3%</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a:t>
            </a:r>
            <a:r>
              <a:rPr lang="en-US" sz="2800" b="0" strike="noStrike" spc="-1" dirty="0" smtClean="0">
                <a:solidFill>
                  <a:srgbClr val="7030A0"/>
                </a:solidFill>
                <a:latin typeface="Arial"/>
                <a:ea typeface="Microsoft YaHei"/>
              </a:rPr>
              <a:t>03</a:t>
            </a:r>
            <a:r>
              <a:rPr lang="ru-RU" sz="2800" b="0" strike="noStrike" spc="-1" dirty="0" smtClean="0">
                <a:solidFill>
                  <a:srgbClr val="7030A0"/>
                </a:solidFill>
                <a:latin typeface="Arial"/>
                <a:ea typeface="Microsoft YaHei"/>
              </a:rPr>
              <a:t>%</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4064707966"/>
              </p:ext>
            </p:extLst>
          </p:nvPr>
        </p:nvGraphicFramePr>
        <p:xfrm>
          <a:off x="107503" y="904579"/>
          <a:ext cx="8968818" cy="5764782"/>
        </p:xfrm>
        <a:graphic>
          <a:graphicData uri="http://schemas.openxmlformats.org/drawingml/2006/table">
            <a:tbl>
              <a:tblPr firstRow="1" bandRow="1">
                <a:tableStyleId>{5C22544A-7EE6-4342-B048-85BDC9FD1C3A}</a:tableStyleId>
              </a:tblPr>
              <a:tblGrid>
                <a:gridCol w="5300515"/>
                <a:gridCol w="1252591"/>
                <a:gridCol w="1178540"/>
                <a:gridCol w="1237172"/>
              </a:tblGrid>
              <a:tr h="357142">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26984">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a:solidFill>
                            <a:srgbClr val="000000"/>
                          </a:solidFill>
                          <a:effectLst/>
                          <a:latin typeface="Times New Roman"/>
                        </a:rPr>
                        <a:t>98 021 650,19</a:t>
                      </a:r>
                    </a:p>
                  </a:txBody>
                  <a:tcPr marL="9525" marR="9525" marT="9525" marB="0" anchor="ctr"/>
                </a:tc>
                <a:tc>
                  <a:txBody>
                    <a:bodyPr/>
                    <a:lstStyle/>
                    <a:p>
                      <a:pPr algn="ctr" fontAlgn="ctr"/>
                      <a:r>
                        <a:rPr lang="ru-RU" sz="1200" b="1" i="0" u="none" strike="noStrike">
                          <a:solidFill>
                            <a:srgbClr val="000000"/>
                          </a:solidFill>
                          <a:effectLst/>
                          <a:latin typeface="Times New Roman"/>
                        </a:rPr>
                        <a:t>72 841 940,05</a:t>
                      </a:r>
                    </a:p>
                  </a:txBody>
                  <a:tcPr marL="9525" marR="9525" marT="9525" marB="0" anchor="ctr"/>
                </a:tc>
                <a:tc>
                  <a:txBody>
                    <a:bodyPr/>
                    <a:lstStyle/>
                    <a:p>
                      <a:pPr algn="ctr" fontAlgn="ctr"/>
                      <a:r>
                        <a:rPr lang="ru-RU" sz="1200" b="1" i="0" u="none" strike="noStrike" dirty="0">
                          <a:solidFill>
                            <a:srgbClr val="000000"/>
                          </a:solidFill>
                          <a:effectLst/>
                          <a:latin typeface="Times New Roman"/>
                        </a:rPr>
                        <a:t>73 289 575,89</a:t>
                      </a:r>
                    </a:p>
                  </a:txBody>
                  <a:tcPr marL="9525" marR="9525" marT="9525" marB="0" anchor="ctr"/>
                </a:tc>
              </a:tr>
              <a:tr h="247868">
                <a:tc>
                  <a:txBody>
                    <a:bodyPr/>
                    <a:lstStyle/>
                    <a:p>
                      <a:pPr algn="l" fontAlgn="ctr"/>
                      <a:r>
                        <a:rPr lang="ru-RU" sz="1200" b="1" i="0" u="none" strike="noStrike" dirty="0">
                          <a:solidFill>
                            <a:srgbClr val="000000"/>
                          </a:solidFill>
                          <a:effectLst/>
                          <a:latin typeface="Times New Roman"/>
                        </a:rPr>
                        <a:t>Подпрограмма 1 «Открытый муниципалитет»</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tc>
              </a:tr>
              <a:tr h="1259279">
                <a:tc>
                  <a:txBody>
                    <a:bodyPr/>
                    <a:lstStyle/>
                    <a:p>
                      <a:pPr algn="l" fontAlgn="ctr"/>
                      <a:r>
                        <a:rPr lang="ru-RU" sz="1200" b="0" i="0" u="none" strike="noStrike" dirty="0">
                          <a:solidFill>
                            <a:srgbClr val="000000"/>
                          </a:solidFill>
                          <a:effectLst/>
                          <a:latin typeface="Times New Roman"/>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260768">
                <a:tc>
                  <a:txBody>
                    <a:bodyPr/>
                    <a:lstStyle/>
                    <a:p>
                      <a:pPr algn="l" fontAlgn="ctr"/>
                      <a:r>
                        <a:rPr lang="ru-RU" sz="1200" b="1" i="0" u="none" strike="noStrike">
                          <a:solidFill>
                            <a:srgbClr val="000000"/>
                          </a:solidFill>
                          <a:effectLst/>
                          <a:latin typeface="Times New Roman"/>
                        </a:rPr>
                        <a:t>Подпрограмма 3 «Развитие кадрового потенциала»</a:t>
                      </a:r>
                    </a:p>
                  </a:txBody>
                  <a:tcPr marL="9525" marR="9525" marT="9525" marB="0" anchor="ctr"/>
                </a:tc>
                <a:tc>
                  <a:txBody>
                    <a:bodyPr/>
                    <a:lstStyle/>
                    <a:p>
                      <a:pPr algn="ctr" fontAlgn="ctr"/>
                      <a:r>
                        <a:rPr lang="ru-RU" sz="1200" b="1" i="0" u="none" strike="noStrike">
                          <a:solidFill>
                            <a:srgbClr val="000000"/>
                          </a:solidFill>
                          <a:effectLst/>
                          <a:latin typeface="Times New Roman"/>
                        </a:rPr>
                        <a:t>5 000,00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c>
                  <a:txBody>
                    <a:bodyPr/>
                    <a:lstStyle/>
                    <a:p>
                      <a:pPr algn="ctr" fontAlgn="ctr"/>
                      <a:r>
                        <a:rPr lang="ru-RU" sz="1200" b="1" i="0" u="none" strike="noStrike" dirty="0">
                          <a:solidFill>
                            <a:srgbClr val="000000"/>
                          </a:solidFill>
                          <a:effectLst/>
                          <a:latin typeface="Times New Roman"/>
                        </a:rPr>
                        <a:t> </a:t>
                      </a:r>
                    </a:p>
                  </a:txBody>
                  <a:tcPr marL="9525" marR="9525" marT="9525" marB="0" anchor="ctr"/>
                </a:tc>
              </a:tr>
              <a:tr h="1051205">
                <a:tc>
                  <a:txBody>
                    <a:bodyPr/>
                    <a:lstStyle/>
                    <a:p>
                      <a:pPr algn="l" fontAlgn="ctr"/>
                      <a:r>
                        <a:rPr lang="ru-RU" sz="1200" b="0" i="0" u="none" strike="noStrike">
                          <a:solidFill>
                            <a:srgbClr val="000000"/>
                          </a:solidFill>
                          <a:effectLst/>
                          <a:latin typeface="Times New Roman"/>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a:solidFill>
                            <a:srgbClr val="000000"/>
                          </a:solidFill>
                          <a:effectLst/>
                          <a:latin typeface="Times New Roman"/>
                        </a:rPr>
                        <a:t>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259232">
                <a:tc>
                  <a:txBody>
                    <a:bodyPr/>
                    <a:lstStyle/>
                    <a:p>
                      <a:pPr algn="l" fontAlgn="ctr"/>
                      <a:r>
                        <a:rPr lang="ru-RU" sz="1200" b="1" i="0" u="none" strike="noStrike">
                          <a:solidFill>
                            <a:srgbClr val="000000"/>
                          </a:solidFill>
                          <a:effectLst/>
                          <a:latin typeface="Times New Roman"/>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solidFill>
                            <a:srgbClr val="000000"/>
                          </a:solidFill>
                          <a:effectLst/>
                          <a:latin typeface="Times New Roman"/>
                        </a:rPr>
                        <a:t>84 663 046,65</a:t>
                      </a:r>
                    </a:p>
                  </a:txBody>
                  <a:tcPr marL="9525" marR="9525" marT="9525" marB="0" anchor="ctr"/>
                </a:tc>
                <a:tc>
                  <a:txBody>
                    <a:bodyPr/>
                    <a:lstStyle/>
                    <a:p>
                      <a:pPr algn="ctr" fontAlgn="ctr"/>
                      <a:r>
                        <a:rPr lang="ru-RU" sz="1200" b="1" i="0" u="none" strike="noStrike">
                          <a:solidFill>
                            <a:srgbClr val="000000"/>
                          </a:solidFill>
                          <a:effectLst/>
                          <a:latin typeface="Times New Roman"/>
                        </a:rPr>
                        <a:t>62 143 717,59</a:t>
                      </a:r>
                    </a:p>
                  </a:txBody>
                  <a:tcPr marL="9525" marR="9525" marT="9525" marB="0" anchor="ctr"/>
                </a:tc>
                <a:tc>
                  <a:txBody>
                    <a:bodyPr/>
                    <a:lstStyle/>
                    <a:p>
                      <a:pPr algn="ctr" fontAlgn="ctr"/>
                      <a:r>
                        <a:rPr lang="ru-RU" sz="1200" b="1" i="0" u="none" strike="noStrike" dirty="0">
                          <a:solidFill>
                            <a:srgbClr val="000000"/>
                          </a:solidFill>
                          <a:effectLst/>
                          <a:latin typeface="Times New Roman"/>
                        </a:rPr>
                        <a:t>62 591 353,43</a:t>
                      </a:r>
                    </a:p>
                  </a:txBody>
                  <a:tcPr marL="9525" marR="9525" marT="9525" marB="0" anchor="ctr"/>
                </a:tc>
              </a:tr>
              <a:tr h="413278">
                <a:tc>
                  <a:txBody>
                    <a:bodyPr/>
                    <a:lstStyle/>
                    <a:p>
                      <a:pPr algn="l" fontAlgn="ctr"/>
                      <a:r>
                        <a:rPr lang="ru-RU" sz="1200" b="0" i="0" u="none" strike="noStrike">
                          <a:solidFill>
                            <a:srgbClr val="000000"/>
                          </a:solidFill>
                          <a:effectLst/>
                          <a:latin typeface="Times New Roman"/>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81 414 221,59</a:t>
                      </a:r>
                    </a:p>
                  </a:txBody>
                  <a:tcPr marL="9525" marR="9525" marT="9525" marB="0" anchor="ctr"/>
                </a:tc>
                <a:tc>
                  <a:txBody>
                    <a:bodyPr/>
                    <a:lstStyle/>
                    <a:p>
                      <a:pPr algn="ctr" fontAlgn="ctr"/>
                      <a:r>
                        <a:rPr lang="ru-RU" sz="1200" b="0" i="0" u="none" strike="noStrike">
                          <a:solidFill>
                            <a:srgbClr val="000000"/>
                          </a:solidFill>
                          <a:effectLst/>
                          <a:latin typeface="Times New Roman"/>
                        </a:rPr>
                        <a:t>59 385 809,52</a:t>
                      </a:r>
                    </a:p>
                  </a:txBody>
                  <a:tcPr marL="9525" marR="9525" marT="9525" marB="0" anchor="ctr"/>
                </a:tc>
                <a:tc>
                  <a:txBody>
                    <a:bodyPr/>
                    <a:lstStyle/>
                    <a:p>
                      <a:pPr algn="ctr" fontAlgn="ctr"/>
                      <a:r>
                        <a:rPr lang="ru-RU" sz="1200" b="0" i="0" u="none" strike="noStrike" dirty="0">
                          <a:solidFill>
                            <a:srgbClr val="000000"/>
                          </a:solidFill>
                          <a:effectLst/>
                          <a:latin typeface="Times New Roman"/>
                        </a:rPr>
                        <a:t>59 833 445,36</a:t>
                      </a:r>
                    </a:p>
                  </a:txBody>
                  <a:tcPr marL="9525" marR="9525" marT="9525" marB="0" anchor="ctr"/>
                </a:tc>
              </a:tr>
              <a:tr h="426984">
                <a:tc>
                  <a:txBody>
                    <a:bodyPr/>
                    <a:lstStyle/>
                    <a:p>
                      <a:pPr algn="l" fontAlgn="ctr"/>
                      <a:r>
                        <a:rPr lang="ru-RU" sz="1200" b="0" i="0" u="none" strike="noStrike">
                          <a:solidFill>
                            <a:srgbClr val="000000"/>
                          </a:solidFill>
                          <a:effectLst/>
                          <a:latin typeface="Times New Roman"/>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3 248 825,06</a:t>
                      </a:r>
                    </a:p>
                  </a:txBody>
                  <a:tcPr marL="9525" marR="9525" marT="9525" marB="0" anchor="ctr"/>
                </a:tc>
                <a:tc>
                  <a:txBody>
                    <a:bodyPr/>
                    <a:lstStyle/>
                    <a:p>
                      <a:pPr algn="ctr" fontAlgn="ctr"/>
                      <a:r>
                        <a:rPr lang="ru-RU" sz="1200" b="0" i="0" u="none" strike="noStrike">
                          <a:solidFill>
                            <a:srgbClr val="000000"/>
                          </a:solidFill>
                          <a:effectLst/>
                          <a:latin typeface="Times New Roman"/>
                        </a:rPr>
                        <a:t>2 757 908,07</a:t>
                      </a:r>
                    </a:p>
                  </a:txBody>
                  <a:tcPr marL="9525" marR="9525" marT="9525" marB="0" anchor="ctr"/>
                </a:tc>
                <a:tc>
                  <a:txBody>
                    <a:bodyPr/>
                    <a:lstStyle/>
                    <a:p>
                      <a:pPr algn="ctr" fontAlgn="ctr"/>
                      <a:r>
                        <a:rPr lang="ru-RU" sz="1200" b="0" i="0" u="none" strike="noStrike" dirty="0">
                          <a:solidFill>
                            <a:srgbClr val="000000"/>
                          </a:solidFill>
                          <a:effectLst/>
                          <a:latin typeface="Times New Roman"/>
                        </a:rPr>
                        <a:t>2 757 908,07</a:t>
                      </a:r>
                    </a:p>
                  </a:txBody>
                  <a:tcPr marL="9525" marR="9525" marT="9525" marB="0" anchor="ctr"/>
                </a:tc>
              </a:tr>
              <a:tr h="635058">
                <a:tc>
                  <a:txBody>
                    <a:bodyPr/>
                    <a:lstStyle/>
                    <a:p>
                      <a:pPr algn="l" fontAlgn="ctr"/>
                      <a:r>
                        <a:rPr lang="ru-RU" sz="1200" b="1" i="0" u="none" strike="noStrike">
                          <a:solidFill>
                            <a:srgbClr val="000000"/>
                          </a:solidFill>
                          <a:effectLst/>
                          <a:latin typeface="Times New Roman"/>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13 303 603,54</a:t>
                      </a:r>
                    </a:p>
                  </a:txBody>
                  <a:tcPr marL="9525" marR="9525" marT="9525" marB="0" anchor="ctr"/>
                </a:tc>
                <a:tc>
                  <a:txBody>
                    <a:bodyPr/>
                    <a:lstStyle/>
                    <a:p>
                      <a:pPr algn="ctr" fontAlgn="ctr"/>
                      <a:r>
                        <a:rPr lang="ru-RU" sz="1200" b="1"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1" i="0" u="none" strike="noStrike" dirty="0">
                          <a:solidFill>
                            <a:srgbClr val="000000"/>
                          </a:solidFill>
                          <a:effectLst/>
                          <a:latin typeface="Times New Roman"/>
                        </a:rPr>
                        <a:t>10 648 222,46</a:t>
                      </a:r>
                    </a:p>
                  </a:txBody>
                  <a:tcPr marL="9525" marR="9525" marT="9525" marB="0" anchor="ctr"/>
                </a:tc>
              </a:tr>
              <a:tr h="426984">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13 303 603,54</a:t>
                      </a:r>
                    </a:p>
                  </a:txBody>
                  <a:tcPr marL="9525" marR="9525" marT="9525" marB="0" anchor="ctr"/>
                </a:tc>
                <a:tc>
                  <a:txBody>
                    <a:bodyPr/>
                    <a:lstStyle/>
                    <a:p>
                      <a:pPr algn="ctr" fontAlgn="ctr"/>
                      <a:r>
                        <a:rPr lang="ru-RU" sz="1200" b="0" i="0" u="none" strike="noStrike">
                          <a:solidFill>
                            <a:srgbClr val="000000"/>
                          </a:solidFill>
                          <a:effectLst/>
                          <a:latin typeface="Times New Roman"/>
                        </a:rPr>
                        <a:t>10 648 222,46</a:t>
                      </a:r>
                    </a:p>
                  </a:txBody>
                  <a:tcPr marL="9525" marR="9525" marT="9525" marB="0" anchor="ctr"/>
                </a:tc>
                <a:tc>
                  <a:txBody>
                    <a:bodyPr/>
                    <a:lstStyle/>
                    <a:p>
                      <a:pPr algn="ctr" fontAlgn="ctr"/>
                      <a:r>
                        <a:rPr lang="ru-RU" sz="1200" b="0" i="0" u="none" strike="noStrike" dirty="0">
                          <a:solidFill>
                            <a:srgbClr val="000000"/>
                          </a:solidFill>
                          <a:effectLst/>
                          <a:latin typeface="Times New Roman"/>
                        </a:rPr>
                        <a:t>10 648 222,46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1200000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363386524"/>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cell3D prstMaterial="dkEdge">
                      <a:bevel prst="artDeco"/>
                      <a:lightRig rig="flood" dir="t"/>
                    </a:cell3D>
                  </a:tcPr>
                </a:tc>
              </a:tr>
            </a:tbl>
          </a:graphicData>
        </a:graphic>
      </p:graphicFrame>
      <p:graphicFrame>
        <p:nvGraphicFramePr>
          <p:cNvPr id="4" name="Диаграмма 3"/>
          <p:cNvGraphicFramePr/>
          <p:nvPr>
            <p:extLst>
              <p:ext uri="{D42A27DB-BD31-4B8C-83A1-F6EECF244321}">
                <p14:modId xmlns:p14="http://schemas.microsoft.com/office/powerpoint/2010/main" val="3724767116"/>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35794365"/>
              </p:ext>
            </p:extLst>
          </p:nvPr>
        </p:nvGraphicFramePr>
        <p:xfrm>
          <a:off x="107504" y="1412778"/>
          <a:ext cx="8928993" cy="5267967"/>
        </p:xfrm>
        <a:graphic>
          <a:graphicData uri="http://schemas.openxmlformats.org/drawingml/2006/table">
            <a:tbl>
              <a:tblPr firstRow="1" bandRow="1">
                <a:tableStyleId>{5C22544A-7EE6-4342-B048-85BDC9FD1C3A}</a:tableStyleId>
              </a:tblPr>
              <a:tblGrid>
                <a:gridCol w="5486025"/>
                <a:gridCol w="1244204"/>
                <a:gridCol w="1171015"/>
                <a:gridCol w="1027749"/>
              </a:tblGrid>
              <a:tr h="287982">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99669">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200" b="1" i="0" u="none" strike="noStrike" dirty="0" err="1">
                          <a:solidFill>
                            <a:srgbClr val="000000"/>
                          </a:solidFill>
                          <a:effectLst/>
                          <a:latin typeface="Times New Roman"/>
                        </a:rPr>
                        <a:t>энергоэффективности</a:t>
                      </a:r>
                      <a:r>
                        <a:rPr lang="ru-RU" sz="1200" b="1" i="0" u="none" strike="noStrike" dirty="0">
                          <a:solidFill>
                            <a:srgbClr val="000000"/>
                          </a:solidFill>
                          <a:effectLst/>
                          <a:latin typeface="Times New Roman"/>
                        </a:rPr>
                        <a:t>»</a:t>
                      </a:r>
                    </a:p>
                  </a:txBody>
                  <a:tcPr marL="9525" marR="9525" marT="9525" marB="0" anchor="ctr"/>
                </a:tc>
                <a:tc>
                  <a:txBody>
                    <a:bodyPr/>
                    <a:lstStyle/>
                    <a:p>
                      <a:pPr algn="ctr" fontAlgn="ctr"/>
                      <a:r>
                        <a:rPr lang="ru-RU" sz="1200" b="1" i="0" u="none" strike="noStrike">
                          <a:solidFill>
                            <a:srgbClr val="000000"/>
                          </a:solidFill>
                          <a:effectLst/>
                          <a:latin typeface="Times New Roman"/>
                        </a:rPr>
                        <a:t>53 756 295,62</a:t>
                      </a:r>
                    </a:p>
                  </a:txBody>
                  <a:tcPr marL="9525" marR="9525" marT="9525" marB="0" anchor="ctr"/>
                </a:tc>
                <a:tc>
                  <a:txBody>
                    <a:bodyPr/>
                    <a:lstStyle/>
                    <a:p>
                      <a:pPr algn="ctr" fontAlgn="ctr"/>
                      <a:r>
                        <a:rPr lang="ru-RU" sz="1200" b="1" i="0" u="none" strike="noStrike">
                          <a:solidFill>
                            <a:srgbClr val="000000"/>
                          </a:solidFill>
                          <a:effectLst/>
                          <a:latin typeface="Times New Roman"/>
                        </a:rPr>
                        <a:t>53 389 152,66</a:t>
                      </a:r>
                    </a:p>
                  </a:txBody>
                  <a:tcPr marL="9525" marR="9525" marT="9525" marB="0" anchor="ctr"/>
                </a:tc>
                <a:tc>
                  <a:txBody>
                    <a:bodyPr/>
                    <a:lstStyle/>
                    <a:p>
                      <a:pPr algn="ctr" fontAlgn="ctr"/>
                      <a:r>
                        <a:rPr lang="ru-RU" sz="1200" b="1" i="0" u="none" strike="noStrike" dirty="0">
                          <a:solidFill>
                            <a:srgbClr val="000000"/>
                          </a:solidFill>
                          <a:effectLst/>
                          <a:latin typeface="Times New Roman"/>
                        </a:rPr>
                        <a:t>54 717 516,06</a:t>
                      </a:r>
                    </a:p>
                  </a:txBody>
                  <a:tcPr marL="9525" marR="9525" marT="9525" marB="0" anchor="ctr"/>
                </a:tc>
              </a:tr>
              <a:tr h="363900">
                <a:tc>
                  <a:txBody>
                    <a:bodyPr/>
                    <a:lstStyle/>
                    <a:p>
                      <a:pPr algn="l" fontAlgn="ctr"/>
                      <a:r>
                        <a:rPr lang="ru-RU" sz="1200" b="1" i="0" u="none" strike="noStrike" dirty="0">
                          <a:solidFill>
                            <a:srgbClr val="000000"/>
                          </a:solidFill>
                          <a:effectLst/>
                          <a:latin typeface="Times New Roman"/>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200" b="1" i="0" u="none" strike="noStrike">
                          <a:solidFill>
                            <a:srgbClr val="000000"/>
                          </a:solidFill>
                          <a:effectLst/>
                          <a:latin typeface="Times New Roman"/>
                        </a:rPr>
                        <a:t>52 158 803,55</a:t>
                      </a:r>
                    </a:p>
                  </a:txBody>
                  <a:tcPr marL="9525" marR="9525" marT="9525" marB="0" anchor="ctr"/>
                </a:tc>
                <a:tc>
                  <a:txBody>
                    <a:bodyPr/>
                    <a:lstStyle/>
                    <a:p>
                      <a:pPr algn="ctr" fontAlgn="ctr"/>
                      <a:r>
                        <a:rPr lang="ru-RU" sz="1200" b="1" i="0" u="none" strike="noStrike">
                          <a:solidFill>
                            <a:srgbClr val="000000"/>
                          </a:solidFill>
                          <a:effectLst/>
                          <a:latin typeface="Times New Roman"/>
                        </a:rPr>
                        <a:t>47 749 349,61</a:t>
                      </a:r>
                    </a:p>
                  </a:txBody>
                  <a:tcPr marL="9525" marR="9525" marT="9525" marB="0" anchor="ctr"/>
                </a:tc>
                <a:tc>
                  <a:txBody>
                    <a:bodyPr/>
                    <a:lstStyle/>
                    <a:p>
                      <a:pPr algn="ctr" fontAlgn="ctr"/>
                      <a:r>
                        <a:rPr lang="ru-RU" sz="1200" b="1" i="0" u="none" strike="noStrike" dirty="0">
                          <a:solidFill>
                            <a:srgbClr val="000000"/>
                          </a:solidFill>
                          <a:effectLst/>
                          <a:latin typeface="Times New Roman"/>
                        </a:rPr>
                        <a:t>48 228 399,01</a:t>
                      </a:r>
                    </a:p>
                  </a:txBody>
                  <a:tcPr marL="9525" marR="9525" marT="9525" marB="0" anchor="ctr"/>
                </a:tc>
              </a:tr>
              <a:tr h="320163">
                <a:tc>
                  <a:txBody>
                    <a:bodyPr/>
                    <a:lstStyle/>
                    <a:p>
                      <a:pPr algn="l" fontAlgn="ctr"/>
                      <a:r>
                        <a:rPr lang="ru-RU" sz="1200" b="0" i="0" u="none" strike="noStrike" dirty="0">
                          <a:solidFill>
                            <a:srgbClr val="000000"/>
                          </a:solidFill>
                          <a:effectLst/>
                          <a:latin typeface="Times New Roman"/>
                        </a:rPr>
                        <a:t>Благоустройство территории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5 730 752,00</a:t>
                      </a:r>
                    </a:p>
                  </a:txBody>
                  <a:tcPr marL="9525" marR="9525" marT="9525" marB="0" anchor="ctr"/>
                </a:tc>
                <a:tc>
                  <a:txBody>
                    <a:bodyPr/>
                    <a:lstStyle/>
                    <a:p>
                      <a:pPr algn="ctr" fontAlgn="ctr"/>
                      <a:r>
                        <a:rPr lang="ru-RU" sz="1200" b="0" i="0" u="none" strike="noStrike">
                          <a:solidFill>
                            <a:srgbClr val="000000"/>
                          </a:solidFill>
                          <a:effectLst/>
                          <a:latin typeface="Times New Roman"/>
                        </a:rPr>
                        <a:t>8 371 046,00</a:t>
                      </a:r>
                    </a:p>
                  </a:txBody>
                  <a:tcPr marL="9525" marR="9525" marT="9525" marB="0" anchor="ctr"/>
                </a:tc>
                <a:tc>
                  <a:txBody>
                    <a:bodyPr/>
                    <a:lstStyle/>
                    <a:p>
                      <a:pPr algn="ctr" fontAlgn="ctr"/>
                      <a:r>
                        <a:rPr lang="ru-RU" sz="1200" b="0" i="0" u="none" strike="noStrike">
                          <a:solidFill>
                            <a:srgbClr val="000000"/>
                          </a:solidFill>
                          <a:effectLst/>
                          <a:latin typeface="Times New Roman"/>
                        </a:rPr>
                        <a:t>8 373 955,00</a:t>
                      </a:r>
                    </a:p>
                  </a:txBody>
                  <a:tcPr marL="9525" marR="9525" marT="9525" marB="0" anchor="ctr"/>
                </a:tc>
              </a:tr>
              <a:tr h="403190">
                <a:tc>
                  <a:txBody>
                    <a:bodyPr/>
                    <a:lstStyle/>
                    <a:p>
                      <a:pPr algn="l" fontAlgn="ctr"/>
                      <a:r>
                        <a:rPr lang="ru-RU" sz="1200" b="0" i="0" u="none" strike="noStrike" dirty="0">
                          <a:solidFill>
                            <a:srgbClr val="000000"/>
                          </a:solidFill>
                          <a:effectLst/>
                          <a:latin typeface="Times New Roman"/>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200" b="0" i="0" u="none" strike="noStrike">
                          <a:solidFill>
                            <a:srgbClr val="000000"/>
                          </a:solidFill>
                          <a:effectLst/>
                          <a:latin typeface="Times New Roman"/>
                        </a:rPr>
                        <a:t>667 200,00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403190">
                <a:tc>
                  <a:txBody>
                    <a:bodyPr/>
                    <a:lstStyle/>
                    <a:p>
                      <a:pPr algn="l" fontAlgn="ctr"/>
                      <a:r>
                        <a:rPr lang="ru-RU" sz="1200" b="0" i="0" u="none" strike="noStrike" dirty="0">
                          <a:solidFill>
                            <a:srgbClr val="000000"/>
                          </a:solidFill>
                          <a:effectLst/>
                          <a:latin typeface="Times New Roman"/>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200" b="0" i="0" u="none" strike="noStrike" dirty="0">
                          <a:solidFill>
                            <a:srgbClr val="000000"/>
                          </a:solidFill>
                          <a:effectLst/>
                          <a:latin typeface="Times New Roman"/>
                        </a:rPr>
                        <a:t>41 804 446,37</a:t>
                      </a:r>
                    </a:p>
                  </a:txBody>
                  <a:tcPr marL="9525" marR="9525" marT="9525" marB="0" anchor="ctr"/>
                </a:tc>
                <a:tc>
                  <a:txBody>
                    <a:bodyPr/>
                    <a:lstStyle/>
                    <a:p>
                      <a:pPr algn="ctr" fontAlgn="ctr"/>
                      <a:r>
                        <a:rPr lang="ru-RU" sz="1200" b="0" i="0" u="none" strike="noStrike">
                          <a:solidFill>
                            <a:srgbClr val="000000"/>
                          </a:solidFill>
                          <a:effectLst/>
                          <a:latin typeface="Times New Roman"/>
                        </a:rPr>
                        <a:t>36 464 179,61</a:t>
                      </a:r>
                    </a:p>
                  </a:txBody>
                  <a:tcPr marL="9525" marR="9525" marT="9525" marB="0" anchor="ctr"/>
                </a:tc>
                <a:tc>
                  <a:txBody>
                    <a:bodyPr/>
                    <a:lstStyle/>
                    <a:p>
                      <a:pPr algn="ctr" fontAlgn="ctr"/>
                      <a:r>
                        <a:rPr lang="ru-RU" sz="1200" b="0" i="0" u="none" strike="noStrike">
                          <a:solidFill>
                            <a:srgbClr val="000000"/>
                          </a:solidFill>
                          <a:effectLst/>
                          <a:latin typeface="Times New Roman"/>
                        </a:rPr>
                        <a:t>36 537 629,01</a:t>
                      </a:r>
                    </a:p>
                  </a:txBody>
                  <a:tcPr marL="9525" marR="9525" marT="9525" marB="0" anchor="ctr"/>
                </a:tc>
              </a:tr>
              <a:tr h="319669">
                <a:tc>
                  <a:txBody>
                    <a:bodyPr/>
                    <a:lstStyle/>
                    <a:p>
                      <a:pPr algn="l" fontAlgn="ctr"/>
                      <a:r>
                        <a:rPr lang="ru-RU" sz="1200" b="0" i="0" u="none" strike="noStrike">
                          <a:solidFill>
                            <a:srgbClr val="000000"/>
                          </a:solidFill>
                          <a:effectLst/>
                          <a:latin typeface="Times New Roman"/>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dirty="0">
                          <a:solidFill>
                            <a:srgbClr val="000000"/>
                          </a:solidFill>
                          <a:effectLst/>
                          <a:latin typeface="Times New Roman"/>
                        </a:rPr>
                        <a:t>1 007 574,18</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767171">
                <a:tc>
                  <a:txBody>
                    <a:bodyPr/>
                    <a:lstStyle/>
                    <a:p>
                      <a:pPr algn="l" fontAlgn="ctr"/>
                      <a:r>
                        <a:rPr lang="ru-RU" sz="1200" b="0" i="0" u="none" strike="noStrike">
                          <a:solidFill>
                            <a:srgbClr val="000000"/>
                          </a:solidFill>
                          <a:effectLst/>
                          <a:latin typeface="Times New Roman"/>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a:t>
                      </a:r>
                    </a:p>
                  </a:txBody>
                  <a:tcPr marL="9525" marR="9525" marT="9525" marB="0" anchor="ctr"/>
                </a:tc>
                <a:tc>
                  <a:txBody>
                    <a:bodyPr/>
                    <a:lstStyle/>
                    <a:p>
                      <a:pPr algn="ctr" fontAlgn="ctr"/>
                      <a:r>
                        <a:rPr lang="ru-RU" sz="1200" b="0" i="0" u="none" strike="noStrike" dirty="0">
                          <a:solidFill>
                            <a:srgbClr val="000000"/>
                          </a:solidFill>
                          <a:effectLst/>
                          <a:latin typeface="Times New Roman"/>
                        </a:rPr>
                        <a:t>1 250 000,00</a:t>
                      </a:r>
                    </a:p>
                  </a:txBody>
                  <a:tcPr marL="9525" marR="9525" marT="9525" marB="0" anchor="ctr"/>
                </a:tc>
                <a:tc>
                  <a:txBody>
                    <a:bodyPr/>
                    <a:lstStyle/>
                    <a:p>
                      <a:pPr algn="ctr" fontAlgn="ctr"/>
                      <a:r>
                        <a:rPr lang="ru-RU" sz="1200" b="0" i="0" u="none" strike="noStrike">
                          <a:solidFill>
                            <a:srgbClr val="000000"/>
                          </a:solidFill>
                          <a:effectLst/>
                          <a:latin typeface="Times New Roman"/>
                        </a:rPr>
                        <a:t>1 500 000,00</a:t>
                      </a:r>
                    </a:p>
                  </a:txBody>
                  <a:tcPr marL="9525" marR="9525" marT="9525" marB="0" anchor="ctr"/>
                </a:tc>
                <a:tc>
                  <a:txBody>
                    <a:bodyPr/>
                    <a:lstStyle/>
                    <a:p>
                      <a:pPr algn="ctr" fontAlgn="ctr"/>
                      <a:r>
                        <a:rPr lang="ru-RU" sz="1200" b="0" i="0" u="none" strike="noStrike">
                          <a:solidFill>
                            <a:srgbClr val="000000"/>
                          </a:solidFill>
                          <a:effectLst/>
                          <a:latin typeface="Times New Roman"/>
                        </a:rPr>
                        <a:t>1 900 000,00</a:t>
                      </a:r>
                    </a:p>
                  </a:txBody>
                  <a:tcPr marL="9525" marR="9525" marT="9525" marB="0" anchor="ctr"/>
                </a:tc>
              </a:tr>
              <a:tr h="370031">
                <a:tc>
                  <a:txBody>
                    <a:bodyPr/>
                    <a:lstStyle/>
                    <a:p>
                      <a:pPr algn="l" fontAlgn="ctr"/>
                      <a:r>
                        <a:rPr lang="ru-RU" sz="1200" b="0" i="0" u="none" strike="noStrike">
                          <a:solidFill>
                            <a:srgbClr val="000000"/>
                          </a:solidFill>
                          <a:effectLst/>
                          <a:latin typeface="Times New Roman"/>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200" b="0" i="0" u="none" strike="noStrike" dirty="0">
                          <a:solidFill>
                            <a:srgbClr val="000000"/>
                          </a:solidFill>
                          <a:effectLst/>
                          <a:latin typeface="Times New Roman"/>
                        </a:rPr>
                        <a:t>200 000,00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100 000,00</a:t>
                      </a:r>
                    </a:p>
                  </a:txBody>
                  <a:tcPr marL="9525" marR="9525" marT="9525" marB="0" anchor="ctr"/>
                </a:tc>
                <a:tc>
                  <a:txBody>
                    <a:bodyPr/>
                    <a:lstStyle/>
                    <a:p>
                      <a:pPr algn="ctr" fontAlgn="ctr"/>
                      <a:r>
                        <a:rPr lang="ru-RU" sz="1200" b="0" i="0" u="none" strike="noStrike">
                          <a:solidFill>
                            <a:srgbClr val="000000"/>
                          </a:solidFill>
                          <a:effectLst/>
                          <a:latin typeface="Times New Roman"/>
                        </a:rPr>
                        <a:t>100 000,00</a:t>
                      </a:r>
                    </a:p>
                  </a:txBody>
                  <a:tcPr marL="9525" marR="9525" marT="9525" marB="0" anchor="ctr"/>
                </a:tc>
              </a:tr>
              <a:tr h="578064">
                <a:tc>
                  <a:txBody>
                    <a:bodyPr/>
                    <a:lstStyle/>
                    <a:p>
                      <a:pPr algn="l" fontAlgn="ctr"/>
                      <a:r>
                        <a:rPr lang="ru-RU" sz="1200" b="0" i="0" u="none" strike="noStrike">
                          <a:solidFill>
                            <a:srgbClr val="000000"/>
                          </a:solidFill>
                          <a:effectLst/>
                          <a:latin typeface="Times New Roman"/>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200" b="0" i="0" u="none" strike="noStrike">
                          <a:solidFill>
                            <a:srgbClr val="000000"/>
                          </a:solidFill>
                          <a:effectLst/>
                          <a:latin typeface="Times New Roman"/>
                        </a:rPr>
                        <a:t>841 831,00</a:t>
                      </a:r>
                    </a:p>
                  </a:txBody>
                  <a:tcPr marL="9525" marR="9525" marT="9525" marB="0" anchor="ctr"/>
                </a:tc>
                <a:tc>
                  <a:txBody>
                    <a:bodyPr/>
                    <a:lstStyle/>
                    <a:p>
                      <a:pPr algn="ctr" fontAlgn="ctr"/>
                      <a:r>
                        <a:rPr lang="ru-RU" sz="1200" b="0" i="0" u="none" strike="noStrike" dirty="0">
                          <a:solidFill>
                            <a:srgbClr val="000000"/>
                          </a:solidFill>
                          <a:effectLst/>
                          <a:latin typeface="Times New Roman"/>
                        </a:rPr>
                        <a:t>844 124,00</a:t>
                      </a:r>
                    </a:p>
                  </a:txBody>
                  <a:tcPr marL="9525" marR="9525" marT="9525" marB="0" anchor="ctr"/>
                </a:tc>
                <a:tc>
                  <a:txBody>
                    <a:bodyPr/>
                    <a:lstStyle/>
                    <a:p>
                      <a:pPr algn="ctr" fontAlgn="ctr"/>
                      <a:r>
                        <a:rPr lang="ru-RU" sz="1200" b="0" i="0" u="none" strike="noStrike">
                          <a:solidFill>
                            <a:srgbClr val="000000"/>
                          </a:solidFill>
                          <a:effectLst/>
                          <a:latin typeface="Times New Roman"/>
                        </a:rPr>
                        <a:t>846 815,00</a:t>
                      </a:r>
                    </a:p>
                  </a:txBody>
                  <a:tcPr marL="9525" marR="9525" marT="9525" marB="0" anchor="ctr"/>
                </a:tc>
              </a:tr>
              <a:tr h="440363">
                <a:tc>
                  <a:txBody>
                    <a:bodyPr/>
                    <a:lstStyle/>
                    <a:p>
                      <a:pPr algn="l" fontAlgn="ctr"/>
                      <a:r>
                        <a:rPr lang="ru-RU" sz="1200" b="0" i="0" u="none" strike="noStrike">
                          <a:solidFill>
                            <a:srgbClr val="000000"/>
                          </a:solidFill>
                          <a:effectLst/>
                          <a:latin typeface="Times New Roman"/>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200" b="0" i="0" u="none" strike="noStrike">
                          <a:solidFill>
                            <a:srgbClr val="000000"/>
                          </a:solidFill>
                          <a:effectLst/>
                          <a:latin typeface="Times New Roman"/>
                        </a:rPr>
                        <a:t>577 000,00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325 000,00</a:t>
                      </a:r>
                    </a:p>
                  </a:txBody>
                  <a:tcPr marL="9525" marR="9525" marT="9525" marB="0" anchor="ctr"/>
                </a:tc>
              </a:tr>
              <a:tr h="403190">
                <a:tc>
                  <a:txBody>
                    <a:bodyPr/>
                    <a:lstStyle/>
                    <a:p>
                      <a:pPr algn="l" fontAlgn="ctr"/>
                      <a:r>
                        <a:rPr lang="ru-RU" sz="1200" b="0" i="0" u="none" strike="noStrike" dirty="0">
                          <a:solidFill>
                            <a:srgbClr val="000000"/>
                          </a:solidFill>
                          <a:effectLst/>
                          <a:latin typeface="Times New Roman"/>
                        </a:rPr>
                        <a:t>Замена ламп накаливания на энергосберегающие</a:t>
                      </a:r>
                    </a:p>
                  </a:txBody>
                  <a:tcPr marL="9525" marR="9525" marT="9525" marB="0" anchor="ctr"/>
                </a:tc>
                <a:tc>
                  <a:txBody>
                    <a:bodyPr/>
                    <a:lstStyle/>
                    <a:p>
                      <a:pPr algn="ctr" fontAlgn="ctr"/>
                      <a:r>
                        <a:rPr lang="ru-RU" sz="1200" b="0" i="0" u="none" strike="noStrike">
                          <a:solidFill>
                            <a:srgbClr val="000000"/>
                          </a:solidFill>
                          <a:effectLst/>
                          <a:latin typeface="Times New Roman"/>
                        </a:rPr>
                        <a:t>80 000,00</a:t>
                      </a:r>
                    </a:p>
                  </a:txBody>
                  <a:tcPr marL="9525" marR="9525" marT="9525" marB="0" anchor="ctr"/>
                </a:tc>
                <a:tc>
                  <a:txBody>
                    <a:bodyPr/>
                    <a:lstStyle/>
                    <a:p>
                      <a:pPr algn="ctr" fontAlgn="ctr"/>
                      <a:r>
                        <a:rPr lang="ru-RU" sz="1200" b="0" i="0" u="none" strike="noStrike">
                          <a:solidFill>
                            <a:srgbClr val="000000"/>
                          </a:solidFill>
                          <a:effectLst/>
                          <a:latin typeface="Times New Roman"/>
                        </a:rPr>
                        <a:t>145 000,00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145 000,00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3"/>
          <p:cNvSpPr txBox="1"/>
          <p:nvPr/>
        </p:nvSpPr>
        <p:spPr>
          <a:xfrm>
            <a:off x="2339752" y="436510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630340941"/>
              </p:ext>
            </p:extLst>
          </p:nvPr>
        </p:nvGraphicFramePr>
        <p:xfrm>
          <a:off x="2063076" y="4876304"/>
          <a:ext cx="4416152" cy="188084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4076158580"/>
              </p:ext>
            </p:extLst>
          </p:nvPr>
        </p:nvGraphicFramePr>
        <p:xfrm>
          <a:off x="35495" y="1391859"/>
          <a:ext cx="9073009" cy="2748208"/>
        </p:xfrm>
        <a:graphic>
          <a:graphicData uri="http://schemas.openxmlformats.org/drawingml/2006/table">
            <a:tbl>
              <a:tblPr firstRow="1" bandRow="1">
                <a:tableStyleId>{5C22544A-7EE6-4342-B048-85BDC9FD1C3A}</a:tableStyleId>
              </a:tblPr>
              <a:tblGrid>
                <a:gridCol w="4662972"/>
                <a:gridCol w="1555372"/>
                <a:gridCol w="1333177"/>
                <a:gridCol w="1521488"/>
              </a:tblGrid>
              <a:tr h="253403">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94669">
                <a:tc>
                  <a:txBody>
                    <a:bodyPr/>
                    <a:lstStyle/>
                    <a:p>
                      <a:pPr algn="l" fontAlgn="ctr"/>
                      <a:r>
                        <a:rPr lang="ru-RU" sz="1200" b="1" i="0" u="none" strike="noStrike" dirty="0">
                          <a:solidFill>
                            <a:srgbClr val="000000"/>
                          </a:solidFill>
                          <a:effectLst/>
                          <a:latin typeface="Times New Roman"/>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a:solidFill>
                            <a:srgbClr val="000000"/>
                          </a:solidFill>
                          <a:effectLst/>
                          <a:latin typeface="Times New Roman"/>
                        </a:rPr>
                        <a:t>1 597 492,07</a:t>
                      </a:r>
                    </a:p>
                  </a:txBody>
                  <a:tcPr marL="9525" marR="9525" marT="9525" marB="0" anchor="ctr"/>
                </a:tc>
                <a:tc>
                  <a:txBody>
                    <a:bodyPr/>
                    <a:lstStyle/>
                    <a:p>
                      <a:pPr algn="ctr" fontAlgn="ctr"/>
                      <a:r>
                        <a:rPr lang="ru-RU" sz="1200" b="1" i="0" u="none" strike="noStrike">
                          <a:solidFill>
                            <a:srgbClr val="000000"/>
                          </a:solidFill>
                          <a:effectLst/>
                          <a:latin typeface="Times New Roman"/>
                        </a:rPr>
                        <a:t>5 639 803,05</a:t>
                      </a:r>
                    </a:p>
                  </a:txBody>
                  <a:tcPr marL="9525" marR="9525" marT="9525" marB="0" anchor="ctr"/>
                </a:tc>
                <a:tc>
                  <a:txBody>
                    <a:bodyPr/>
                    <a:lstStyle/>
                    <a:p>
                      <a:pPr algn="ctr" fontAlgn="ctr"/>
                      <a:r>
                        <a:rPr lang="ru-RU" sz="1200" b="1" i="0" u="none" strike="noStrike" dirty="0">
                          <a:solidFill>
                            <a:srgbClr val="000000"/>
                          </a:solidFill>
                          <a:effectLst/>
                          <a:latin typeface="Times New Roman"/>
                        </a:rPr>
                        <a:t>6 489 117,05</a:t>
                      </a:r>
                    </a:p>
                  </a:txBody>
                  <a:tcPr marL="9525" marR="9525" marT="9525" marB="0" anchor="ctr"/>
                </a:tc>
              </a:tr>
              <a:tr h="288032">
                <a:tc>
                  <a:txBody>
                    <a:bodyPr/>
                    <a:lstStyle/>
                    <a:p>
                      <a:pPr algn="l" fontAlgn="ctr"/>
                      <a:r>
                        <a:rPr lang="ru-RU" sz="1200" b="0" i="0" u="none" strike="noStrike" dirty="0">
                          <a:solidFill>
                            <a:srgbClr val="000000"/>
                          </a:solidFill>
                          <a:effectLst/>
                          <a:latin typeface="Times New Roman"/>
                        </a:rPr>
                        <a:t>Реализация проекта «Газификация жилых домов с. </a:t>
                      </a:r>
                      <a:r>
                        <a:rPr lang="ru-RU" sz="1200" b="0" i="0" u="none" strike="noStrike" dirty="0" err="1">
                          <a:solidFill>
                            <a:srgbClr val="000000"/>
                          </a:solidFill>
                          <a:effectLst/>
                          <a:latin typeface="Times New Roman"/>
                        </a:rPr>
                        <a:t>Дутово</a:t>
                      </a:r>
                      <a:r>
                        <a:rPr lang="ru-RU" sz="1200" b="0" i="0" u="none" strike="noStrike" dirty="0">
                          <a:solidFill>
                            <a:srgbClr val="000000"/>
                          </a:solidFill>
                          <a:effectLst/>
                          <a:latin typeface="Times New Roman"/>
                        </a:rPr>
                        <a:t>»</a:t>
                      </a:r>
                    </a:p>
                  </a:txBody>
                  <a:tcPr marL="9525" marR="9525" marT="9525" marB="0" anchor="ctr"/>
                </a:tc>
                <a:tc>
                  <a:txBody>
                    <a:bodyPr/>
                    <a:lstStyle/>
                    <a:p>
                      <a:pPr algn="ctr" fontAlgn="ctr"/>
                      <a:r>
                        <a:rPr lang="ru-RU" sz="1200" b="0" i="0" u="none" strike="noStrike">
                          <a:solidFill>
                            <a:srgbClr val="000000"/>
                          </a:solidFill>
                          <a:effectLst/>
                          <a:latin typeface="Times New Roman"/>
                        </a:rPr>
                        <a:t>567 628,02</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15605">
                <a:tc>
                  <a:txBody>
                    <a:bodyPr/>
                    <a:lstStyle/>
                    <a:p>
                      <a:pPr algn="l" fontAlgn="ctr"/>
                      <a:r>
                        <a:rPr lang="ru-RU" sz="1200" b="0" i="0" u="none" strike="noStrike">
                          <a:solidFill>
                            <a:srgbClr val="000000"/>
                          </a:solidFill>
                          <a:effectLst/>
                          <a:latin typeface="Times New Roman"/>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609 117,05</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c>
                  <a:txBody>
                    <a:bodyPr/>
                    <a:lstStyle/>
                    <a:p>
                      <a:pPr algn="ctr" fontAlgn="ctr"/>
                      <a:r>
                        <a:rPr lang="ru-RU" sz="1200" b="0" i="0" u="none" strike="noStrike">
                          <a:solidFill>
                            <a:srgbClr val="000000"/>
                          </a:solidFill>
                          <a:effectLst/>
                          <a:latin typeface="Times New Roman"/>
                        </a:rPr>
                        <a:t>1 489 117,05</a:t>
                      </a:r>
                    </a:p>
                  </a:txBody>
                  <a:tcPr marL="9525" marR="9525" marT="9525" marB="0" anchor="ctr"/>
                </a:tc>
              </a:tr>
              <a:tr h="307564">
                <a:tc>
                  <a:txBody>
                    <a:bodyPr/>
                    <a:lstStyle/>
                    <a:p>
                      <a:pPr algn="l" fontAlgn="ctr"/>
                      <a:r>
                        <a:rPr lang="ru-RU" sz="1200" b="0" i="0" u="none" strike="noStrike">
                          <a:solidFill>
                            <a:srgbClr val="000000"/>
                          </a:solidFill>
                          <a:effectLst/>
                          <a:latin typeface="Times New Roman"/>
                        </a:rPr>
                        <a:t>Строительство водовода «Подчерье-Вуктыл»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370 747,00</a:t>
                      </a:r>
                    </a:p>
                  </a:txBody>
                  <a:tcPr marL="9525" marR="9525" marT="9525" marB="0" anchor="ctr"/>
                </a:tc>
                <a:tc>
                  <a:txBody>
                    <a:bodyPr/>
                    <a:lstStyle/>
                    <a:p>
                      <a:pPr algn="ctr" fontAlgn="ctr"/>
                      <a:r>
                        <a:rPr lang="ru-RU" sz="1200" b="0" i="0" u="none" strike="noStrike" dirty="0">
                          <a:solidFill>
                            <a:srgbClr val="000000"/>
                          </a:solidFill>
                          <a:effectLst/>
                          <a:latin typeface="Times New Roman"/>
                        </a:rPr>
                        <a:t>150 686,00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339356">
                <a:tc>
                  <a:txBody>
                    <a:bodyPr/>
                    <a:lstStyle/>
                    <a:p>
                      <a:pPr algn="l" fontAlgn="ctr"/>
                      <a:r>
                        <a:rPr lang="ru-RU" sz="1200" b="0" i="0" u="none" strike="noStrike">
                          <a:solidFill>
                            <a:srgbClr val="000000"/>
                          </a:solidFill>
                          <a:effectLst/>
                          <a:latin typeface="Times New Roman"/>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c>
                  <a:txBody>
                    <a:bodyPr/>
                    <a:lstStyle/>
                    <a:p>
                      <a:pPr algn="ctr" fontAlgn="ctr"/>
                      <a:r>
                        <a:rPr lang="ru-RU" sz="1200" b="0" i="0" u="none" strike="noStrike" dirty="0">
                          <a:solidFill>
                            <a:srgbClr val="000000"/>
                          </a:solidFill>
                          <a:effectLst/>
                          <a:latin typeface="Times New Roman"/>
                        </a:rPr>
                        <a:t> </a:t>
                      </a:r>
                    </a:p>
                  </a:txBody>
                  <a:tcPr marL="9525" marR="9525" marT="9525" marB="0" anchor="ctr"/>
                </a:tc>
              </a:tr>
              <a:tr h="586102">
                <a:tc>
                  <a:txBody>
                    <a:bodyPr/>
                    <a:lstStyle/>
                    <a:p>
                      <a:pPr algn="l" fontAlgn="ctr"/>
                      <a:r>
                        <a:rPr lang="ru-RU" sz="1200" b="0" i="0" u="none" strike="noStrike" dirty="0">
                          <a:solidFill>
                            <a:srgbClr val="000000"/>
                          </a:solidFill>
                          <a:effectLst/>
                          <a:latin typeface="Times New Roman"/>
                        </a:rPr>
                        <a:t>Реконструкция коммунальной инфраструктуры городского округа «Вуктыл»</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4 000 000,00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5 000 000,00</a:t>
                      </a:r>
                    </a:p>
                  </a:txBody>
                  <a:tcPr marL="9525" marR="9525" marT="9525" marB="0" anchor="ctr"/>
                </a:tc>
              </a:tr>
            </a:tbl>
          </a:graphicData>
        </a:graphic>
      </p:graphicFrame>
    </p:spTree>
    <p:extLst>
      <p:ext uri="{BB962C8B-B14F-4D97-AF65-F5344CB8AC3E}">
        <p14:creationId xmlns:p14="http://schemas.microsoft.com/office/powerpoint/2010/main" val="305166045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2749952942"/>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4"/>
          <p:cNvSpPr txBox="1"/>
          <p:nvPr/>
        </p:nvSpPr>
        <p:spPr>
          <a:xfrm>
            <a:off x="396000" y="5733256"/>
            <a:ext cx="2375984" cy="93610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2299860084"/>
              </p:ext>
            </p:extLst>
          </p:nvPr>
        </p:nvGraphicFramePr>
        <p:xfrm>
          <a:off x="3203848" y="5661248"/>
          <a:ext cx="3888432" cy="1152128"/>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 руб.</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3453615643"/>
              </p:ext>
            </p:extLst>
          </p:nvPr>
        </p:nvGraphicFramePr>
        <p:xfrm>
          <a:off x="107504" y="717497"/>
          <a:ext cx="8928992" cy="4793456"/>
        </p:xfrm>
        <a:graphic>
          <a:graphicData uri="http://schemas.openxmlformats.org/drawingml/2006/table">
            <a:tbl>
              <a:tblPr/>
              <a:tblGrid>
                <a:gridCol w="5129423"/>
                <a:gridCol w="1329849"/>
                <a:gridCol w="1234861"/>
                <a:gridCol w="1234859"/>
              </a:tblGrid>
              <a:tr h="262613">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bg2">
                        <a:lumMod val="50000"/>
                      </a:schemeClr>
                    </a:solidFill>
                  </a:tcPr>
                </a:tc>
              </a:tr>
              <a:tr h="339625">
                <a:tc>
                  <a:txBody>
                    <a:bodyPr/>
                    <a:lstStyle/>
                    <a:p>
                      <a:pPr algn="l" fontAlgn="ctr"/>
                      <a:r>
                        <a:rPr lang="ru-RU" sz="1100" b="1" i="0" u="none" strike="noStrike" dirty="0">
                          <a:solidFill>
                            <a:srgbClr val="000000"/>
                          </a:solidFill>
                          <a:effectLst/>
                          <a:latin typeface="Times New Roman"/>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17 120 581,58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25 939 214,16</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229861">
                <a:tc>
                  <a:txBody>
                    <a:bodyPr/>
                    <a:lstStyle/>
                    <a:p>
                      <a:pPr algn="l" fontAlgn="ctr"/>
                      <a:r>
                        <a:rPr lang="ru-RU" sz="1100" b="1" i="0" u="none" strike="noStrike" dirty="0">
                          <a:solidFill>
                            <a:srgbClr val="000000"/>
                          </a:solidFill>
                          <a:effectLst/>
                          <a:latin typeface="Times New Roman"/>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17 120 581,58</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a:solidFill>
                            <a:srgbClr val="000000"/>
                          </a:solidFill>
                          <a:effectLst/>
                          <a:latin typeface="Times New Roman"/>
                        </a:rPr>
                        <a:t>13 597 146,85</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1" i="0" u="none" strike="noStrike" dirty="0">
                          <a:solidFill>
                            <a:srgbClr val="000000"/>
                          </a:solidFill>
                          <a:effectLst/>
                          <a:latin typeface="Times New Roman"/>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39625">
                <a:tc>
                  <a:txBody>
                    <a:bodyPr/>
                    <a:lstStyle/>
                    <a:p>
                      <a:pPr algn="l" fontAlgn="ctr"/>
                      <a:r>
                        <a:rPr lang="ru-RU" sz="1100" b="0" i="0" u="none" strike="noStrike" dirty="0">
                          <a:solidFill>
                            <a:srgbClr val="000000"/>
                          </a:solidFill>
                          <a:effectLst/>
                          <a:latin typeface="Times New Roman"/>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29 200,00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05126">
                <a:tc>
                  <a:txBody>
                    <a:bodyPr/>
                    <a:lstStyle/>
                    <a:p>
                      <a:pPr algn="l" fontAlgn="ctr"/>
                      <a:r>
                        <a:rPr lang="ru-RU" sz="1100" b="0" i="0" u="none" strike="noStrike" dirty="0">
                          <a:solidFill>
                            <a:srgbClr val="000000"/>
                          </a:solidFill>
                          <a:effectLst/>
                          <a:latin typeface="Times New Roman"/>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98 000,00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174122">
                <a:tc>
                  <a:txBody>
                    <a:bodyPr/>
                    <a:lstStyle/>
                    <a:p>
                      <a:pPr algn="l" fontAlgn="ctr"/>
                      <a:r>
                        <a:rPr lang="ru-RU" sz="1100" b="0" i="0" u="none" strike="noStrike" dirty="0">
                          <a:solidFill>
                            <a:srgbClr val="000000"/>
                          </a:solidFill>
                          <a:effectLst/>
                          <a:latin typeface="Times New Roman"/>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339625">
                <a:tc>
                  <a:txBody>
                    <a:bodyPr/>
                    <a:lstStyle/>
                    <a:p>
                      <a:pPr algn="l" fontAlgn="ctr"/>
                      <a:r>
                        <a:rPr lang="ru-RU" sz="1100" b="0" i="0" u="none" strike="noStrike">
                          <a:solidFill>
                            <a:srgbClr val="000000"/>
                          </a:solidFill>
                          <a:effectLst/>
                          <a:latin typeface="Times New Roman"/>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339625">
                <a:tc>
                  <a:txBody>
                    <a:bodyPr/>
                    <a:lstStyle/>
                    <a:p>
                      <a:pPr algn="l" fontAlgn="ctr"/>
                      <a:r>
                        <a:rPr lang="ru-RU" sz="1100" b="0" i="0" u="none" strike="noStrike">
                          <a:solidFill>
                            <a:srgbClr val="000000"/>
                          </a:solidFill>
                          <a:effectLst/>
                          <a:latin typeface="Times New Roman"/>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472 696,97</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40000"/>
                        <a:lumOff val="60000"/>
                      </a:schemeClr>
                    </a:solidFill>
                  </a:tcPr>
                </a:tc>
              </a:tr>
              <a:tr h="505126">
                <a:tc>
                  <a:txBody>
                    <a:bodyPr/>
                    <a:lstStyle/>
                    <a:p>
                      <a:pPr algn="l" fontAlgn="ctr"/>
                      <a:r>
                        <a:rPr lang="ru-RU" sz="1100" b="0" i="0" u="none" strike="noStrike">
                          <a:solidFill>
                            <a:srgbClr val="000000"/>
                          </a:solidFill>
                          <a:effectLst/>
                          <a:latin typeface="Times New Roman"/>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679 290,40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chemeClr val="accent1">
                        <a:lumMod val="20000"/>
                        <a:lumOff val="80000"/>
                      </a:schemeClr>
                    </a:solidFill>
                  </a:tcPr>
                </a:tc>
              </a:tr>
              <a:tr h="249795">
                <a:tc>
                  <a:txBody>
                    <a:bodyPr/>
                    <a:lstStyle/>
                    <a:p>
                      <a:pPr algn="l" fontAlgn="ctr"/>
                      <a:r>
                        <a:rPr lang="ru-RU" sz="1100" b="0" i="0" u="none" strike="noStrike">
                          <a:solidFill>
                            <a:srgbClr val="000000"/>
                          </a:solidFill>
                          <a:effectLst/>
                          <a:latin typeface="Times New Roman"/>
                        </a:rPr>
                        <a:t>Проведение комплексных кадастровых работ</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3 030 303,03</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30 303,03</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39625">
                <a:tc>
                  <a:txBody>
                    <a:bodyPr/>
                    <a:lstStyle/>
                    <a:p>
                      <a:pPr algn="l" fontAlgn="ctr"/>
                      <a:r>
                        <a:rPr lang="ru-RU" sz="1100" b="0" i="0" u="none" strike="noStrike">
                          <a:solidFill>
                            <a:srgbClr val="000000"/>
                          </a:solidFill>
                          <a:effectLst/>
                          <a:latin typeface="Times New Roman"/>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123 150,00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330091">
                <a:tc>
                  <a:txBody>
                    <a:bodyPr/>
                    <a:lstStyle/>
                    <a:p>
                      <a:pPr algn="l" fontAlgn="ctr"/>
                      <a:r>
                        <a:rPr lang="ru-RU" sz="1100" b="0" i="0" u="none" strike="noStrike">
                          <a:solidFill>
                            <a:srgbClr val="000000"/>
                          </a:solidFill>
                          <a:effectLst/>
                          <a:latin typeface="Times New Roman"/>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2 566 965,79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2 741 599,30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2 147 990,85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174122">
                <a:tc>
                  <a:txBody>
                    <a:bodyPr/>
                    <a:lstStyle/>
                    <a:p>
                      <a:pPr algn="l" fontAlgn="ctr"/>
                      <a:r>
                        <a:rPr lang="ru-RU" sz="1100" b="0" i="0" u="none" strike="noStrike">
                          <a:solidFill>
                            <a:srgbClr val="000000"/>
                          </a:solidFill>
                          <a:effectLst/>
                          <a:latin typeface="Times New Roman"/>
                        </a:rPr>
                        <a:t>Содержание и обслуживание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9 910 975,39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dirty="0">
                          <a:solidFill>
                            <a:srgbClr val="000000"/>
                          </a:solidFill>
                          <a:effectLst/>
                          <a:latin typeface="Times New Roman"/>
                        </a:rPr>
                        <a:t>10 625 244,52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b="0" i="0" u="none" strike="noStrike">
                          <a:solidFill>
                            <a:srgbClr val="000000"/>
                          </a:solidFill>
                          <a:effectLst/>
                          <a:latin typeface="Times New Roman"/>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20000"/>
                        <a:lumOff val="80000"/>
                      </a:schemeClr>
                    </a:solidFill>
                  </a:tcPr>
                </a:tc>
              </a:tr>
              <a:tr h="259124">
                <a:tc>
                  <a:txBody>
                    <a:bodyPr/>
                    <a:lstStyle/>
                    <a:p>
                      <a:pPr algn="l" fontAlgn="ctr"/>
                      <a:r>
                        <a:rPr lang="ru-RU" sz="1100" b="1" i="0" u="none" strike="noStrike">
                          <a:solidFill>
                            <a:srgbClr val="000000"/>
                          </a:solidFill>
                          <a:effectLst/>
                          <a:latin typeface="Times New Roman"/>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c>
                  <a:txBody>
                    <a:bodyPr/>
                    <a:lstStyle/>
                    <a:p>
                      <a:pPr algn="ctr" fontAlgn="ctr"/>
                      <a:r>
                        <a:rPr lang="ru-RU" sz="1100" b="1"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chemeClr val="accent1">
                        <a:lumMod val="40000"/>
                        <a:lumOff val="60000"/>
                      </a:schemeClr>
                    </a:solidFill>
                  </a:tcPr>
                </a:tc>
              </a:tr>
              <a:tr h="339625">
                <a:tc>
                  <a:txBody>
                    <a:bodyPr/>
                    <a:lstStyle/>
                    <a:p>
                      <a:pPr algn="l" fontAlgn="ctr"/>
                      <a:r>
                        <a:rPr lang="ru-RU" sz="1100" b="0" i="0" u="none" strike="noStrike" dirty="0">
                          <a:solidFill>
                            <a:srgbClr val="000000"/>
                          </a:solidFill>
                          <a:effectLst/>
                          <a:latin typeface="Times New Roman"/>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a:solidFill>
                            <a:srgbClr val="000000"/>
                          </a:solidFill>
                          <a:effectLst/>
                          <a:latin typeface="Times New Roman"/>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chemeClr val="accent1">
                        <a:lumMod val="40000"/>
                        <a:lumOff val="60000"/>
                      </a:schemeClr>
                    </a:solidFill>
                  </a:tcPr>
                </a:tc>
                <a:tc>
                  <a:txBody>
                    <a:bodyPr/>
                    <a:lstStyle/>
                    <a:p>
                      <a:pPr algn="ctr" fontAlgn="ctr"/>
                      <a:r>
                        <a:rPr lang="ru-RU" sz="1100" b="0" i="0" u="none" strike="noStrike" dirty="0">
                          <a:solidFill>
                            <a:srgbClr val="000000"/>
                          </a:solidFill>
                          <a:effectLst/>
                          <a:latin typeface="Times New Roman"/>
                        </a:rPr>
                        <a:t> </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chemeClr val="accent1">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09328890"/>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15 188 753,55</a:t>
                      </a:r>
                    </a:p>
                  </a:txBody>
                  <a:tcPr marL="9525" marR="9525" marT="9525" marB="0" anchor="ctr"/>
                </a:tc>
                <a:tc>
                  <a:txBody>
                    <a:bodyPr/>
                    <a:lstStyle/>
                    <a:p>
                      <a:pPr algn="ctr" fontAlgn="ctr"/>
                      <a:r>
                        <a:rPr lang="ru-RU" sz="1200" b="1" i="0" u="none" strike="noStrike">
                          <a:solidFill>
                            <a:srgbClr val="000000"/>
                          </a:solidFill>
                          <a:effectLst/>
                          <a:latin typeface="Times New Roman"/>
                        </a:rPr>
                        <a:t>13 497 117,10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13 135 795,13</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solidFill>
                            <a:srgbClr val="000000"/>
                          </a:solidFill>
                          <a:effectLst/>
                          <a:latin typeface="Times New Roman"/>
                        </a:rPr>
                        <a:t>5 100 700,00</a:t>
                      </a:r>
                    </a:p>
                  </a:txBody>
                  <a:tcPr marL="9525" marR="9525" marT="9525" marB="0" anchor="ctr"/>
                </a:tc>
                <a:tc>
                  <a:txBody>
                    <a:bodyPr/>
                    <a:lstStyle/>
                    <a:p>
                      <a:pPr algn="ctr" fontAlgn="ctr"/>
                      <a:r>
                        <a:rPr lang="ru-RU" sz="1200" b="1" i="0" u="none" strike="noStrike">
                          <a:solidFill>
                            <a:srgbClr val="000000"/>
                          </a:solidFill>
                          <a:effectLst/>
                          <a:latin typeface="Times New Roman"/>
                        </a:rPr>
                        <a:t>5 381 300,00</a:t>
                      </a:r>
                    </a:p>
                  </a:txBody>
                  <a:tcPr marL="9525" marR="9525" marT="9525" marB="0" anchor="ctr"/>
                </a:tc>
                <a:tc>
                  <a:txBody>
                    <a:bodyPr/>
                    <a:lstStyle/>
                    <a:p>
                      <a:pPr algn="ctr" fontAlgn="ctr"/>
                      <a:r>
                        <a:rPr lang="ru-RU" sz="1200" b="1" i="0" u="none" strike="noStrike" dirty="0">
                          <a:solidFill>
                            <a:srgbClr val="000000"/>
                          </a:solidFill>
                          <a:effectLst/>
                          <a:latin typeface="Times New Roman"/>
                        </a:rPr>
                        <a:t>4 577 500,00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dirty="0">
                          <a:solidFill>
                            <a:srgbClr val="000000"/>
                          </a:solidFill>
                          <a:effectLst/>
                          <a:latin typeface="Times New Roman"/>
                        </a:rPr>
                        <a:t>5 100 700,00</a:t>
                      </a:r>
                    </a:p>
                  </a:txBody>
                  <a:tcPr marL="9525" marR="9525" marT="9525" marB="0" anchor="ctr"/>
                </a:tc>
                <a:tc>
                  <a:txBody>
                    <a:bodyPr/>
                    <a:lstStyle/>
                    <a:p>
                      <a:pPr algn="ctr" fontAlgn="ctr"/>
                      <a:r>
                        <a:rPr lang="ru-RU" sz="1200" b="0" i="0" u="none" strike="noStrike">
                          <a:solidFill>
                            <a:srgbClr val="000000"/>
                          </a:solidFill>
                          <a:effectLst/>
                          <a:latin typeface="Times New Roman"/>
                        </a:rPr>
                        <a:t>5 381 300,00</a:t>
                      </a:r>
                    </a:p>
                  </a:txBody>
                  <a:tcPr marL="9525" marR="9525" marT="9525" marB="0" anchor="ctr"/>
                </a:tc>
                <a:tc>
                  <a:txBody>
                    <a:bodyPr/>
                    <a:lstStyle/>
                    <a:p>
                      <a:pPr algn="ctr" fontAlgn="ctr"/>
                      <a:r>
                        <a:rPr lang="ru-RU" sz="1200" b="0" i="0" u="none" strike="noStrike">
                          <a:solidFill>
                            <a:srgbClr val="000000"/>
                          </a:solidFill>
                          <a:effectLst/>
                          <a:latin typeface="Times New Roman"/>
                        </a:rPr>
                        <a:t>4 577 500,00</a:t>
                      </a:r>
                    </a:p>
                  </a:txBody>
                  <a:tcPr marL="9525" marR="9525" marT="9525" marB="0" anchor="ctr"/>
                </a:tc>
              </a:tr>
              <a:tr h="370840">
                <a:tc>
                  <a:txBody>
                    <a:bodyPr/>
                    <a:lstStyle/>
                    <a:p>
                      <a:pPr algn="l" fontAlgn="ctr"/>
                      <a:r>
                        <a:rPr lang="ru-RU" sz="1200" b="1" i="0" u="none" strike="noStrike">
                          <a:solidFill>
                            <a:srgbClr val="000000"/>
                          </a:solidFill>
                          <a:effectLst/>
                          <a:latin typeface="Times New Roman"/>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dirty="0">
                          <a:solidFill>
                            <a:srgbClr val="000000"/>
                          </a:solidFill>
                          <a:effectLst/>
                          <a:latin typeface="Times New Roman"/>
                        </a:rPr>
                        <a:t>10 088 053,55</a:t>
                      </a:r>
                    </a:p>
                  </a:txBody>
                  <a:tcPr marL="9525" marR="9525" marT="9525" marB="0" anchor="ctr"/>
                </a:tc>
                <a:tc>
                  <a:txBody>
                    <a:bodyPr/>
                    <a:lstStyle/>
                    <a:p>
                      <a:pPr algn="ctr" fontAlgn="ctr"/>
                      <a:r>
                        <a:rPr lang="ru-RU" sz="1200" b="1" i="0" u="none" strike="noStrike" dirty="0">
                          <a:solidFill>
                            <a:srgbClr val="000000"/>
                          </a:solidFill>
                          <a:effectLst/>
                          <a:latin typeface="Times New Roman"/>
                        </a:rPr>
                        <a:t>8 115 817,10</a:t>
                      </a:r>
                    </a:p>
                  </a:txBody>
                  <a:tcPr marL="9525" marR="9525" marT="9525" marB="0" anchor="ctr"/>
                </a:tc>
                <a:tc>
                  <a:txBody>
                    <a:bodyPr/>
                    <a:lstStyle/>
                    <a:p>
                      <a:pPr algn="ctr" fontAlgn="ctr"/>
                      <a:r>
                        <a:rPr lang="ru-RU" sz="1200" b="1" i="0" u="none" strike="noStrike" dirty="0">
                          <a:solidFill>
                            <a:srgbClr val="000000"/>
                          </a:solidFill>
                          <a:effectLst/>
                          <a:latin typeface="Times New Roman"/>
                        </a:rPr>
                        <a:t>8 558 295,13</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solidFill>
                            <a:srgbClr val="000000"/>
                          </a:solidFill>
                          <a:effectLst/>
                          <a:latin typeface="Times New Roman"/>
                        </a:rPr>
                        <a:t>10 088 053,55</a:t>
                      </a:r>
                    </a:p>
                  </a:txBody>
                  <a:tcPr marL="9525" marR="9525" marT="9525" marB="0" anchor="ctr"/>
                </a:tc>
                <a:tc>
                  <a:txBody>
                    <a:bodyPr/>
                    <a:lstStyle/>
                    <a:p>
                      <a:pPr algn="ctr" fontAlgn="ctr"/>
                      <a:r>
                        <a:rPr lang="ru-RU" sz="1200" b="0" i="0" u="none" strike="noStrike">
                          <a:solidFill>
                            <a:srgbClr val="000000"/>
                          </a:solidFill>
                          <a:effectLst/>
                          <a:latin typeface="Times New Roman"/>
                        </a:rPr>
                        <a:t>8 115 817,10</a:t>
                      </a:r>
                    </a:p>
                  </a:txBody>
                  <a:tcPr marL="9525" marR="9525" marT="9525" marB="0" anchor="ctr"/>
                </a:tc>
                <a:tc>
                  <a:txBody>
                    <a:bodyPr/>
                    <a:lstStyle/>
                    <a:p>
                      <a:pPr algn="ctr" fontAlgn="ctr"/>
                      <a:r>
                        <a:rPr lang="ru-RU" sz="1200" b="0" i="0" u="none" strike="noStrike" dirty="0">
                          <a:solidFill>
                            <a:srgbClr val="000000"/>
                          </a:solidFill>
                          <a:effectLst/>
                          <a:latin typeface="Times New Roman"/>
                        </a:rPr>
                        <a:t>8 558 295,13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795415537"/>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732573242"/>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cell3D prstMaterial="dkEdge">
                      <a:bevel prst="convex"/>
                      <a:lightRig rig="flood" dir="t"/>
                    </a:cell3D>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cell3D prstMaterial="dkEdge">
                      <a:bevel prst="convex"/>
                      <a:lightRig rig="flood" dir="t"/>
                    </a:cell3D>
                  </a:tcPr>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cell3D prstMaterial="dkEdge">
                      <a:bevel prst="convex"/>
                      <a:lightRig rig="flood" dir="t"/>
                    </a:cell3D>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cell3D prstMaterial="dkEdge">
                      <a:bevel prst="convex"/>
                      <a:lightRig rig="flood" dir="t"/>
                    </a:cell3D>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cell3D prstMaterial="dkEdge">
                      <a:bevel prst="convex"/>
                      <a:lightRig rig="flood" dir="t"/>
                    </a:cell3D>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cell3D prstMaterial="dkEdge">
                      <a:bevel prst="convex"/>
                      <a:lightRig rig="flood" dir="t"/>
                    </a:cell3D>
                  </a:tcPr>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cell3D prstMaterial="dkEdge">
                      <a:bevel prst="convex"/>
                      <a:lightRig rig="flood" dir="t"/>
                    </a:cell3D>
                  </a:tcPr>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cell3D prstMaterial="dkEdge">
                      <a:bevel prst="convex"/>
                      <a:lightRig rig="flood" dir="t"/>
                    </a:cell3D>
                  </a:tcPr>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cell3D prstMaterial="dkEdge">
                      <a:bevel prst="convex"/>
                      <a:lightRig rig="flood" dir="t"/>
                    </a:cell3D>
                  </a:tcPr>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cell3D prstMaterial="dkEdge">
                      <a:bevel prst="convex"/>
                      <a:lightRig rig="flood" dir="t"/>
                    </a:cell3D>
                  </a:tcPr>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cell3D prstMaterial="dkEdge">
                      <a:bevel prst="convex"/>
                      <a:lightRig rig="flood" dir="t"/>
                    </a:cell3D>
                  </a:tcPr>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cell3D prstMaterial="dkEdge">
                      <a:bevel prst="convex"/>
                      <a:lightRig rig="flood" dir="t"/>
                    </a:cell3D>
                  </a:tcPr>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cell3D prstMaterial="dkEdge">
                      <a:bevel prst="convex"/>
                      <a:lightRig rig="flood" dir="t"/>
                    </a:cell3D>
                  </a:tcPr>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руб.</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7" name="Диаграмма 16"/>
          <p:cNvGraphicFramePr/>
          <p:nvPr>
            <p:extLst>
              <p:ext uri="{D42A27DB-BD31-4B8C-83A1-F6EECF244321}">
                <p14:modId xmlns:p14="http://schemas.microsoft.com/office/powerpoint/2010/main" val="3855484842"/>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791137010"/>
              </p:ext>
            </p:extLst>
          </p:nvPr>
        </p:nvGraphicFramePr>
        <p:xfrm>
          <a:off x="181712" y="2492896"/>
          <a:ext cx="8784976" cy="1858645"/>
        </p:xfrm>
        <a:graphic>
          <a:graphicData uri="http://schemas.openxmlformats.org/drawingml/2006/table">
            <a:tbl>
              <a:tblPr firstRow="1" bandRow="1">
                <a:tableStyleId>{5C22544A-7EE6-4342-B048-85BDC9FD1C3A}</a:tableStyleId>
              </a:tblPr>
              <a:tblGrid>
                <a:gridCol w="5784280"/>
                <a:gridCol w="995272"/>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solidFill>
                            <a:srgbClr val="000000"/>
                          </a:solidFill>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solidFill>
                            <a:srgbClr val="000000"/>
                          </a:solidFill>
                          <a:effectLst/>
                          <a:latin typeface="Times New Roman"/>
                        </a:rPr>
                        <a:t>26 213 579,00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1" i="0" u="none" strike="noStrike" dirty="0">
                          <a:solidFill>
                            <a:srgbClr val="000000"/>
                          </a:solidFill>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dirty="0">
                          <a:solidFill>
                            <a:srgbClr val="000000"/>
                          </a:solidFill>
                          <a:effectLst/>
                          <a:latin typeface="Times New Roman"/>
                        </a:rPr>
                        <a:t>26 213 579,00</a:t>
                      </a:r>
                    </a:p>
                  </a:txBody>
                  <a:tcPr marL="9525" marR="9525" marT="9525" marB="0" anchor="ctr"/>
                </a:tc>
                <a:tc>
                  <a:txBody>
                    <a:bodyPr/>
                    <a:lstStyle/>
                    <a:p>
                      <a:pPr algn="ctr" fontAlgn="ctr"/>
                      <a:r>
                        <a:rPr lang="ru-RU" sz="1200" b="1" i="0" u="none" strike="noStrike">
                          <a:solidFill>
                            <a:srgbClr val="000000"/>
                          </a:solidFill>
                          <a:effectLst/>
                          <a:latin typeface="Times New Roman"/>
                        </a:rPr>
                        <a:t>6 011 558,00</a:t>
                      </a:r>
                    </a:p>
                  </a:txBody>
                  <a:tcPr marL="9525" marR="9525" marT="9525" marB="0" anchor="ctr"/>
                </a:tc>
                <a:tc>
                  <a:txBody>
                    <a:bodyPr/>
                    <a:lstStyle/>
                    <a:p>
                      <a:pPr algn="ctr" fontAlgn="ctr"/>
                      <a:r>
                        <a:rPr lang="ru-RU" sz="1200" b="1" i="0" u="none" strike="noStrike" dirty="0">
                          <a:solidFill>
                            <a:srgbClr val="000000"/>
                          </a:solidFill>
                          <a:effectLst/>
                          <a:latin typeface="Times New Roman"/>
                        </a:rPr>
                        <a:t>6 145 409,00</a:t>
                      </a:r>
                    </a:p>
                  </a:txBody>
                  <a:tcPr marL="9525" marR="9525" marT="9525" marB="0" anchor="ctr"/>
                </a:tc>
              </a:tr>
              <a:tr h="370840">
                <a:tc>
                  <a:txBody>
                    <a:bodyPr/>
                    <a:lstStyle/>
                    <a:p>
                      <a:pPr algn="l" fontAlgn="ctr"/>
                      <a:r>
                        <a:rPr lang="ru-RU" sz="1200" b="0" i="0" u="none" strike="noStrike">
                          <a:solidFill>
                            <a:srgbClr val="000000"/>
                          </a:solidFill>
                          <a:effectLst/>
                          <a:latin typeface="Times New Roman"/>
                        </a:rPr>
                        <a:t>Благоустройство наиболее посещаемых муниципальных территорий</a:t>
                      </a:r>
                    </a:p>
                  </a:txBody>
                  <a:tcPr marL="9525" marR="9525" marT="9525" marB="0" anchor="ctr"/>
                </a:tc>
                <a:tc>
                  <a:txBody>
                    <a:bodyPr/>
                    <a:lstStyle/>
                    <a:p>
                      <a:pPr algn="ctr" fontAlgn="ctr"/>
                      <a:r>
                        <a:rPr lang="ru-RU" sz="1200" b="0" i="0" u="none" strike="noStrike" dirty="0">
                          <a:solidFill>
                            <a:srgbClr val="000000"/>
                          </a:solidFill>
                          <a:effectLst/>
                          <a:latin typeface="Times New Roman"/>
                        </a:rPr>
                        <a:t>437 242,80</a:t>
                      </a:r>
                    </a:p>
                  </a:txBody>
                  <a:tcPr marL="9525" marR="9525" marT="9525" marB="0" anchor="ctr"/>
                </a:tc>
                <a:tc>
                  <a:txBody>
                    <a:bodyPr/>
                    <a:lstStyle/>
                    <a:p>
                      <a:pPr algn="ctr" fontAlgn="ctr"/>
                      <a:r>
                        <a:rPr lang="ru-RU" sz="1200" b="0" i="0" u="none" strike="noStrike" dirty="0">
                          <a:solidFill>
                            <a:srgbClr val="000000"/>
                          </a:solidFill>
                          <a:effectLst/>
                          <a:latin typeface="Times New Roman"/>
                        </a:rPr>
                        <a:t>437 242,00</a:t>
                      </a:r>
                    </a:p>
                  </a:txBody>
                  <a:tcPr marL="9525" marR="9525" marT="9525" marB="0" anchor="ctr"/>
                </a:tc>
                <a:tc>
                  <a:txBody>
                    <a:bodyPr/>
                    <a:lstStyle/>
                    <a:p>
                      <a:pPr algn="ctr" fontAlgn="ctr"/>
                      <a:r>
                        <a:rPr lang="ru-RU" sz="1200" b="0" i="0" u="none" strike="noStrike">
                          <a:solidFill>
                            <a:srgbClr val="000000"/>
                          </a:solidFill>
                          <a:effectLst/>
                          <a:latin typeface="Times New Roman"/>
                        </a:rPr>
                        <a:t>422 370,00</a:t>
                      </a:r>
                    </a:p>
                  </a:txBody>
                  <a:tcPr marL="9525" marR="9525" marT="9525" marB="0" anchor="ctr"/>
                </a:tc>
              </a:tr>
              <a:tr h="370840">
                <a:tc>
                  <a:txBody>
                    <a:bodyPr/>
                    <a:lstStyle/>
                    <a:p>
                      <a:pPr algn="l" fontAlgn="ctr"/>
                      <a:r>
                        <a:rPr lang="ru-RU" sz="1200" b="0" i="0" u="none" strike="noStrike" dirty="0">
                          <a:solidFill>
                            <a:srgbClr val="000000"/>
                          </a:solidFill>
                          <a:effectLst/>
                          <a:latin typeface="Times New Roman"/>
                        </a:rPr>
                        <a:t>Региональный проект "Формирование комфортной городской среды"</a:t>
                      </a:r>
                    </a:p>
                  </a:txBody>
                  <a:tcPr marL="9525" marR="9525" marT="9525" marB="0" anchor="ctr"/>
                </a:tc>
                <a:tc>
                  <a:txBody>
                    <a:bodyPr/>
                    <a:lstStyle/>
                    <a:p>
                      <a:pPr algn="ctr" fontAlgn="ctr"/>
                      <a:r>
                        <a:rPr lang="ru-RU" sz="1200" b="0" i="0" u="none" strike="noStrike">
                          <a:solidFill>
                            <a:srgbClr val="000000"/>
                          </a:solidFill>
                          <a:effectLst/>
                          <a:latin typeface="Times New Roman"/>
                        </a:rPr>
                        <a:t>25 776 336,20</a:t>
                      </a:r>
                    </a:p>
                  </a:txBody>
                  <a:tcPr marL="9525" marR="9525" marT="9525" marB="0" anchor="ctr"/>
                </a:tc>
                <a:tc>
                  <a:txBody>
                    <a:bodyPr/>
                    <a:lstStyle/>
                    <a:p>
                      <a:pPr algn="ctr" fontAlgn="ctr"/>
                      <a:r>
                        <a:rPr lang="ru-RU" sz="1200" b="0" i="0" u="none" strike="noStrike" dirty="0">
                          <a:solidFill>
                            <a:srgbClr val="000000"/>
                          </a:solidFill>
                          <a:effectLst/>
                          <a:latin typeface="Times New Roman"/>
                        </a:rPr>
                        <a:t>5 574 316,00</a:t>
                      </a:r>
                    </a:p>
                  </a:txBody>
                  <a:tcPr marL="9525" marR="9525" marT="9525" marB="0" anchor="ctr"/>
                </a:tc>
                <a:tc>
                  <a:txBody>
                    <a:bodyPr/>
                    <a:lstStyle/>
                    <a:p>
                      <a:pPr algn="ctr" fontAlgn="ctr"/>
                      <a:r>
                        <a:rPr lang="ru-RU" sz="1200" b="0" i="0" u="none" strike="noStrike" dirty="0">
                          <a:solidFill>
                            <a:srgbClr val="000000"/>
                          </a:solidFill>
                          <a:effectLst/>
                          <a:latin typeface="Times New Roman"/>
                        </a:rPr>
                        <a:t>5 723 039,00</a:t>
                      </a:r>
                    </a:p>
                  </a:txBody>
                  <a:tcPr marL="9525" marR="9525" marT="9525" marB="0" anchor="ctr"/>
                </a:tc>
              </a:tr>
            </a:tbl>
          </a:graphicData>
        </a:graphic>
      </p:graphicFrame>
    </p:spTree>
    <p:extLst>
      <p:ext uri="{BB962C8B-B14F-4D97-AF65-F5344CB8AC3E}">
        <p14:creationId xmlns:p14="http://schemas.microsoft.com/office/powerpoint/2010/main" val="3155735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125887585"/>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решением</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172 163,5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165 625,2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74 703,0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77 400,0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172 163,5</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165 625,2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171 345,8</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45 900,0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45 950,0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68 506,8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434,8</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52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734,4</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5 100,7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5 381,3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4 577,5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2891706270"/>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prst="artDeco"/>
                      <a:lightRig rig="flood" dir="t"/>
                    </a:cell3D>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prst="artDeco"/>
                      <a:lightRig rig="flood" dir="t"/>
                    </a:cell3D>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324197606"/>
              </p:ext>
            </p:extLst>
          </p:nvPr>
        </p:nvGraphicFramePr>
        <p:xfrm>
          <a:off x="72009" y="908721"/>
          <a:ext cx="8964488" cy="5766344"/>
        </p:xfrm>
        <a:graphic>
          <a:graphicData uri="http://schemas.openxmlformats.org/drawingml/2006/table">
            <a:tbl>
              <a:tblPr firstRow="1" bandRow="1">
                <a:tableStyleId>{5C22544A-7EE6-4342-B048-85BDC9FD1C3A}</a:tableStyleId>
              </a:tblPr>
              <a:tblGrid>
                <a:gridCol w="5414843"/>
                <a:gridCol w="1183215"/>
                <a:gridCol w="1183215"/>
                <a:gridCol w="1183215"/>
              </a:tblGrid>
              <a:tr h="26897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56687">
                <a:tc>
                  <a:txBody>
                    <a:bodyPr/>
                    <a:lstStyle/>
                    <a:p>
                      <a:pPr algn="l" fontAlgn="ctr"/>
                      <a:r>
                        <a:rPr lang="ru-RU" sz="1200" b="1" i="0" u="none" strike="noStrike" dirty="0">
                          <a:solidFill>
                            <a:srgbClr val="000000"/>
                          </a:solidFill>
                          <a:effectLst/>
                          <a:latin typeface="Times New Roman"/>
                        </a:rPr>
                        <a:t>Непрограммные направления деятельности</a:t>
                      </a:r>
                    </a:p>
                  </a:txBody>
                  <a:tcPr marL="9525" marR="9525" marT="9525" marB="0" anchor="ctr"/>
                </a:tc>
                <a:tc>
                  <a:txBody>
                    <a:bodyPr/>
                    <a:lstStyle/>
                    <a:p>
                      <a:pPr algn="ctr" fontAlgn="ctr"/>
                      <a:r>
                        <a:rPr lang="ru-RU" sz="1200" b="1" i="0" u="none" strike="noStrike">
                          <a:solidFill>
                            <a:srgbClr val="000000"/>
                          </a:solidFill>
                          <a:effectLst/>
                          <a:latin typeface="Times New Roman"/>
                        </a:rPr>
                        <a:t>5 963 531,79</a:t>
                      </a:r>
                    </a:p>
                  </a:txBody>
                  <a:tcPr marL="9525" marR="9525" marT="9525" marB="0" anchor="ctr"/>
                </a:tc>
                <a:tc>
                  <a:txBody>
                    <a:bodyPr/>
                    <a:lstStyle/>
                    <a:p>
                      <a:pPr algn="ctr" fontAlgn="ctr"/>
                      <a:r>
                        <a:rPr lang="ru-RU" sz="1200" b="1" i="0" u="none" strike="noStrike">
                          <a:solidFill>
                            <a:srgbClr val="000000"/>
                          </a:solidFill>
                          <a:effectLst/>
                          <a:latin typeface="Times New Roman"/>
                        </a:rPr>
                        <a:t>11 288 279,03</a:t>
                      </a:r>
                    </a:p>
                  </a:txBody>
                  <a:tcPr marL="9525" marR="9525" marT="9525" marB="0" anchor="ctr"/>
                </a:tc>
                <a:tc>
                  <a:txBody>
                    <a:bodyPr/>
                    <a:lstStyle/>
                    <a:p>
                      <a:pPr algn="ctr" fontAlgn="ctr"/>
                      <a:r>
                        <a:rPr lang="ru-RU" sz="1200" b="1" i="0" u="none" strike="noStrike" dirty="0">
                          <a:solidFill>
                            <a:srgbClr val="000000"/>
                          </a:solidFill>
                          <a:effectLst/>
                          <a:latin typeface="Times New Roman"/>
                        </a:rPr>
                        <a:t>18 564 579,03</a:t>
                      </a:r>
                    </a:p>
                  </a:txBody>
                  <a:tcPr marL="9525" marR="9525" marT="9525" marB="0" anchor="ctr"/>
                </a:tc>
              </a:tr>
              <a:tr h="256687">
                <a:tc>
                  <a:txBody>
                    <a:bodyPr/>
                    <a:lstStyle/>
                    <a:p>
                      <a:pPr algn="l" fontAlgn="t"/>
                      <a:r>
                        <a:rPr lang="ru-RU" sz="1200" b="0" i="0" u="none" strike="noStrike" dirty="0">
                          <a:solidFill>
                            <a:srgbClr val="000000"/>
                          </a:solidFill>
                          <a:effectLst/>
                          <a:latin typeface="Times New Roman"/>
                        </a:rPr>
                        <a:t>Обеспечение деятельности представительного органа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c>
                  <a:txBody>
                    <a:bodyPr/>
                    <a:lstStyle/>
                    <a:p>
                      <a:pPr algn="ctr" fontAlgn="ctr"/>
                      <a:r>
                        <a:rPr lang="ru-RU" sz="1200" b="0" i="0" u="none" strike="noStrike">
                          <a:solidFill>
                            <a:srgbClr val="000000"/>
                          </a:solidFill>
                          <a:effectLst/>
                          <a:latin typeface="Times New Roman"/>
                        </a:rPr>
                        <a:t>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Обеспечение деятельности аппарата контрольно-счетной палаты муниципального образования</a:t>
                      </a:r>
                    </a:p>
                  </a:txBody>
                  <a:tcPr marL="9525" marR="9525" marT="9525" marB="0"/>
                </a:tc>
                <a:tc>
                  <a:txBody>
                    <a:bodyPr/>
                    <a:lstStyle/>
                    <a:p>
                      <a:pPr algn="ctr" fontAlgn="ctr"/>
                      <a:r>
                        <a:rPr lang="ru-RU" sz="1200" b="0" i="0" u="none" strike="noStrike">
                          <a:solidFill>
                            <a:srgbClr val="000000"/>
                          </a:solidFill>
                          <a:effectLst/>
                          <a:latin typeface="Times New Roman"/>
                        </a:rPr>
                        <a:t>2 307 901,77</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c>
                  <a:txBody>
                    <a:bodyPr/>
                    <a:lstStyle/>
                    <a:p>
                      <a:pPr algn="ctr" fontAlgn="ctr"/>
                      <a:r>
                        <a:rPr lang="ru-RU" sz="1200" b="0" i="0" u="none" strike="noStrike">
                          <a:solidFill>
                            <a:srgbClr val="000000"/>
                          </a:solidFill>
                          <a:effectLst/>
                          <a:latin typeface="Times New Roman"/>
                        </a:rPr>
                        <a:t>2 130 822,13</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Руководитель контрольно-счетной палаты муниципального образования  и его заместители</a:t>
                      </a:r>
                    </a:p>
                  </a:txBody>
                  <a:tcPr marL="9525" marR="9525" marT="9525" marB="0"/>
                </a:tc>
                <a:tc>
                  <a:txBody>
                    <a:bodyPr/>
                    <a:lstStyle/>
                    <a:p>
                      <a:pPr algn="ctr" fontAlgn="ctr"/>
                      <a:r>
                        <a:rPr lang="ru-RU" sz="1200" b="0" i="0" u="none" strike="noStrike">
                          <a:solidFill>
                            <a:srgbClr val="000000"/>
                          </a:solidFill>
                          <a:effectLst/>
                          <a:latin typeface="Times New Roman"/>
                        </a:rPr>
                        <a:t>262 986,72</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c>
                  <a:txBody>
                    <a:bodyPr/>
                    <a:lstStyle/>
                    <a:p>
                      <a:pPr algn="ctr" fontAlgn="ctr"/>
                      <a:r>
                        <a:rPr lang="ru-RU" sz="1200" b="0" i="0" u="none" strike="noStrike">
                          <a:solidFill>
                            <a:srgbClr val="000000"/>
                          </a:solidFill>
                          <a:effectLst/>
                          <a:latin typeface="Times New Roman"/>
                        </a:rPr>
                        <a:t>269 056,90</a:t>
                      </a:r>
                    </a:p>
                  </a:txBody>
                  <a:tcPr marL="9525" marR="9525" marT="9525" marB="0" anchor="ctr"/>
                </a:tc>
              </a:tr>
              <a:tr h="382453">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600 000,00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c>
                  <a:txBody>
                    <a:bodyPr/>
                    <a:lstStyle/>
                    <a:p>
                      <a:pPr algn="ctr" fontAlgn="ctr"/>
                      <a:r>
                        <a:rPr lang="ru-RU" sz="1200" b="0" i="0" u="none" strike="noStrike">
                          <a:solidFill>
                            <a:srgbClr val="000000"/>
                          </a:solidFill>
                          <a:effectLst/>
                          <a:latin typeface="Times New Roman"/>
                        </a:rPr>
                        <a:t>650 000,00</a:t>
                      </a:r>
                    </a:p>
                  </a:txBody>
                  <a:tcPr marL="9525" marR="9525" marT="9525" marB="0" anchor="ctr"/>
                </a:tc>
              </a:tr>
              <a:tr h="351162">
                <a:tc>
                  <a:txBody>
                    <a:bodyPr/>
                    <a:lstStyle/>
                    <a:p>
                      <a:pPr algn="l" fontAlgn="t"/>
                      <a:r>
                        <a:rPr lang="ru-RU" sz="1200" b="0" i="0" u="none" strike="noStrike" dirty="0">
                          <a:solidFill>
                            <a:srgbClr val="000000"/>
                          </a:solidFill>
                          <a:effectLst/>
                          <a:latin typeface="Times New Roman"/>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c>
                  <a:txBody>
                    <a:bodyPr/>
                    <a:lstStyle/>
                    <a:p>
                      <a:pPr algn="ctr" fontAlgn="ctr"/>
                      <a:r>
                        <a:rPr lang="ru-RU" sz="1200" b="0" i="0" u="none" strike="noStrike">
                          <a:solidFill>
                            <a:srgbClr val="000000"/>
                          </a:solidFill>
                          <a:effectLst/>
                          <a:latin typeface="Times New Roman"/>
                        </a:rPr>
                        <a:t>200 000,00</a:t>
                      </a:r>
                    </a:p>
                  </a:txBody>
                  <a:tcPr marL="9525" marR="9525" marT="9525" marB="0" anchor="ctr"/>
                </a:tc>
              </a:tr>
              <a:tr h="427812">
                <a:tc>
                  <a:txBody>
                    <a:bodyPr/>
                    <a:lstStyle/>
                    <a:p>
                      <a:pPr algn="l" fontAlgn="t"/>
                      <a:r>
                        <a:rPr lang="ru-RU" sz="1200" b="0" i="0" u="none" strike="noStrike" dirty="0">
                          <a:solidFill>
                            <a:srgbClr val="000000"/>
                          </a:solidFill>
                          <a:effectLst/>
                          <a:latin typeface="Times New Roman"/>
                        </a:rPr>
                        <a:t>Подготовка и проведение выборов депутатов Совета городского округа "Вуктыл"</a:t>
                      </a:r>
                    </a:p>
                  </a:txBody>
                  <a:tcPr marL="9525" marR="9525" marT="9525" marB="0"/>
                </a:tc>
                <a:tc>
                  <a:txBody>
                    <a:bodyPr/>
                    <a:lstStyle/>
                    <a:p>
                      <a:pPr algn="ctr" fontAlgn="ctr"/>
                      <a:r>
                        <a:rPr lang="ru-RU" sz="1200" b="0" i="0" u="none" strike="noStrike">
                          <a:solidFill>
                            <a:srgbClr val="000000"/>
                          </a:solidFill>
                          <a:effectLst/>
                          <a:latin typeface="Times New Roman"/>
                        </a:rPr>
                        <a:t>1 000 000,00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509461">
                <a:tc>
                  <a:txBody>
                    <a:bodyPr/>
                    <a:lstStyle/>
                    <a:p>
                      <a:pPr algn="l" fontAlgn="t"/>
                      <a:r>
                        <a:rPr lang="ru-RU" sz="1200" b="0" i="0" u="none" strike="noStrike" dirty="0">
                          <a:solidFill>
                            <a:srgbClr val="000000"/>
                          </a:solidFill>
                          <a:effectLst/>
                          <a:latin typeface="Times New Roman"/>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tc>
                <a:tc>
                  <a:txBody>
                    <a:bodyPr/>
                    <a:lstStyle/>
                    <a:p>
                      <a:pPr algn="ctr" fontAlgn="ctr"/>
                      <a:r>
                        <a:rPr lang="ru-RU" sz="1200" b="0" i="0" u="none" strike="noStrike" dirty="0">
                          <a:solidFill>
                            <a:srgbClr val="000000"/>
                          </a:solidFill>
                          <a:effectLst/>
                          <a:latin typeface="Times New Roman"/>
                        </a:rPr>
                        <a:t>1 145 300,00</a:t>
                      </a:r>
                    </a:p>
                  </a:txBody>
                  <a:tcPr marL="9525" marR="9525" marT="9525" marB="0" anchor="ctr"/>
                </a:tc>
                <a:tc>
                  <a:txBody>
                    <a:bodyPr/>
                    <a:lstStyle/>
                    <a:p>
                      <a:pPr algn="ctr" fontAlgn="ctr"/>
                      <a:r>
                        <a:rPr lang="ru-RU" sz="1200" b="0" i="0" u="none" strike="noStrike">
                          <a:solidFill>
                            <a:srgbClr val="000000"/>
                          </a:solidFill>
                          <a:effectLst/>
                          <a:latin typeface="Times New Roman"/>
                        </a:rPr>
                        <a:t>1 147 700,00</a:t>
                      </a:r>
                    </a:p>
                  </a:txBody>
                  <a:tcPr marL="9525" marR="9525" marT="9525" marB="0" anchor="ctr"/>
                </a:tc>
                <a:tc>
                  <a:txBody>
                    <a:bodyPr/>
                    <a:lstStyle/>
                    <a:p>
                      <a:pPr algn="ctr" fontAlgn="ctr"/>
                      <a:r>
                        <a:rPr lang="ru-RU" sz="1200" b="0" i="0" u="none" strike="noStrike">
                          <a:solidFill>
                            <a:srgbClr val="000000"/>
                          </a:solidFill>
                          <a:effectLst/>
                          <a:latin typeface="Times New Roman"/>
                        </a:rPr>
                        <a:t>1 163 400,00</a:t>
                      </a:r>
                    </a:p>
                  </a:txBody>
                  <a:tcPr marL="9525" marR="9525" marT="9525" marB="0" anchor="ctr"/>
                </a:tc>
              </a:tr>
              <a:tr h="697334">
                <a:tc>
                  <a:txBody>
                    <a:bodyPr/>
                    <a:lstStyle/>
                    <a:p>
                      <a:pPr algn="l" fontAlgn="t"/>
                      <a:r>
                        <a:rPr lang="ru-RU" sz="1200" b="0" i="0" u="none" strike="noStrike">
                          <a:solidFill>
                            <a:srgbClr val="000000"/>
                          </a:solidFill>
                          <a:effectLst/>
                          <a:latin typeface="Times New Roman"/>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tc>
                <a:tc>
                  <a:txBody>
                    <a:bodyPr/>
                    <a:lstStyle/>
                    <a:p>
                      <a:pPr algn="ctr" fontAlgn="ctr"/>
                      <a:r>
                        <a:rPr lang="ru-RU" sz="1200" b="0" i="0" u="none" strike="noStrike" dirty="0">
                          <a:solidFill>
                            <a:srgbClr val="000000"/>
                          </a:solidFill>
                          <a:effectLst/>
                          <a:latin typeface="Times New Roman"/>
                        </a:rPr>
                        <a:t>4 400,00</a:t>
                      </a:r>
                    </a:p>
                  </a:txBody>
                  <a:tcPr marL="9525" marR="9525" marT="9525" marB="0" anchor="ctr"/>
                </a:tc>
                <a:tc>
                  <a:txBody>
                    <a:bodyPr/>
                    <a:lstStyle/>
                    <a:p>
                      <a:pPr algn="ctr" fontAlgn="ctr"/>
                      <a:r>
                        <a:rPr lang="ru-RU" sz="1200" b="0" i="0" u="none" strike="noStrike">
                          <a:solidFill>
                            <a:srgbClr val="000000"/>
                          </a:solidFill>
                          <a:effectLst/>
                          <a:latin typeface="Times New Roman"/>
                        </a:rPr>
                        <a:t>4 700,00</a:t>
                      </a:r>
                    </a:p>
                  </a:txBody>
                  <a:tcPr marL="9525" marR="9525" marT="9525" marB="0" anchor="ctr"/>
                </a:tc>
                <a:tc>
                  <a:txBody>
                    <a:bodyPr/>
                    <a:lstStyle/>
                    <a:p>
                      <a:pPr algn="ctr" fontAlgn="ctr"/>
                      <a:r>
                        <a:rPr lang="ru-RU" sz="1200" b="0" i="0" u="none" strike="noStrike">
                          <a:solidFill>
                            <a:srgbClr val="000000"/>
                          </a:solidFill>
                          <a:effectLst/>
                          <a:latin typeface="Times New Roman"/>
                        </a:rPr>
                        <a:t>26 600,00</a:t>
                      </a:r>
                    </a:p>
                  </a:txBody>
                  <a:tcPr marL="9525" marR="9525" marT="9525" marB="0" anchor="ctr"/>
                </a:tc>
              </a:tr>
              <a:tr h="444565">
                <a:tc>
                  <a:txBody>
                    <a:bodyPr/>
                    <a:lstStyle/>
                    <a:p>
                      <a:pPr algn="l" fontAlgn="t"/>
                      <a:r>
                        <a:rPr lang="ru-RU" sz="1200" b="0" i="0" u="none" strike="noStrike">
                          <a:solidFill>
                            <a:srgbClr val="000000"/>
                          </a:solidFill>
                          <a:effectLst/>
                          <a:latin typeface="Times New Roman"/>
                        </a:rPr>
                        <a:t>Проведение Всероссийской переписи населения 2020 года</a:t>
                      </a:r>
                    </a:p>
                  </a:txBody>
                  <a:tcPr marL="9525" marR="9525" marT="9525" marB="0"/>
                </a:tc>
                <a:tc>
                  <a:txBody>
                    <a:bodyPr/>
                    <a:lstStyle/>
                    <a:p>
                      <a:pPr algn="ctr" fontAlgn="ctr"/>
                      <a:r>
                        <a:rPr lang="ru-RU" sz="1200" b="0" i="0" u="none" strike="noStrike" dirty="0">
                          <a:solidFill>
                            <a:srgbClr val="000000"/>
                          </a:solidFill>
                          <a:effectLst/>
                          <a:latin typeface="Times New Roman"/>
                        </a:rPr>
                        <a:t>369 443,30</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 </a:t>
                      </a:r>
                    </a:p>
                  </a:txBody>
                  <a:tcPr marL="9525" marR="9525" marT="9525" marB="0" anchor="ctr"/>
                </a:tc>
              </a:tr>
              <a:tr h="853683">
                <a:tc>
                  <a:txBody>
                    <a:bodyPr/>
                    <a:lstStyle/>
                    <a:p>
                      <a:pPr algn="l" fontAlgn="t"/>
                      <a:r>
                        <a:rPr lang="ru-RU" sz="1200" b="0" i="0" u="none" strike="noStrike">
                          <a:solidFill>
                            <a:srgbClr val="000000"/>
                          </a:solidFill>
                          <a:effectLst/>
                          <a:latin typeface="Times New Roman"/>
                        </a:rPr>
                        <a:t>Субвенции на осуществление государственных полномочий Республики Коми, предусмотренных пунктом 6 статьи 1, статьями 2, 2(1) и 3 Закона Республики Коми "О наделении органов местного самоуправления в Республике Коми отдельными государственными полномочиями Республики Коми"</a:t>
                      </a:r>
                    </a:p>
                  </a:txBody>
                  <a:tcPr marL="9525" marR="9525" marT="9525" marB="0"/>
                </a:tc>
                <a:tc>
                  <a:txBody>
                    <a:bodyPr/>
                    <a:lstStyle/>
                    <a:p>
                      <a:pPr algn="ctr" fontAlgn="ctr"/>
                      <a:r>
                        <a:rPr lang="ru-RU" sz="1200" b="0" i="0" u="none" strike="noStrike" dirty="0">
                          <a:solidFill>
                            <a:srgbClr val="000000"/>
                          </a:solidFill>
                          <a:effectLst/>
                          <a:latin typeface="Times New Roman"/>
                        </a:rPr>
                        <a:t>23 500,00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24 000,00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24 700,00</a:t>
                      </a:r>
                    </a:p>
                  </a:txBody>
                  <a:tcPr marL="9525" marR="9525" marT="9525" marB="0" anchor="ctr"/>
                </a:tc>
              </a:tr>
              <a:tr h="537487">
                <a:tc>
                  <a:txBody>
                    <a:bodyPr/>
                    <a:lstStyle/>
                    <a:p>
                      <a:pPr algn="l" fontAlgn="t"/>
                      <a:r>
                        <a:rPr lang="ru-RU" sz="1200" b="0" i="0" u="none" strike="noStrike" dirty="0">
                          <a:solidFill>
                            <a:srgbClr val="000000"/>
                          </a:solidFill>
                          <a:effectLst/>
                          <a:latin typeface="Times New Roman"/>
                        </a:rPr>
                        <a:t>Условно утверждаемые (утвержденные) расходы</a:t>
                      </a:r>
                    </a:p>
                  </a:txBody>
                  <a:tcPr marL="9525" marR="9525" marT="9525" marB="0"/>
                </a:tc>
                <a:tc>
                  <a:txBody>
                    <a:bodyPr/>
                    <a:lstStyle/>
                    <a:p>
                      <a:pPr algn="ctr" fontAlgn="ctr"/>
                      <a:r>
                        <a:rPr lang="ru-RU" sz="1200" b="0" i="0" u="none" strike="noStrike">
                          <a:solidFill>
                            <a:srgbClr val="000000"/>
                          </a:solidFill>
                          <a:effectLst/>
                          <a:latin typeface="Times New Roman"/>
                        </a:rPr>
                        <a:t> </a:t>
                      </a:r>
                    </a:p>
                  </a:txBody>
                  <a:tcPr marL="9525" marR="9525" marT="9525" marB="0" anchor="ctr"/>
                </a:tc>
                <a:tc>
                  <a:txBody>
                    <a:bodyPr/>
                    <a:lstStyle/>
                    <a:p>
                      <a:pPr algn="ctr" fontAlgn="ctr"/>
                      <a:r>
                        <a:rPr lang="ru-RU" sz="1200" b="0" i="0" u="none" strike="noStrike">
                          <a:solidFill>
                            <a:srgbClr val="000000"/>
                          </a:solidFill>
                          <a:effectLst/>
                          <a:latin typeface="Times New Roman"/>
                        </a:rPr>
                        <a:t>6 812 000,00</a:t>
                      </a:r>
                    </a:p>
                  </a:txBody>
                  <a:tcPr marL="9525" marR="9525" marT="9525" marB="0" anchor="ctr"/>
                </a:tc>
                <a:tc>
                  <a:txBody>
                    <a:bodyPr/>
                    <a:lstStyle/>
                    <a:p>
                      <a:pPr algn="ctr" fontAlgn="ctr"/>
                      <a:r>
                        <a:rPr lang="ru-RU" sz="1200" b="0" i="0" u="none" strike="noStrike" dirty="0">
                          <a:solidFill>
                            <a:srgbClr val="000000"/>
                          </a:solidFill>
                          <a:effectLst/>
                          <a:latin typeface="Times New Roman"/>
                        </a:rPr>
                        <a:t>14 050 000,00</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3887373094"/>
              </p:ext>
            </p:extLst>
          </p:nvPr>
        </p:nvGraphicFramePr>
        <p:xfrm>
          <a:off x="91080" y="1270080"/>
          <a:ext cx="9003600" cy="248580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 год</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21 490,1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370,7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150,7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567,6</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r>
                        <a:rPr lang="ru-RU" sz="1200" b="0" strike="noStrike" spc="-1" baseline="0" dirty="0" smtClean="0">
                          <a:latin typeface="Times New Roman" panose="02020603050405020304" pitchFamily="18" charset="0"/>
                          <a:cs typeface="Times New Roman" panose="02020603050405020304" pitchFamily="18" charset="0"/>
                        </a:rPr>
                        <a:t> 718,3</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cell3D prstMaterial="dkEdge">
                      <a:bevel w="50800" prst="hardEdge"/>
                      <a:lightRig rig="flood" dir="t"/>
                    </a:cell3D>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24 146,7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150,7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cell3D prstMaterial="dkEdge">
                      <a:bevel w="50800" prst="hardEdge"/>
                      <a:lightRig rig="flood" dir="t"/>
                    </a:cell3D>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46154175"/>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062438262"/>
              </p:ext>
            </p:extLst>
          </p:nvPr>
        </p:nvGraphicFramePr>
        <p:xfrm>
          <a:off x="107504" y="908720"/>
          <a:ext cx="8856984" cy="2599553"/>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(руб.)</a:t>
                      </a:r>
                      <a:endParaRPr lang="ru-RU" sz="1200" b="1" dirty="0">
                        <a:solidFill>
                          <a:schemeClr val="tx1"/>
                        </a:solidFill>
                        <a:latin typeface="Times New Roman" panose="02020603050405020304" pitchFamily="18" charset="0"/>
                        <a:cs typeface="Times New Roman" panose="02020603050405020304" pitchFamily="18" charset="0"/>
                      </a:endParaRPr>
                    </a:p>
                  </a:txBody>
                  <a:tcPr>
                    <a:cell3D prstMaterial="dkEdge">
                      <a:bevel w="50800" prst="hardEdge"/>
                      <a:lightRig rig="flood" dir="t"/>
                    </a:cell3D>
                  </a:tcPr>
                </a:tc>
              </a:tr>
              <a:tr h="400166">
                <a:tc>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Контрольно-счетная </a:t>
                      </a:r>
                      <a:r>
                        <a:rPr lang="ru-RU" sz="1200" b="1" dirty="0">
                          <a:solidFill>
                            <a:schemeClr val="tx1"/>
                          </a:solidFill>
                          <a:effectLst/>
                          <a:latin typeface="Times New Roman" panose="02020603050405020304" pitchFamily="18" charset="0"/>
                          <a:cs typeface="Times New Roman" panose="02020603050405020304" pitchFamily="18" charset="0"/>
                        </a:rPr>
                        <a:t>палата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2 570 888,49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2 399 879,03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2 399 879,03</a:t>
                      </a:r>
                    </a:p>
                  </a:txBody>
                  <a:tcPr marL="9525" marR="9525" marT="9525" marB="0" anchor="ctr">
                    <a:cell3D prstMaterial="dkEdge">
                      <a:bevel w="50800" prst="hardEdge"/>
                      <a:lightRig rig="flood" dir="t"/>
                    </a:cell3D>
                  </a:tcP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cell3D prstMaterial="dkEdge">
                      <a:bevel w="50800" prst="hardEdge"/>
                      <a:lightRig rig="flood" dir="t"/>
                    </a:cell3D>
                  </a:tcP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50 000,00</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339 184 877,39</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270 577 505,90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264 181 595,44</a:t>
                      </a:r>
                    </a:p>
                  </a:txBody>
                  <a:tcPr marL="9525" marR="9525" marT="9525" marB="0" anchor="ctr">
                    <a:cell3D prstMaterial="dkEdge">
                      <a:bevel w="50800" prst="hardEdge"/>
                      <a:lightRig rig="flood" dir="t"/>
                    </a:cell3D>
                  </a:tcP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351 336 414,23</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314 648 140,19</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327 826 944,35</a:t>
                      </a:r>
                    </a:p>
                  </a:txBody>
                  <a:tcPr marL="9525" marR="9525" marT="9525" marB="0" anchor="ctr">
                    <a:cell3D prstMaterial="dkEdge">
                      <a:bevel w="50800" prst="hardEdge"/>
                      <a:lightRig rig="flood" dir="t"/>
                    </a:cell3D>
                  </a:tcP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cell3D prstMaterial="dkEdge">
                      <a:bevel w="50800" prst="hardEdge"/>
                      <a:lightRig rig="flood" dir="t"/>
                    </a:cell3D>
                  </a:tcP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15 188 753,55</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20 277 117,10</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27 085 795,13</a:t>
                      </a:r>
                    </a:p>
                  </a:txBody>
                  <a:tcPr marL="9525" marR="9525" marT="9525" marB="0" anchor="ctr">
                    <a:cell3D prstMaterial="dkEdge">
                      <a:bevel w="50800" prst="hardEdge"/>
                      <a:lightRig rig="flood" dir="t"/>
                    </a:cell3D>
                  </a:tcP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cell3D prstMaterial="dkEdge">
                      <a:bevel w="50800" prst="hardEdge"/>
                      <a:lightRig rig="flood" dir="t"/>
                    </a:cell3D>
                  </a:tcP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200" b="1" i="0" u="none" strike="noStrike">
                          <a:solidFill>
                            <a:srgbClr val="000000"/>
                          </a:solidFill>
                          <a:effectLst/>
                          <a:latin typeface="Times New Roman"/>
                        </a:rPr>
                        <a:t>708 330 933,66</a:t>
                      </a:r>
                    </a:p>
                  </a:txBody>
                  <a:tcPr marL="9525" marR="9525" marT="9525" marB="0" anchor="ctr">
                    <a:cell3D prstMaterial="dkEdge">
                      <a:bevel w="50800" prst="hardEdge"/>
                      <a:lightRig rig="flood" dir="t"/>
                    </a:cell3D>
                  </a:tcPr>
                </a:tc>
                <a:tc>
                  <a:txBody>
                    <a:bodyPr/>
                    <a:lstStyle/>
                    <a:p>
                      <a:pPr algn="ctr" fontAlgn="ctr"/>
                      <a:r>
                        <a:rPr lang="ru-RU" sz="1200" b="1" i="0" u="none" strike="noStrike">
                          <a:solidFill>
                            <a:srgbClr val="000000"/>
                          </a:solidFill>
                          <a:effectLst/>
                          <a:latin typeface="Times New Roman"/>
                        </a:rPr>
                        <a:t>607 984 642,22</a:t>
                      </a:r>
                    </a:p>
                  </a:txBody>
                  <a:tcPr marL="9525" marR="9525" marT="9525" marB="0" anchor="ctr">
                    <a:cell3D prstMaterial="dkEdge">
                      <a:bevel w="50800" prst="hardEdge"/>
                      <a:lightRig rig="flood" dir="t"/>
                    </a:cell3D>
                  </a:tcPr>
                </a:tc>
                <a:tc>
                  <a:txBody>
                    <a:bodyPr/>
                    <a:lstStyle/>
                    <a:p>
                      <a:pPr algn="ctr" fontAlgn="ctr"/>
                      <a:r>
                        <a:rPr lang="ru-RU" sz="1200" b="1" i="0" u="none" strike="noStrike" dirty="0">
                          <a:solidFill>
                            <a:srgbClr val="000000"/>
                          </a:solidFill>
                          <a:effectLst/>
                          <a:latin typeface="Times New Roman"/>
                        </a:rPr>
                        <a:t>621 644 213,95</a:t>
                      </a:r>
                    </a:p>
                  </a:txBody>
                  <a:tcPr marL="9525" marR="9525" marT="9525" marB="0" anchor="ctr">
                    <a:cell3D prstMaterial="dkEdge">
                      <a:bevel w="50800" prst="hardEdge"/>
                      <a:lightRig rig="flood" dir="t"/>
                    </a:cell3D>
                  </a:tcPr>
                </a:tc>
              </a:tr>
            </a:tbl>
          </a:graphicData>
        </a:graphic>
      </p:graphicFrame>
      <p:graphicFrame>
        <p:nvGraphicFramePr>
          <p:cNvPr id="8" name="Объект 1"/>
          <p:cNvGraphicFramePr>
            <a:graphicFrameLocks/>
          </p:cNvGraphicFramePr>
          <p:nvPr>
            <p:extLst>
              <p:ext uri="{D42A27DB-BD31-4B8C-83A1-F6EECF244321}">
                <p14:modId xmlns:p14="http://schemas.microsoft.com/office/powerpoint/2010/main" val="1866435470"/>
              </p:ext>
            </p:extLst>
          </p:nvPr>
        </p:nvGraphicFramePr>
        <p:xfrm>
          <a:off x="83864" y="4005064"/>
          <a:ext cx="9060136" cy="285293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81570414"/>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294207454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3176078075"/>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060001838"/>
              </p:ext>
            </p:extLst>
          </p:nvPr>
        </p:nvGraphicFramePr>
        <p:xfrm>
          <a:off x="54360" y="697681"/>
          <a:ext cx="8982135" cy="6068603"/>
        </p:xfrm>
        <a:graphic>
          <a:graphicData uri="http://schemas.openxmlformats.org/drawingml/2006/table">
            <a:tbl>
              <a:tblPr/>
              <a:tblGrid>
                <a:gridCol w="3342844"/>
                <a:gridCol w="1812773"/>
                <a:gridCol w="1651548"/>
                <a:gridCol w="2174970"/>
              </a:tblGrid>
              <a:tr h="586425">
                <a:tc rowSpan="2">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a:t>
                      </a:r>
                      <a:endPar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муниципального </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образования</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grid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уровню</a:t>
                      </a:r>
                    </a:p>
                    <a:p>
                      <a:pPr algn="ctr">
                        <a:lnSpc>
                          <a:spcPct val="100000"/>
                        </a:lnSpc>
                      </a:pP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открытости бюджетных данных </a:t>
                      </a:r>
                      <a:endParaRPr lang="en-US" sz="10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за 2019 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rowSpan="2">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2018 </a:t>
                      </a: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574898">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000" b="1" strike="noStrike" spc="-1" dirty="0">
                          <a:latin typeface="Times New Roman" panose="02020603050405020304" pitchFamily="18" charset="0"/>
                          <a:cs typeface="Times New Roman" panose="02020603050405020304" pitchFamily="18" charset="0"/>
                        </a:rPr>
                        <a:t>среди муниципальных </a:t>
                      </a:r>
                      <a:r>
                        <a:rPr lang="ru-RU" sz="1000" b="1" strike="noStrike" spc="-1" dirty="0" smtClean="0">
                          <a:latin typeface="Times New Roman" panose="02020603050405020304" pitchFamily="18" charset="0"/>
                          <a:cs typeface="Times New Roman" panose="02020603050405020304" pitchFamily="18" charset="0"/>
                        </a:rPr>
                        <a:t>образований 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Место </a:t>
                      </a:r>
                      <a:endParaRPr lang="ru-RU" sz="1000" b="0" strike="noStrike" spc="-1" dirty="0">
                        <a:latin typeface="Times New Roman" panose="02020603050405020304" pitchFamily="18" charset="0"/>
                        <a:cs typeface="Times New Roman" panose="02020603050405020304" pitchFamily="18" charset="0"/>
                      </a:endParaRPr>
                    </a:p>
                    <a:p>
                      <a:pPr algn="ctr"/>
                      <a:r>
                        <a:rPr lang="ru-RU" sz="1000" b="1" strike="noStrike" spc="-1" dirty="0">
                          <a:latin typeface="Times New Roman" panose="02020603050405020304" pitchFamily="18" charset="0"/>
                          <a:cs typeface="Times New Roman" panose="02020603050405020304" pitchFamily="18" charset="0"/>
                        </a:rPr>
                        <a:t>среди городских округов (</a:t>
                      </a:r>
                      <a:r>
                        <a:rPr lang="ru-RU" sz="1000" b="1" strike="noStrike" spc="-1" dirty="0" err="1" smtClean="0">
                          <a:latin typeface="Times New Roman" panose="02020603050405020304" pitchFamily="18" charset="0"/>
                          <a:cs typeface="Times New Roman" panose="02020603050405020304" pitchFamily="18" charset="0"/>
                        </a:rPr>
                        <a:t>мун</a:t>
                      </a:r>
                      <a:r>
                        <a:rPr lang="ru-RU" sz="1000" b="1" strike="noStrike" spc="-1" dirty="0" smtClean="0">
                          <a:latin typeface="Times New Roman" panose="02020603050405020304" pitchFamily="18" charset="0"/>
                          <a:cs typeface="Times New Roman" panose="02020603050405020304" pitchFamily="18" charset="0"/>
                        </a:rPr>
                        <a:t>. </a:t>
                      </a:r>
                      <a:r>
                        <a:rPr lang="ru-RU" sz="1000" b="1" strike="noStrike" spc="-1" dirty="0">
                          <a:latin typeface="Times New Roman" panose="02020603050405020304" pitchFamily="18" charset="0"/>
                          <a:cs typeface="Times New Roman" panose="02020603050405020304" pitchFamily="18" charset="0"/>
                        </a:rPr>
                        <a:t>районов) </a:t>
                      </a:r>
                      <a:r>
                        <a:rPr lang="ru-RU" sz="1000" b="1" strike="noStrike" spc="-1" dirty="0" smtClean="0">
                          <a:latin typeface="Times New Roman" panose="02020603050405020304" pitchFamily="18" charset="0"/>
                          <a:cs typeface="Times New Roman" panose="02020603050405020304" pitchFamily="18" charset="0"/>
                        </a:rPr>
                        <a:t>РК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vMerge="1">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ГО  «Сыктывкар»</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«Воркута»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«Инта»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«Усинск»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«Ухта»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ГО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«Вуктыл»</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46C0A"/>
                    </a:solidFill>
                  </a:tcPr>
                </a:tc>
              </a:tr>
              <a:tr h="233282">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baseline="0" dirty="0" err="1" smtClean="0">
                          <a:solidFill>
                            <a:srgbClr val="000000"/>
                          </a:solidFill>
                          <a:latin typeface="Times New Roman" panose="02020603050405020304" pitchFamily="18" charset="0"/>
                          <a:ea typeface="Microsoft YaHei"/>
                          <a:cs typeface="Times New Roman" panose="02020603050405020304" pitchFamily="18" charset="0"/>
                        </a:rPr>
                        <a:t>Ижемский</a:t>
                      </a:r>
                      <a:r>
                        <a:rPr lang="ru-RU" sz="1000" b="1" strike="noStrike" spc="-1" baseline="0"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6-7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Княжпогостский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Койгородский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Корткеросский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«Печора»</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16</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Прилузский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18</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«Сосногорск»</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15</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35429">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Сыктывдинский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50" b="1" strike="noStrike" spc="-1" dirty="0" smtClean="0">
                          <a:solidFill>
                            <a:schemeClr val="tx1"/>
                          </a:solidFill>
                          <a:latin typeface="Times New Roman" panose="02020603050405020304" pitchFamily="18" charset="0"/>
                          <a:cs typeface="Times New Roman" panose="02020603050405020304" pitchFamily="18" charset="0"/>
                        </a:rPr>
                        <a:t>3</a:t>
                      </a:r>
                      <a:endParaRPr lang="ru-RU" sz="105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Сысольский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Троицко</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Печорский»</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8</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Удорский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7</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Вымский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4</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2</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r>
                        <a:rPr lang="en-US"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Куломский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9</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5</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E6B9B8"/>
                    </a:solidFill>
                  </a:tcPr>
                </a:tc>
              </a:tr>
              <a:tr h="228295">
                <a:tc>
                  <a:txBody>
                    <a:bodyPr/>
                    <a:lstStyle/>
                    <a:p>
                      <a:pPr algn="ctr">
                        <a:lnSpc>
                          <a:spcPct val="100000"/>
                        </a:lnSpc>
                      </a:pPr>
                      <a:r>
                        <a:rPr lang="ru-RU" sz="1000" b="1" strike="noStrike" spc="-1" dirty="0">
                          <a:solidFill>
                            <a:srgbClr val="000000"/>
                          </a:solidFill>
                          <a:latin typeface="Times New Roman" panose="02020603050405020304" pitchFamily="18" charset="0"/>
                          <a:ea typeface="Microsoft YaHei"/>
                          <a:cs typeface="Times New Roman" panose="02020603050405020304" pitchFamily="18" charset="0"/>
                        </a:rPr>
                        <a:t>МО МР </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Усть</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 – </a:t>
                      </a:r>
                      <a:r>
                        <a:rPr lang="ru-RU" sz="1000" b="1" strike="noStrike" spc="-1" dirty="0" err="1" smtClean="0">
                          <a:solidFill>
                            <a:srgbClr val="000000"/>
                          </a:solidFill>
                          <a:latin typeface="Times New Roman" panose="02020603050405020304" pitchFamily="18" charset="0"/>
                          <a:ea typeface="Microsoft YaHei"/>
                          <a:cs typeface="Times New Roman" panose="02020603050405020304" pitchFamily="18" charset="0"/>
                        </a:rPr>
                        <a:t>Цилемский</a:t>
                      </a:r>
                      <a:r>
                        <a:rPr lang="ru-RU" sz="10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smtClean="0">
                          <a:solidFill>
                            <a:schemeClr val="tx1"/>
                          </a:solidFill>
                          <a:latin typeface="Times New Roman" panose="02020603050405020304" pitchFamily="18" charset="0"/>
                          <a:cs typeface="Times New Roman" panose="02020603050405020304" pitchFamily="18" charset="0"/>
                        </a:rPr>
                        <a:t>6</a:t>
                      </a:r>
                      <a:endParaRPr lang="ru-RU" sz="10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0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10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E6B9B8"/>
                    </a:solidFill>
                  </a:tcPr>
                </a:tc>
              </a:tr>
            </a:tbl>
          </a:graphicData>
        </a:graphic>
      </p:graphicFrame>
      <p:sp>
        <p:nvSpPr>
          <p:cNvPr id="7" name="Заголовок 1"/>
          <p:cNvSpPr txBox="1">
            <a:spLocks/>
          </p:cNvSpPr>
          <p:nvPr/>
        </p:nvSpPr>
        <p:spPr>
          <a:xfrm>
            <a:off x="0" y="3851"/>
            <a:ext cx="9144000" cy="54482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96359557"/>
              </p:ext>
            </p:extLst>
          </p:nvPr>
        </p:nvGraphicFramePr>
        <p:xfrm>
          <a:off x="107502" y="710298"/>
          <a:ext cx="8928996" cy="5829782"/>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67776">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777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7026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мебели и оборудования для обеспечения деятельности «Визит-центра»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г.Вуктыл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Объект культуры - культурный объект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п.Лемты</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Поддержка и развитие этнокультурного проекта «Хоровод дружбы» Центра национальных культур г. Вуктыла </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Ремонт фасада  МБДОУ «Детский сад Сказка» г. 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6808">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rtl="0"/>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Ремонт окон в структурном подразделении МБОУ «СОШ № 2 им. Г.В. Кравченко» г. Вуктыл, расположенном по адресу: с. Подчерье, ул. Лесная, д. 21</a:t>
                      </a:r>
                      <a:endParaRPr kumimoji="0" lang="ru-RU"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с.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337,70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4,30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778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Ямочный ремонт дороги общего пользования местного значения</a:t>
                      </a:r>
                    </a:p>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«Пост ДПС - Нефтебаза»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г.Вуктыл</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1 114,40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3,20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Ремонт пожарного депо в п.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Усть</a:t>
                      </a:r>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Соплеск</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rgbClr val="000000"/>
                          </a:solidFill>
                          <a:effectLst/>
                          <a:latin typeface="Times New Roman"/>
                        </a:rPr>
                        <a:t>Усть</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Благоустройство территории </a:t>
                      </a:r>
                      <a:r>
                        <a:rPr lang="ru-RU" sz="1200" b="0" i="0" u="none" strike="noStrike" dirty="0" err="1" smtClean="0">
                          <a:solidFill>
                            <a:srgbClr val="000000"/>
                          </a:solidFill>
                          <a:effectLst/>
                          <a:latin typeface="Times New Roman" panose="02020603050405020304" pitchFamily="18" charset="0"/>
                          <a:cs typeface="Times New Roman" panose="02020603050405020304" pitchFamily="18" charset="0"/>
                        </a:rPr>
                        <a:t>с.Дутово</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672,25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2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техники для доставки товаров в период отсутствия автотранспортного сообщения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2 200,00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1 180,00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создания цеха по изготовлению полуфабрикатов, в том числе из собственного сырья</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создания рыбохозяйственного комплекса</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panose="02020603050405020304" pitchFamily="18" charset="0"/>
                          <a:cs typeface="Times New Roman" panose="02020603050405020304" pitchFamily="18" charset="0"/>
                        </a:rPr>
                        <a:t>Приобретение оборудования для сбора, приемки, измельчению и прессованию пластика, картона на втор сырье</a:t>
                      </a:r>
                      <a:endParaRPr lang="ru-RU"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
        <p:nvSpPr>
          <p:cNvPr id="3"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4" name="TextShape 5"/>
          <p:cNvSpPr txBox="1"/>
          <p:nvPr/>
        </p:nvSpPr>
        <p:spPr>
          <a:xfrm>
            <a:off x="1415700" y="13163"/>
            <a:ext cx="6612684"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 тыс. руб.</a:t>
            </a:r>
            <a:endParaRPr lang="ru-RU" sz="2000" b="0" strike="noStrike" spc="-1" dirty="0">
              <a:latin typeface="Arial"/>
            </a:endParaRPr>
          </a:p>
        </p:txBody>
      </p:sp>
      <p:pic>
        <p:nvPicPr>
          <p:cNvPr id="5" name="Рисунок 267"/>
          <p:cNvPicPr/>
          <p:nvPr/>
        </p:nvPicPr>
        <p:blipFill>
          <a:blip r:embed="rId3"/>
          <a:stretch/>
        </p:blipFill>
        <p:spPr>
          <a:xfrm>
            <a:off x="0" y="3851"/>
            <a:ext cx="1151200" cy="660244"/>
          </a:xfrm>
          <a:prstGeom prst="rect">
            <a:avLst/>
          </a:prstGeom>
          <a:ln>
            <a:noFill/>
          </a:ln>
        </p:spPr>
      </p:pic>
    </p:spTree>
    <p:extLst>
      <p:ext uri="{BB962C8B-B14F-4D97-AF65-F5344CB8AC3E}">
        <p14:creationId xmlns:p14="http://schemas.microsoft.com/office/powerpoint/2010/main" val="2887604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294160975"/>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решением</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cap="flat" cmpd="sng" algn="ctr">
                      <a:solidFill>
                        <a:srgbClr val="000000"/>
                      </a:solidFill>
                      <a:prstDash val="solid"/>
                      <a:round/>
                      <a:headEnd type="none" w="med" len="med"/>
                      <a:tailEnd type="none" w="med" len="med"/>
                    </a:lnB>
                    <a:cell3D prstMaterial="dkEdge">
                      <a:bevel w="50800" prst="hardEdge"/>
                      <a:lightRig rig="flood" dir="t"/>
                    </a:cell3D>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endParaRPr lang="ru-RU" sz="1200" b="0" strike="noStrike" spc="-1" dirty="0">
                        <a:latin typeface="Arial"/>
                      </a:endParaRP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27 032,3</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16 398,1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16 924,1</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25 118,9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97,0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cell3D prstMaterial="dkEdge">
                      <a:bevel w="50800" prst="hardEdge"/>
                      <a:lightRig rig="flood" dir="t"/>
                    </a:cell3D>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a:t>
                      </a:r>
                      <a:r>
                        <a:rPr lang="ru-RU" sz="1200" b="0" strike="noStrike" spc="-1" dirty="0" smtClean="0">
                          <a:solidFill>
                            <a:srgbClr val="000000"/>
                          </a:solidFill>
                          <a:latin typeface="Times New Roman"/>
                          <a:ea typeface="Microsoft YaHei"/>
                        </a:rPr>
                        <a:t>21 249,9</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a:t>
                      </a:r>
                      <a:r>
                        <a:rPr lang="ru-RU" sz="1200" b="0" strike="noStrike" spc="-1" dirty="0" smtClean="0">
                          <a:solidFill>
                            <a:srgbClr val="000000"/>
                          </a:solidFill>
                          <a:latin typeface="Times New Roman"/>
                          <a:ea typeface="Microsoft YaHei"/>
                        </a:rPr>
                        <a:t>18 239,5</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a:t>
                      </a:r>
                      <a:r>
                        <a:rPr lang="ru-RU" sz="1200" b="0" strike="noStrike" spc="-1" dirty="0" smtClean="0">
                          <a:solidFill>
                            <a:srgbClr val="000000"/>
                          </a:solidFill>
                          <a:latin typeface="Times New Roman"/>
                          <a:ea typeface="Microsoft YaHei"/>
                        </a:rPr>
                        <a:t>18 649,3</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txBody>
                  <a:tcPr marL="61200" marR="61200">
                    <a:lnL w="720">
                      <a:solidFill>
                        <a:srgbClr val="000000"/>
                      </a:solidFill>
                    </a:lnL>
                    <a:lnR w="720">
                      <a:solidFill>
                        <a:srgbClr val="000000"/>
                      </a:solidFill>
                    </a:lnR>
                    <a:lnT w="720">
                      <a:solidFill>
                        <a:srgbClr val="000000"/>
                      </a:solidFill>
                    </a:lnT>
                    <a:cell3D prstMaterial="dkEdge">
                      <a:bevel w="50800" prst="hardEdge"/>
                      <a:lightRig rig="flood" dir="t"/>
                    </a:cell3D>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cap="flat" cmpd="sng" algn="ctr">
                      <a:solidFill>
                        <a:srgbClr val="000000"/>
                      </a:solidFill>
                      <a:prstDash val="solid"/>
                      <a:round/>
                      <a:headEnd type="none" w="med" len="med"/>
                      <a:tailEnd type="none" w="med" len="med"/>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a:t>
                      </a:r>
                      <a:r>
                        <a:rPr lang="ru-RU" sz="1200" b="0" strike="noStrike" spc="-1" dirty="0" smtClean="0">
                          <a:solidFill>
                            <a:srgbClr val="000000"/>
                          </a:solidFill>
                          <a:latin typeface="Times New Roman"/>
                          <a:ea typeface="Microsoft YaHei"/>
                        </a:rPr>
                        <a:t>808,2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14 048,1</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6 812,0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14 050,0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cell3D prstMaterial="dkEdge">
                      <a:bevel w="50800" prst="hardEdge"/>
                      <a:lightRig rig="flood" dir="t"/>
                    </a:cell3D>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pic>
        <p:nvPicPr>
          <p:cNvPr id="3" name="Рисунок 267"/>
          <p:cNvPicPr/>
          <p:nvPr/>
        </p:nvPicPr>
        <p:blipFill>
          <a:blip r:embed="rId3"/>
          <a:stretch/>
        </p:blipFill>
        <p:spPr>
          <a:xfrm>
            <a:off x="0" y="3851"/>
            <a:ext cx="1151200" cy="660244"/>
          </a:xfrm>
          <a:prstGeom prst="rect">
            <a:avLst/>
          </a:prstGeom>
          <a:ln>
            <a:noFill/>
          </a:ln>
        </p:spPr>
      </p:pic>
      <p:sp>
        <p:nvSpPr>
          <p:cNvPr id="4" name="TextShape 5"/>
          <p:cNvSpPr txBox="1"/>
          <p:nvPr/>
        </p:nvSpPr>
        <p:spPr>
          <a:xfrm>
            <a:off x="1415700" y="13163"/>
            <a:ext cx="6612684"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 тыс. руб.</a:t>
            </a:r>
            <a:endParaRPr lang="ru-RU" sz="2000" b="0" strike="noStrike" spc="-1" dirty="0">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284475686"/>
              </p:ext>
            </p:extLst>
          </p:nvPr>
        </p:nvGraphicFramePr>
        <p:xfrm>
          <a:off x="107502" y="764704"/>
          <a:ext cx="8928996" cy="5868815"/>
        </p:xfrm>
        <a:graphic>
          <a:graphicData uri="http://schemas.openxmlformats.org/drawingml/2006/table">
            <a:tbl>
              <a:tblPr firstRow="1" bandRow="1">
                <a:tableStyleId>{C4B1156A-380E-4F78-BDF5-A606A8083BF9}</a:tableStyleId>
              </a:tblPr>
              <a:tblGrid>
                <a:gridCol w="360042"/>
                <a:gridCol w="5400600"/>
                <a:gridCol w="864096"/>
                <a:gridCol w="816092"/>
                <a:gridCol w="768084"/>
                <a:gridCol w="720082"/>
              </a:tblGrid>
              <a:tr h="221518">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7594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rtl="0"/>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Оснащение помещений эколого-биологического объединения МБОУДО «Центр внешкольной работы» г. Вуктыл</a:t>
                      </a:r>
                      <a:endParaRPr kumimoji="0" lang="ru-RU" sz="1200"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344,00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Обустройство дороги к кладбищу в п. Лемтыбож</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 Лемтыбож</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1 116,60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улично-дорожный сети  г. Вуктыл "Участок по ул. Газовиков, д. 1-пр. Пионерский, д. 13 (ПК58 — ПК56)"</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558,15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Пионерской (ПК 6 - ПК 62)"</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1 113,45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235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Устройство пешеходной дорожки в районе </a:t>
                      </a:r>
                    </a:p>
                    <a:p>
                      <a:pPr algn="ctr" fontAlgn="t"/>
                      <a:r>
                        <a:rPr lang="ru-RU" sz="1200" b="0" i="0" u="none" strike="noStrike" dirty="0" smtClean="0">
                          <a:solidFill>
                            <a:srgbClr val="000000"/>
                          </a:solidFill>
                          <a:effectLst/>
                          <a:latin typeface="Times New Roman"/>
                        </a:rPr>
                        <a:t>пр. Пионерский, д.9;  пр. Пионерский, д.11 г. 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2,75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Коммунистической от МБОУ «СОШ №2» до перекрестка по ул. Комсомольской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1 142,20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31,00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Благоустройство территории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1 117,20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Отсыпка и планировка </a:t>
                      </a:r>
                      <a:r>
                        <a:rPr lang="ru-RU" sz="1200" b="0" i="0" u="none" strike="noStrike" dirty="0" err="1" smtClean="0">
                          <a:solidFill>
                            <a:srgbClr val="000000"/>
                          </a:solidFill>
                          <a:effectLst/>
                          <a:latin typeface="Times New Roman"/>
                        </a:rPr>
                        <a:t>внутрипоселковых</a:t>
                      </a:r>
                      <a:r>
                        <a:rPr lang="ru-RU" sz="1200" b="0" i="0" u="none" strike="noStrike" dirty="0" smtClean="0">
                          <a:solidFill>
                            <a:srgbClr val="000000"/>
                          </a:solidFill>
                          <a:effectLst/>
                          <a:latin typeface="Times New Roman"/>
                        </a:rPr>
                        <a:t> дорог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выгребных ям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трех колодцев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669,20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Всего</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h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18 578,25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gridSpan="3"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hMerge="1" v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hMerge="1"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14 700,00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1 844,50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2 033,75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7282403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2621865006"/>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859602244"/>
              </p:ext>
            </p:extLst>
          </p:nvPr>
        </p:nvGraphicFramePr>
        <p:xfrm>
          <a:off x="3563888" y="4653136"/>
          <a:ext cx="5364813" cy="201622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623842"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Рост в 3,48 раза</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3938995261"/>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8794909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19825645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32594114"/>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544910087"/>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2019 году</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 (факт)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за 2019 год</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cell3D prstMaterial="dkEdge">
                      <a:bevel prst="artDeco"/>
                      <a:lightRig rig="flood" dir="t"/>
                    </a:cell3D>
                  </a:tcP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a:t>
                      </a:r>
                      <a:r>
                        <a:rPr lang="ru-RU" sz="1200" b="1" i="0" u="none" strike="noStrike" dirty="0" smtClean="0">
                          <a:effectLst/>
                          <a:latin typeface="Times New Roman" panose="02020603050405020304" pitchFamily="18" charset="0"/>
                          <a:cs typeface="Times New Roman" panose="02020603050405020304" pitchFamily="18" charset="0"/>
                        </a:rPr>
                        <a:t>462 950,00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5 197 921,65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265 028,35</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cell3D prstMaterial="dkEdge">
                      <a:bevel prst="artDeco"/>
                      <a:lightRig rig="flood" dir="t"/>
                    </a:cell3D>
                  </a:tcP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1226737514"/>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cell3D prstMaterial="dkEdge">
                      <a:bevel prst="artDeco"/>
                      <a:lightRig rig="flood" dir="t"/>
                    </a:cell3D>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44254</TotalTime>
  <Words>15295</Words>
  <Application>Microsoft Office PowerPoint</Application>
  <PresentationFormat>Экран (4:3)</PresentationFormat>
  <Paragraphs>3756</Paragraphs>
  <Slides>96</Slides>
  <Notes>88</Notes>
  <HiddenSlides>0</HiddenSlides>
  <MMClips>0</MMClips>
  <ScaleCrop>false</ScaleCrop>
  <HeadingPairs>
    <vt:vector size="4" baseType="variant">
      <vt:variant>
        <vt:lpstr>Тема</vt:lpstr>
      </vt:variant>
      <vt:variant>
        <vt:i4>1</vt:i4>
      </vt:variant>
      <vt:variant>
        <vt:lpstr>Заголовки слайдов</vt:lpstr>
      </vt:variant>
      <vt:variant>
        <vt:i4>96</vt:i4>
      </vt:variant>
    </vt:vector>
  </HeadingPairs>
  <TitlesOfParts>
    <vt:vector size="97"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2294</cp:revision>
  <cp:lastPrinted>2020-03-04T05:40:49Z</cp:lastPrinted>
  <dcterms:created xsi:type="dcterms:W3CDTF">2009-09-22T13:30:24Z</dcterms:created>
  <dcterms:modified xsi:type="dcterms:W3CDTF">2020-03-04T07:45:01Z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