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drawings/drawing7.xml" ContentType="application/vnd.openxmlformats-officedocument.drawingml.chartshapes+xml"/>
  <Override PartName="/ppt/charts/chart11.xml" ContentType="application/vnd.openxmlformats-officedocument.drawingml.chart+xml"/>
  <Override PartName="/ppt/drawings/drawing8.xml" ContentType="application/vnd.openxmlformats-officedocument.drawingml.chartshapes+xml"/>
  <Override PartName="/ppt/charts/chart12.xml" ContentType="application/vnd.openxmlformats-officedocument.drawingml.chart+xml"/>
  <Override PartName="/ppt/drawings/drawing9.xml" ContentType="application/vnd.openxmlformats-officedocument.drawingml.chartshapes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13.xml" ContentType="application/vnd.openxmlformats-officedocument.drawingml.chartshapes+xml"/>
  <Override PartName="/ppt/charts/chart18.xml" ContentType="application/vnd.openxmlformats-officedocument.drawingml.chart+xml"/>
  <Override PartName="/ppt/drawings/drawing14.xml" ContentType="application/vnd.openxmlformats-officedocument.drawingml.chartshapes+xml"/>
  <Override PartName="/ppt/charts/chart19.xml" ContentType="application/vnd.openxmlformats-officedocument.drawingml.chart+xml"/>
  <Override PartName="/ppt/drawings/drawing1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notesMasterIdLst>
    <p:notesMasterId r:id="rId23"/>
  </p:notesMasterIdLst>
  <p:sldIdLst>
    <p:sldId id="337" r:id="rId2"/>
    <p:sldId id="338" r:id="rId3"/>
    <p:sldId id="340" r:id="rId4"/>
    <p:sldId id="344" r:id="rId5"/>
    <p:sldId id="345" r:id="rId6"/>
    <p:sldId id="346" r:id="rId7"/>
    <p:sldId id="347" r:id="rId8"/>
    <p:sldId id="348" r:id="rId9"/>
    <p:sldId id="352" r:id="rId10"/>
    <p:sldId id="353" r:id="rId11"/>
    <p:sldId id="369" r:id="rId12"/>
    <p:sldId id="371" r:id="rId13"/>
    <p:sldId id="373" r:id="rId14"/>
    <p:sldId id="375" r:id="rId15"/>
    <p:sldId id="374" r:id="rId16"/>
    <p:sldId id="372" r:id="rId17"/>
    <p:sldId id="378" r:id="rId18"/>
    <p:sldId id="376" r:id="rId19"/>
    <p:sldId id="361" r:id="rId20"/>
    <p:sldId id="377" r:id="rId21"/>
    <p:sldId id="363" r:id="rId2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8ABEDB79-0FAE-4DCB-8163-B98578B2B361}">
          <p14:sldIdLst>
            <p14:sldId id="337"/>
            <p14:sldId id="338"/>
            <p14:sldId id="340"/>
            <p14:sldId id="344"/>
            <p14:sldId id="345"/>
            <p14:sldId id="346"/>
            <p14:sldId id="347"/>
            <p14:sldId id="348"/>
            <p14:sldId id="352"/>
            <p14:sldId id="353"/>
            <p14:sldId id="369"/>
            <p14:sldId id="371"/>
            <p14:sldId id="373"/>
            <p14:sldId id="375"/>
            <p14:sldId id="374"/>
            <p14:sldId id="372"/>
            <p14:sldId id="378"/>
            <p14:sldId id="376"/>
            <p14:sldId id="361"/>
            <p14:sldId id="377"/>
            <p14:sldId id="3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B5D9"/>
    <a:srgbClr val="980286"/>
    <a:srgbClr val="A50021"/>
    <a:srgbClr val="000000"/>
    <a:srgbClr val="FF0066"/>
    <a:srgbClr val="934103"/>
    <a:srgbClr val="059513"/>
    <a:srgbClr val="077C93"/>
    <a:srgbClr val="C2DF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4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1393950054932168E-2"/>
                  <c:y val="0.2481235646984995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Доходы</a:t>
                    </a:r>
                  </a:p>
                  <a:p>
                    <a:r>
                      <a:rPr lang="ru-RU" b="1" dirty="0" smtClean="0"/>
                      <a:t>530 152,8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2571898141585802E-2"/>
                  <c:y val="0.24062500000000001"/>
                </c:manualLayout>
              </c:layout>
              <c:spPr>
                <a:effectLst/>
                <a:scene3d>
                  <a:camera prst="orthographicFront"/>
                  <a:lightRig rig="threePt" dir="t"/>
                </a:scene3d>
                <a:sp3d/>
              </c:spPr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051473207957739E-2"/>
                  <c:y val="0.12812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530152.80000000005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B0EE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B0EE"/>
              </a:solidFill>
              <a:ln w="6350"/>
            </c:spPr>
          </c:dPt>
          <c:dLbls>
            <c:dLbl>
              <c:idx val="0"/>
              <c:layout>
                <c:manualLayout>
                  <c:x val="3.0786239800515994E-2"/>
                  <c:y val="0.2776284526896885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Расходы</a:t>
                    </a:r>
                  </a:p>
                  <a:p>
                    <a:r>
                      <a:rPr lang="ru-RU" b="1" dirty="0" smtClean="0"/>
                      <a:t>541 983,3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859302510449031"/>
                  <c:y val="5.5807086614173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92323075213866E-2"/>
                  <c:y val="-2.015231299212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541983.30000000005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Дефицит/профицит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5.1374847239195644E-2"/>
                  <c:y val="0.23161202118191987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Дефицит</a:t>
                    </a:r>
                  </a:p>
                  <a:p>
                    <a:r>
                      <a:rPr lang="ru-RU" b="1" dirty="0" smtClean="0"/>
                      <a:t>11 830,5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93954694689096E-2"/>
                  <c:y val="0.188808070866141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6898697079634833E-2"/>
                  <c:y val="-5.62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2016 год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11830.5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4913408"/>
        <c:axId val="4808704"/>
        <c:axId val="0"/>
      </c:bar3DChart>
      <c:catAx>
        <c:axId val="491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808704"/>
        <c:crosses val="autoZero"/>
        <c:auto val="1"/>
        <c:lblAlgn val="ctr"/>
        <c:lblOffset val="100"/>
        <c:noMultiLvlLbl val="0"/>
      </c:catAx>
      <c:valAx>
        <c:axId val="48087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4913408"/>
        <c:crosses val="autoZero"/>
        <c:crossBetween val="between"/>
        <c:majorUnit val="50"/>
      </c:valAx>
    </c:plotArea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>
              <a:solidFill>
                <a:srgbClr val="0000CC"/>
              </a:solidFill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96686858756575E-2"/>
          <c:y val="0.11875208223560144"/>
          <c:w val="0.71078653644542988"/>
          <c:h val="0.74778780169941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транспортной системы"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rgbClr val="DE7F78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994617925266058E-2"/>
                  <c:y val="2.506301507879286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Развитие транспортной инфраструктуры и дорожного </a:t>
                    </a:r>
                    <a:r>
                      <a:rPr lang="ru-RU" dirty="0" smtClean="0"/>
                      <a:t>хозяйства      </a:t>
                    </a:r>
                    <a:r>
                      <a:rPr lang="ru-RU" b="1" dirty="0"/>
                      <a:t>6 519,20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Организация транспортного обслуживания </a:t>
                    </a:r>
                    <a:r>
                      <a:rPr lang="ru-RU" smtClean="0"/>
                      <a:t>населения</a:t>
                    </a:r>
                    <a:r>
                      <a:rPr lang="ru-RU" baseline="0" smtClean="0"/>
                      <a:t>    </a:t>
                    </a:r>
                    <a:r>
                      <a:rPr lang="ru-RU" smtClean="0"/>
                      <a:t> </a:t>
                    </a:r>
                    <a:r>
                      <a:rPr lang="ru-RU" b="1"/>
                      <a:t>2 432,80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75600735484504"/>
                  <c:y val="-4.721857657101751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Повышение безопасности дорожного </a:t>
                    </a:r>
                    <a:r>
                      <a:rPr lang="ru-RU" dirty="0" smtClean="0"/>
                      <a:t>движения </a:t>
                    </a:r>
                    <a:r>
                      <a:rPr lang="ru-RU" b="1" dirty="0"/>
                      <a:t>63,90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Развитие транспортной инфраструктуры и дорожного хозяйства</c:v>
                </c:pt>
                <c:pt idx="1">
                  <c:v>Организация транспортного обслуживания населения</c:v>
                </c:pt>
                <c:pt idx="2">
                  <c:v>Повышение безопасности дорожного движения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6519.2</c:v>
                </c:pt>
                <c:pt idx="1">
                  <c:v>2432.8000000000002</c:v>
                </c:pt>
                <c:pt idx="2">
                  <c:v>63.9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>
                <a:solidFill>
                  <a:srgbClr val="CC00CC"/>
                </a:solidFill>
              </a:rPr>
              <a:t>МП "Социальное развитие и защита населения МР "Вуктыл" на 2016-2020 годы"</a:t>
            </a:r>
          </a:p>
        </c:rich>
      </c:tx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96686858756575E-2"/>
          <c:y val="0.11875208223560144"/>
          <c:w val="0.71078653644542988"/>
          <c:h val="0.747787801699416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"Социальное развитие и защита населения МР "Вуктыл" на 2016-2020 годы"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CC00CC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994617925266058E-2"/>
                  <c:y val="2.50630150787928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Улучшение </a:t>
                    </a:r>
                    <a:r>
                      <a:rPr lang="ru-RU" dirty="0"/>
                      <a:t>жилищных </a:t>
                    </a:r>
                    <a:r>
                      <a:rPr lang="ru-RU" dirty="0" smtClean="0"/>
                      <a:t>условий          </a:t>
                    </a:r>
                    <a:r>
                      <a:rPr lang="ru-RU" b="1" dirty="0"/>
                      <a:t>4 156,10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664245280663037E-3"/>
                  <c:y val="-3.83683055868854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защита </a:t>
                    </a:r>
                    <a:r>
                      <a:rPr lang="ru-RU" dirty="0" smtClean="0"/>
                      <a:t>населения </a:t>
                    </a:r>
                    <a:r>
                      <a:rPr lang="ru-RU" b="1" dirty="0"/>
                      <a:t>912,90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84629039896573"/>
                  <c:y val="-8.05836055872631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Содействие занятости </a:t>
                    </a:r>
                    <a:r>
                      <a:rPr lang="ru-RU" dirty="0" smtClean="0"/>
                      <a:t>населения </a:t>
                    </a:r>
                    <a:r>
                      <a:rPr lang="ru-RU" b="1" dirty="0"/>
                      <a:t>616,20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585051457190711"/>
                  <c:y val="-5.32883190051441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Доступная среда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b="1" dirty="0"/>
                      <a:t>325,00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Улучшение жилищных условий</c:v>
                </c:pt>
                <c:pt idx="1">
                  <c:v>Социальная защита населения</c:v>
                </c:pt>
                <c:pt idx="2">
                  <c:v>Содействие занятости населения</c:v>
                </c:pt>
                <c:pt idx="3">
                  <c:v>Доступная среда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4156.1000000000004</c:v>
                </c:pt>
                <c:pt idx="1">
                  <c:v>912.9</c:v>
                </c:pt>
                <c:pt idx="2">
                  <c:v>616.20000000000005</c:v>
                </c:pt>
                <c:pt idx="3">
                  <c:v>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/>
              <a:t>МП </a:t>
            </a:r>
            <a:r>
              <a:rPr lang="ru-RU" dirty="0" smtClean="0"/>
              <a:t>«Управление муниципальным имуществом"</a:t>
            </a:r>
            <a:endParaRPr lang="ru-RU" dirty="0"/>
          </a:p>
        </c:rich>
      </c:tx>
      <c:layout>
        <c:manualLayout>
          <c:xMode val="edge"/>
          <c:yMode val="edge"/>
          <c:x val="4.8789591764045646E-2"/>
          <c:y val="2.29384574486688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102141658666732"/>
          <c:y val="0.1982748686728491"/>
          <c:w val="0.61620046114545091"/>
          <c:h val="0.46189712044364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"Управление муниципальным имуществом"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accent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0017112237615642"/>
                  <c:y val="0.129328730754560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Управление </a:t>
                    </a:r>
                    <a:r>
                      <a:rPr lang="ru-RU" dirty="0"/>
                      <a:t>и распоряжение муниципальным </a:t>
                    </a:r>
                    <a:r>
                      <a:rPr lang="ru-RU" dirty="0" smtClean="0"/>
                      <a:t>имуществом </a:t>
                    </a:r>
                    <a:r>
                      <a:rPr lang="ru-RU" dirty="0"/>
                      <a:t>86,30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862039703370357E-2"/>
                  <c:y val="-0.2226145276787709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Обеспечение реализации муниципальной </a:t>
                    </a:r>
                    <a:r>
                      <a:rPr lang="ru-RU" smtClean="0"/>
                      <a:t>программы    </a:t>
                    </a:r>
                    <a:r>
                      <a:rPr lang="ru-RU"/>
                      <a:t>4 538,50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75600735484504"/>
                  <c:y val="-4.721857657101751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Управление и распоряжение муниципальным имуществом</c:v>
                </c:pt>
                <c:pt idx="1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86.3</c:v>
                </c:pt>
                <c:pt idx="1">
                  <c:v>4538.5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0000CC"/>
                </a:solidFill>
              </a:defRPr>
            </a:pPr>
            <a:r>
              <a:rPr lang="ru-RU" dirty="0">
                <a:solidFill>
                  <a:srgbClr val="CC00CC"/>
                </a:solidFill>
              </a:rPr>
              <a:t>МП </a:t>
            </a:r>
            <a:r>
              <a:rPr lang="ru-RU" dirty="0" smtClean="0">
                <a:solidFill>
                  <a:srgbClr val="CC00CC"/>
                </a:solidFill>
              </a:rPr>
              <a:t>«Управление муниципальными финансами и муниципальным долгом МР «Вуктыл» на 2016-2020 годы"</a:t>
            </a:r>
            <a:endParaRPr lang="ru-RU" dirty="0">
              <a:solidFill>
                <a:srgbClr val="CC00CC"/>
              </a:solidFill>
            </a:endParaRPr>
          </a:p>
        </c:rich>
      </c:tx>
      <c:layout>
        <c:manualLayout>
          <c:xMode val="edge"/>
          <c:yMode val="edge"/>
          <c:x val="0.15507384854924938"/>
          <c:y val="2.0853143135153491E-3"/>
        </c:manualLayout>
      </c:layout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764666971349048"/>
          <c:y val="0.24316508213292495"/>
          <c:w val="0.42424636715431724"/>
          <c:h val="0.449587854866721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"Управление муниципальными финансами и муниципальным долгом МР "Вуктыл" на 2016-2020 годы"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CC00CC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3618160526457595E-2"/>
                  <c:y val="3.54895866463696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отношения 19 651,60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3495356345043347E-2"/>
                  <c:y val="8.67505532240355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Управление муниципальным долгом      2 333,90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184629039896573"/>
                  <c:y val="-8.058360558726310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Обеспечение </a:t>
                    </a:r>
                    <a:r>
                      <a:rPr lang="ru-RU" dirty="0"/>
                      <a:t>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dirty="0"/>
                      <a:t>9 099,10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585051457190711"/>
                  <c:y val="-5.328831900514412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Межбюджетные отношения</c:v>
                </c:pt>
                <c:pt idx="1">
                  <c:v>Управление муниципальным долгом</c:v>
                </c:pt>
                <c:pt idx="2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19651.599999999999</c:v>
                </c:pt>
                <c:pt idx="1">
                  <c:v>2333.9</c:v>
                </c:pt>
                <c:pt idx="2">
                  <c:v>9099.1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2.9613373810393771E-2"/>
          <c:y val="3.3195858895487158E-2"/>
          <c:w val="0.926554325152527"/>
          <c:h val="0.9285164364233818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бюджетные кредиты МФ РК</c:v>
                </c:pt>
              </c:strCache>
            </c:strRef>
          </c:tx>
          <c:spPr>
            <a:solidFill>
              <a:srgbClr val="79A22E"/>
            </a:solidFill>
            <a:ln w="12692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1"/>
          </c:dPt>
          <c:dPt>
            <c:idx val="2"/>
            <c:invertIfNegative val="0"/>
            <c:bubble3D val="1"/>
          </c:dPt>
          <c:dPt>
            <c:idx val="3"/>
            <c:invertIfNegative val="0"/>
            <c:bubble3D val="1"/>
          </c:dPt>
          <c:dPt>
            <c:idx val="4"/>
            <c:invertIfNegative val="0"/>
            <c:bubble3D val="1"/>
          </c:dPt>
          <c:dPt>
            <c:idx val="5"/>
            <c:invertIfNegative val="0"/>
            <c:bubble3D val="1"/>
            <c:explosion val="19"/>
          </c:dPt>
          <c:dPt>
            <c:idx val="6"/>
            <c:invertIfNegative val="0"/>
            <c:bubble3D val="1"/>
            <c:spPr>
              <a:solidFill>
                <a:srgbClr val="79A22E"/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invertIfNegative val="0"/>
            <c:bubble3D val="1"/>
          </c:dPt>
          <c:dPt>
            <c:idx val="8"/>
            <c:invertIfNegative val="0"/>
            <c:bubble3D val="1"/>
          </c:dPt>
          <c:dPt>
            <c:idx val="9"/>
            <c:invertIfNegative val="0"/>
            <c:bubble3D val="1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4.9837354214806721E-2"/>
                  <c:y val="0.65787444847680643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numFmt formatCode="#,##0.0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Лист1!$B$3:$B$5</c:f>
              <c:numCache>
                <c:formatCode>#,##0.0</c:formatCode>
                <c:ptCount val="3"/>
                <c:pt idx="0">
                  <c:v>-5500</c:v>
                </c:pt>
                <c:pt idx="1">
                  <c:v>-5900</c:v>
                </c:pt>
                <c:pt idx="2">
                  <c:v>-3600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изменение остатков средств на счетах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026046182069949"/>
                  <c:y val="-0.37201725436484601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Лист1!$C$3:$C$5</c:f>
              <c:numCache>
                <c:formatCode>#,##0.0</c:formatCode>
                <c:ptCount val="3"/>
                <c:pt idx="0">
                  <c:v>20791.5</c:v>
                </c:pt>
                <c:pt idx="1">
                  <c:v>10310.5</c:v>
                </c:pt>
                <c:pt idx="2">
                  <c:v>4660.7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кредиты в кредитных организациях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dLbls>
            <c:dLbl>
              <c:idx val="1"/>
              <c:layout>
                <c:manualLayout>
                  <c:x val="9.6758925201350945E-2"/>
                  <c:y val="-0.23053989831613686"/>
                </c:manualLayout>
              </c:layout>
              <c:showLegendKey val="1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Лист1!$A$3:$A$5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Лист1!$D$3:$D$5</c:f>
              <c:numCache>
                <c:formatCode>#,##0.0</c:formatCode>
                <c:ptCount val="3"/>
                <c:pt idx="1">
                  <c:v>15300</c:v>
                </c:pt>
                <c:pt idx="2">
                  <c:v>10769.8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158812032"/>
        <c:axId val="158813568"/>
        <c:axId val="0"/>
      </c:bar3DChart>
      <c:catAx>
        <c:axId val="158812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813568"/>
        <c:crossesAt val="0"/>
        <c:auto val="1"/>
        <c:lblAlgn val="ctr"/>
        <c:lblOffset val="100"/>
        <c:noMultiLvlLbl val="0"/>
      </c:catAx>
      <c:valAx>
        <c:axId val="15881356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5881203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98607519060849E-2"/>
          <c:y val="4.326751015006737E-2"/>
          <c:w val="0.60246208449763039"/>
          <c:h val="0.7984349231334754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01.01.2014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1.1126818943330448E-3"/>
                  <c:y val="-6.026187506527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01.01.2015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1.2454367171366146E-2"/>
                  <c:y val="-8.8207868287668526E-3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735.7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 01.01.2016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00FFCC"/>
              </a:solidFill>
            </a:ln>
          </c:spPr>
          <c:invertIfNegative val="0"/>
          <c:dLbls>
            <c:dLbl>
              <c:idx val="0"/>
              <c:layout>
                <c:manualLayout>
                  <c:x val="1.52838783530837E-2"/>
                  <c:y val="0.285185863479749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3228.9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 01.01.2017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2.9864056329652236E-2"/>
                  <c:y val="-3.8860299255203637E-2"/>
                </c:manualLayout>
              </c:layout>
              <c:numFmt formatCode="#,##0.0" sourceLinked="0"/>
              <c:spPr/>
              <c:txPr>
                <a:bodyPr rot="-5400000"/>
                <a:lstStyle/>
                <a:p>
                  <a:pPr>
                    <a:defRPr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Просроченная кредиторская задолженность</c:v>
                </c:pt>
              </c:strCache>
            </c:strRef>
          </c:cat>
          <c:val>
            <c:numRef>
              <c:f>Лист1!$E$2</c:f>
              <c:numCache>
                <c:formatCode>#,##0.00</c:formatCode>
                <c:ptCount val="1"/>
                <c:pt idx="0">
                  <c:v>121.6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gapDepth val="166"/>
        <c:shape val="cylinder"/>
        <c:axId val="158588288"/>
        <c:axId val="158594176"/>
        <c:axId val="0"/>
      </c:bar3DChart>
      <c:catAx>
        <c:axId val="158588288"/>
        <c:scaling>
          <c:orientation val="minMax"/>
        </c:scaling>
        <c:delete val="1"/>
        <c:axPos val="b"/>
        <c:majorTickMark val="out"/>
        <c:minorTickMark val="none"/>
        <c:tickLblPos val="nextTo"/>
        <c:crossAx val="158594176"/>
        <c:crosses val="autoZero"/>
        <c:auto val="1"/>
        <c:lblAlgn val="ctr"/>
        <c:lblOffset val="100"/>
        <c:noMultiLvlLbl val="0"/>
      </c:catAx>
      <c:valAx>
        <c:axId val="1585941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.00" sourceLinked="1"/>
        <c:majorTickMark val="out"/>
        <c:minorTickMark val="none"/>
        <c:tickLblPos val="none"/>
        <c:spPr>
          <a:noFill/>
          <a:ln>
            <a:noFill/>
          </a:ln>
        </c:spPr>
        <c:crossAx val="158588288"/>
        <c:crosses val="autoZero"/>
        <c:crossBetween val="between"/>
        <c:majorUnit val="50"/>
      </c:valAx>
    </c:plotArea>
    <c:legend>
      <c:legendPos val="r"/>
      <c:layout>
        <c:manualLayout>
          <c:xMode val="edge"/>
          <c:yMode val="edge"/>
          <c:x val="0.56749666011560751"/>
          <c:y val="6.7234650147701951E-3"/>
          <c:w val="0.42986307076991448"/>
          <c:h val="0.28090361754676829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долг</a:t>
            </a:r>
          </a:p>
        </c:rich>
      </c:tx>
      <c:layout>
        <c:manualLayout>
          <c:xMode val="edge"/>
          <c:yMode val="edge"/>
          <c:x val="0.21096646068091746"/>
          <c:y val="0.84563115759270657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972630549291015E-2"/>
          <c:y val="9.0269829092718357E-2"/>
          <c:w val="0.58153289884831716"/>
          <c:h val="0.74371669211607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C00CC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0CC"/>
              </a:solidFill>
            </c:spPr>
          </c:dPt>
          <c:dLbls>
            <c:dLbl>
              <c:idx val="0"/>
              <c:layout>
                <c:manualLayout>
                  <c:x val="-6.7783156007033538E-2"/>
                  <c:y val="9.8570503032278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0107366190130536E-2"/>
                  <c:y val="0.22308061212568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18900</c:v>
                </c:pt>
                <c:pt idx="1">
                  <c:v>26069.8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63904128"/>
        <c:axId val="163918208"/>
        <c:axId val="0"/>
      </c:bar3DChart>
      <c:catAx>
        <c:axId val="163904128"/>
        <c:scaling>
          <c:orientation val="minMax"/>
        </c:scaling>
        <c:delete val="1"/>
        <c:axPos val="b"/>
        <c:majorTickMark val="out"/>
        <c:minorTickMark val="none"/>
        <c:tickLblPos val="nextTo"/>
        <c:crossAx val="163918208"/>
        <c:crosses val="autoZero"/>
        <c:auto val="1"/>
        <c:lblAlgn val="ctr"/>
        <c:lblOffset val="100"/>
        <c:noMultiLvlLbl val="0"/>
      </c:catAx>
      <c:valAx>
        <c:axId val="163918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390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478603424383691"/>
          <c:y val="0.30971971336531051"/>
          <c:w val="0.38056554538996906"/>
          <c:h val="0.2326525310111054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10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5445558563866131E-2"/>
          <c:y val="2.2422067602008546E-3"/>
          <c:w val="0.67989452658624783"/>
          <c:h val="0.7712652741567600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ФБ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>
                <c:manualLayout>
                  <c:x val="0.14132159918739187"/>
                  <c:y val="-5.4574336470651855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8.9265177484809721E-2"/>
                  <c:y val="-0.1915568307387951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</a:t>
                    </a:r>
                    <a:r>
                      <a: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328,15</a:t>
                    </a:r>
                    <a:endParaRPr lang="en-US" sz="1600" b="1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334551319592159"/>
                  <c:y val="4.61521958931928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357.2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РБ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0.14113054898662053"/>
                  <c:y val="-2.068818064594217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594818829653849"/>
                  <c:y val="-2.244465164518955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889.1</c:v>
                </c:pt>
                <c:pt idx="1">
                  <c:v>140.19999999999999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поселений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.14599429428476202"/>
                  <c:y val="-1.827130949935831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918.8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собственные средства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0.16114380148237498"/>
                  <c:y val="-3.44890753735388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845037059374355"/>
                  <c:y val="-2.492544981254341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 01.01.2016г.</c:v>
                </c:pt>
                <c:pt idx="1">
                  <c:v>на 01.01.2017г.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3870.9</c:v>
                </c:pt>
                <c:pt idx="1">
                  <c:v>1235.0999999999999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989248"/>
        <c:axId val="147990784"/>
        <c:axId val="0"/>
      </c:bar3DChart>
      <c:catAx>
        <c:axId val="147989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47990784"/>
        <c:crosses val="autoZero"/>
        <c:auto val="1"/>
        <c:lblAlgn val="ctr"/>
        <c:lblOffset val="100"/>
        <c:noMultiLvlLbl val="0"/>
      </c:catAx>
      <c:valAx>
        <c:axId val="14799078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47989248"/>
        <c:crosses val="autoZero"/>
        <c:crossBetween val="between"/>
      </c:valAx>
      <c:spPr>
        <a:ln>
          <a:solidFill>
            <a:schemeClr val="bg1"/>
          </a:solidFill>
        </a:ln>
      </c:spPr>
    </c:plotArea>
    <c:legend>
      <c:legendPos val="r"/>
      <c:layout>
        <c:manualLayout>
          <c:xMode val="edge"/>
          <c:yMode val="edge"/>
          <c:x val="0.6990822674007281"/>
          <c:y val="5.2644764154319672E-2"/>
          <c:w val="0.27867167485177569"/>
          <c:h val="0.2772192569674633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2015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7.1685141433935635E-3"/>
                  <c:y val="0.47263497914244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253733568471068E-3"/>
                  <c:y val="0.307969564270375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2889482254329023E-3"/>
                  <c:y val="1.3552698161607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3890907316348E-2"/>
                  <c:y val="-8.3608685176083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31419505933729E-2"/>
                  <c:y val="-4.8490789856828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496082310650984E-2"/>
                  <c:y val="9.2772390095861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89050.8</c:v>
                </c:pt>
                <c:pt idx="1">
                  <c:v>54124.7</c:v>
                </c:pt>
                <c:pt idx="2">
                  <c:v>12401.3</c:v>
                </c:pt>
                <c:pt idx="3">
                  <c:v>2211.1</c:v>
                </c:pt>
                <c:pt idx="4">
                  <c:v>5684.4</c:v>
                </c:pt>
                <c:pt idx="5">
                  <c:v>24105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576640"/>
        <c:axId val="164586624"/>
        <c:axId val="0"/>
      </c:bar3DChart>
      <c:catAx>
        <c:axId val="164576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586624"/>
        <c:crosses val="autoZero"/>
        <c:auto val="1"/>
        <c:lblAlgn val="ctr"/>
        <c:lblOffset val="100"/>
        <c:noMultiLvlLbl val="0"/>
      </c:catAx>
      <c:valAx>
        <c:axId val="16458662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64576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2016</a:t>
            </a:r>
            <a:endParaRPr lang="en-US" sz="1800" dirty="0"/>
          </a:p>
        </c:rich>
      </c:tx>
      <c:layout>
        <c:manualLayout>
          <c:xMode val="edge"/>
          <c:yMode val="edge"/>
          <c:x val="0.34966673196352938"/>
          <c:y val="2.672262004558416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8968243708214475E-2"/>
          <c:y val="8.4443479344045946E-2"/>
          <c:w val="0.62483000231780517"/>
          <c:h val="0.777345236051213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C6FF7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2.9567085138688296E-3"/>
                  <c:y val="0.477433256447572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22127171055068E-3"/>
                  <c:y val="0.26697611544171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14505795652334E-2"/>
                  <c:y val="5.25918928825299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50361070992112E-2"/>
                  <c:y val="-9.8845951300885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1498537199570419E-2"/>
                  <c:y val="-9.386849295227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9053808836055255E-3"/>
                  <c:y val="7.8588003915647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Педработники общего образования</c:v>
                </c:pt>
                <c:pt idx="1">
                  <c:v>Педработники дошкольного образования</c:v>
                </c:pt>
                <c:pt idx="2">
                  <c:v>Педработники  доп.образования (ДМШ и ДХШ)</c:v>
                </c:pt>
                <c:pt idx="3">
                  <c:v>Педработники  доп.образования (КДЮСШ)</c:v>
                </c:pt>
                <c:pt idx="4">
                  <c:v>Педработники  доп.образования (ЦВР)</c:v>
                </c:pt>
                <c:pt idx="5">
                  <c:v>Работники культуры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91324.6</c:v>
                </c:pt>
                <c:pt idx="1">
                  <c:v>49872.9</c:v>
                </c:pt>
                <c:pt idx="2">
                  <c:v>13662.5</c:v>
                </c:pt>
                <c:pt idx="3">
                  <c:v>2518.1</c:v>
                </c:pt>
                <c:pt idx="4">
                  <c:v>2265.5</c:v>
                </c:pt>
                <c:pt idx="5">
                  <c:v>23885.1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64614912"/>
        <c:axId val="164616448"/>
        <c:axId val="0"/>
      </c:bar3DChart>
      <c:catAx>
        <c:axId val="164614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616448"/>
        <c:crosses val="autoZero"/>
        <c:auto val="1"/>
        <c:lblAlgn val="ctr"/>
        <c:lblOffset val="100"/>
        <c:noMultiLvlLbl val="0"/>
      </c:catAx>
      <c:valAx>
        <c:axId val="164616448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1646149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0.73724845387549531"/>
          <c:y val="8.604482158205104E-2"/>
          <c:w val="0.2560983765073957"/>
          <c:h val="0.89391861374402315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165">
          <a:noFill/>
        </a:ln>
      </c:spPr>
    </c:sideWall>
    <c:backWall>
      <c:thickness val="0"/>
      <c:spPr>
        <a:noFill/>
        <a:ln w="25165">
          <a:noFill/>
        </a:ln>
      </c:spPr>
    </c:backWall>
    <c:plotArea>
      <c:layout>
        <c:manualLayout>
          <c:layoutTarget val="inner"/>
          <c:xMode val="edge"/>
          <c:yMode val="edge"/>
          <c:x val="1.1233754755713579E-2"/>
          <c:y val="8.9304887168433558E-2"/>
          <c:w val="0.59179116780621599"/>
          <c:h val="0.597015616064751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 w="27168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Mode val="edge"/>
                  <c:yMode val="edge"/>
                  <c:x val="0.42274678111587982"/>
                  <c:y val="0.19593345656192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Mode val="edge"/>
                  <c:yMode val="edge"/>
                  <c:x val="0.65987124463519309"/>
                  <c:y val="9.426987060998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72532188841201717"/>
                  <c:y val="0.105360443622920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165">
                <a:noFill/>
              </a:ln>
            </c:spPr>
            <c:txPr>
              <a:bodyPr rot="-2700000" vert="horz"/>
              <a:lstStyle/>
              <a:p>
                <a:pPr algn="ctr">
                  <a:defRPr sz="1496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FFFF00"/>
            </a:solidFill>
            <a:ln w="13583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00FFCC"/>
              </a:solidFill>
              <a:ln w="13583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7235461155202362E-3"/>
                  <c:y val="0.16983240223463686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617 783,6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2999303092397462E-3"/>
                  <c:y val="0.18324022346368715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533 101,6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05914353175647E-3"/>
                  <c:y val="0.19441340782122904"/>
                </c:manualLayout>
              </c:layout>
              <c:tx>
                <c:rich>
                  <a:bodyPr rot="-5400000" vert="horz"/>
                  <a:lstStyle/>
                  <a:p>
                    <a:pPr algn="ctr">
                      <a:defRPr sz="1800" b="1" i="0" u="none" strike="noStrike" baseline="0">
                        <a:solidFill>
                          <a:srgbClr val="000000"/>
                        </a:solidFill>
                        <a:latin typeface="Courier New"/>
                        <a:ea typeface="Courier New"/>
                        <a:cs typeface="Courier New"/>
                      </a:defRPr>
                    </a:pPr>
                    <a:r>
                      <a:rPr lang="ru-RU" dirty="0" smtClean="0"/>
                      <a:t>530 152,8</a:t>
                    </a:r>
                    <a:endParaRPr lang="en-US" dirty="0"/>
                  </a:p>
                </c:rich>
              </c:tx>
              <c:numFmt formatCode="#,##0.0_р_." sourceLinked="0"/>
              <c:spPr>
                <a:noFill/>
                <a:ln w="251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Mode val="edge"/>
                  <c:yMode val="edge"/>
                  <c:x val="0.82188841201716734"/>
                  <c:y val="0.45471349353049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р_." sourceLinked="0"/>
            <c:spPr>
              <a:noFill/>
              <a:ln w="25165">
                <a:noFill/>
              </a:ln>
            </c:spPr>
            <c:txPr>
              <a:bodyPr rot="-5400000" vert="horz"/>
              <a:lstStyle/>
              <a:p>
                <a:pPr algn="ctr">
                  <a:defRPr sz="1308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Sheet1!$B$2:$D$2</c:f>
              <c:numCache>
                <c:formatCode>#,##0.00_р_.</c:formatCode>
                <c:ptCount val="3"/>
                <c:pt idx="0" formatCode="General">
                  <c:v>547638.4</c:v>
                </c:pt>
                <c:pt idx="1">
                  <c:v>617783.6</c:v>
                </c:pt>
                <c:pt idx="2">
                  <c:v>533101.6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shape val="box"/>
        <c:axId val="55539200"/>
        <c:axId val="55540736"/>
        <c:axId val="0"/>
      </c:bar3DChart>
      <c:catAx>
        <c:axId val="555392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txPr>
          <a:bodyPr rot="0" vert="horz"/>
          <a:lstStyle/>
          <a:p>
            <a:pPr>
              <a:defRPr sz="1496" b="1" i="0" u="none" strike="noStrike" baseline="0">
                <a:solidFill>
                  <a:srgbClr val="000000"/>
                </a:solidFill>
                <a:latin typeface="Franklin Gothic Book"/>
                <a:ea typeface="Franklin Gothic Book"/>
                <a:cs typeface="Franklin Gothic Book"/>
              </a:defRPr>
            </a:pPr>
            <a:endParaRPr lang="ru-RU"/>
          </a:p>
        </c:txPr>
        <c:crossAx val="55540736"/>
        <c:crosses val="autoZero"/>
        <c:auto val="1"/>
        <c:lblAlgn val="ctr"/>
        <c:lblOffset val="100"/>
        <c:noMultiLvlLbl val="0"/>
      </c:catAx>
      <c:valAx>
        <c:axId val="55540736"/>
        <c:scaling>
          <c:orientation val="minMax"/>
          <c:max val="600000"/>
        </c:scaling>
        <c:delete val="1"/>
        <c:axPos val="l"/>
        <c:numFmt formatCode="#,##0" sourceLinked="0"/>
        <c:majorTickMark val="cross"/>
        <c:minorTickMark val="none"/>
        <c:tickLblPos val="nextTo"/>
        <c:crossAx val="55539200"/>
        <c:crosses val="autoZero"/>
        <c:crossBetween val="between"/>
        <c:majorUnit val="100000"/>
        <c:minorUnit val="2000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25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156626506024"/>
          <c:y val="0.24354243542435425"/>
          <c:w val="0.52610441767068272"/>
          <c:h val="0.483394833948339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0954810190894813"/>
                  <c:y val="1.558795594533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7481915848170931"/>
                  <c:y val="-9.02816353738473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26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196283.2</c:v>
                </c:pt>
                <c:pt idx="1">
                  <c:v>421500.4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096385542168675"/>
          <c:y val="0.2767527675276753"/>
          <c:w val="0.53413654618473894"/>
          <c:h val="0.490774907749077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доходной части бюджета МР "Вуктыл" на 2011, 2012 год</c:v>
                </c:pt>
              </c:strCache>
            </c:strRef>
          </c:tx>
          <c:spPr>
            <a:solidFill>
              <a:srgbClr val="FFFF66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 prstMaterial="dkEdge">
              <a:bevelT w="114300"/>
            </a:sp3d>
          </c:spPr>
          <c:dPt>
            <c:idx val="0"/>
            <c:bubble3D val="0"/>
            <c:spPr>
              <a:solidFill>
                <a:srgbClr val="92D05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Pt>
            <c:idx val="1"/>
            <c:bubble3D val="0"/>
            <c:spPr>
              <a:solidFill>
                <a:srgbClr val="FF33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prstMaterial="dkEdge">
                <a:bevelT w="114300"/>
              </a:sp3d>
            </c:spPr>
          </c:dPt>
          <c:dLbls>
            <c:dLbl>
              <c:idx val="0"/>
              <c:layout>
                <c:manualLayout>
                  <c:x val="0.21061751088342864"/>
                  <c:y val="-3.5202466106960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20673035121701452"/>
                  <c:y val="-4.58381608392718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numFmt formatCode="0.0%" sourceLinked="0"/>
              <c:spPr>
                <a:noFill/>
                <a:ln w="25378">
                  <a:noFill/>
                </a:ln>
              </c:spPr>
              <c:txPr>
                <a:bodyPr/>
                <a:lstStyle/>
                <a:p>
                  <a:pPr>
                    <a:defRPr sz="1304" b="0" i="0" u="none" strike="noStrike" baseline="0">
                      <a:solidFill>
                        <a:srgbClr val="000000"/>
                      </a:solidFill>
                      <a:latin typeface="Courier New"/>
                      <a:ea typeface="Courier New"/>
                      <a:cs typeface="Courier New"/>
                    </a:defRPr>
                  </a:pPr>
                  <a:endParaRPr lang="ru-RU"/>
                </a:p>
              </c:txPr>
              <c:showLegendKey val="1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 w="25378">
                <a:noFill/>
              </a:ln>
            </c:spPr>
            <c:txPr>
              <a:bodyPr/>
              <a:lstStyle/>
              <a:p>
                <a:pPr>
                  <a:defRPr sz="1159" b="1" i="0" u="none" strike="noStrike" baseline="0">
                    <a:solidFill>
                      <a:srgbClr val="000000"/>
                    </a:solidFill>
                    <a:latin typeface="Courier New"/>
                    <a:ea typeface="Courier New"/>
                    <a:cs typeface="Courier New"/>
                  </a:defRPr>
                </a:pPr>
                <a:endParaRPr lang="ru-RU"/>
              </a:p>
            </c:txPr>
            <c:showLegendKey val="1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Безвоздмездные поступления 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187473.8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50"/>
        <c:holeSize val="41"/>
      </c:doughnut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3.8461538461538457E-2"/>
          <c:y val="0.79724409448818889"/>
          <c:w val="0.9145299145299145"/>
          <c:h val="0.14960629921259841"/>
        </c:manualLayout>
      </c:layout>
      <c:overlay val="0"/>
      <c:spPr>
        <a:noFill/>
        <a:ln w="4593">
          <a:solidFill>
            <a:srgbClr val="000000"/>
          </a:solidFill>
          <a:prstDash val="solid"/>
        </a:ln>
      </c:spPr>
      <c:txPr>
        <a:bodyPr/>
        <a:lstStyle/>
        <a:p>
          <a:pPr>
            <a:defRPr sz="974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59" b="0" i="0" u="none" strike="noStrike" baseline="0">
          <a:solidFill>
            <a:srgbClr val="000000"/>
          </a:solidFill>
          <a:latin typeface="Courier New"/>
          <a:ea typeface="Courier New"/>
          <a:cs typeface="Courier New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10000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210722830802518E-2"/>
          <c:y val="2.8193383523475875E-3"/>
          <c:w val="0.90848411064369472"/>
          <c:h val="0.88287846897939726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99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99FF"/>
              </a:solidFill>
            </c:spPr>
          </c:dPt>
          <c:dLbls>
            <c:dLbl>
              <c:idx val="0"/>
              <c:layout>
                <c:manualLayout>
                  <c:x val="-8.9957036015488254E-2"/>
                  <c:y val="6.02785241970988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187 473,8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4.1281107901804871E-2"/>
                  <c:y val="4.316263885429847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219 083,6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5.2674468086244305E-2"/>
                  <c:y val="0.24333331927364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numFmt formatCode="#,##0.0" sourceLinked="0"/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196283.2</c:v>
                </c:pt>
                <c:pt idx="1">
                  <c:v>187473.8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0.10944735103648805"/>
                  <c:y val="0.18697331248422508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345 627,8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4545599205335054E-2"/>
                  <c:y val="0.11812401177068192"/>
                </c:manualLayout>
              </c:layout>
              <c:tx>
                <c:rich>
                  <a:bodyPr rot="0"/>
                  <a:lstStyle/>
                  <a:p>
                    <a:pPr>
                      <a:defRPr sz="1400" b="1" i="1"/>
                    </a:pPr>
                    <a:r>
                      <a:rPr lang="ru-RU" dirty="0" smtClean="0"/>
                      <a:t>311 069,1</a:t>
                    </a:r>
                    <a:endParaRPr lang="en-US" dirty="0"/>
                  </a:p>
                </c:rich>
              </c:tx>
              <c:numFmt formatCode="#,##0.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0005977550580453E-2"/>
                  <c:y val="0.1101886226155778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137104510278518E-2"/>
                  <c:y val="-1.42533308264893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 rot="0"/>
              <a:lstStyle/>
              <a:p>
                <a:pPr>
                  <a:defRPr sz="1400" b="1" i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421500.4</c:v>
                </c:pt>
                <c:pt idx="1">
                  <c:v>345627.8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18464"/>
        <c:axId val="107679744"/>
        <c:axId val="55148032"/>
      </c:bar3DChart>
      <c:catAx>
        <c:axId val="7518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7679744"/>
        <c:crosses val="autoZero"/>
        <c:auto val="1"/>
        <c:lblAlgn val="ctr"/>
        <c:lblOffset val="100"/>
        <c:noMultiLvlLbl val="0"/>
      </c:catAx>
      <c:valAx>
        <c:axId val="10767974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7518464"/>
        <c:crosses val="autoZero"/>
        <c:crossBetween val="between"/>
      </c:valAx>
      <c:serAx>
        <c:axId val="55148032"/>
        <c:scaling>
          <c:orientation val="minMax"/>
        </c:scaling>
        <c:delete val="1"/>
        <c:axPos val="b"/>
        <c:majorTickMark val="out"/>
        <c:minorTickMark val="none"/>
        <c:tickLblPos val="nextTo"/>
        <c:crossAx val="10767974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4.0471591210465695E-2"/>
          <c:y val="1.0088890186739889E-2"/>
          <c:w val="0.72070999069354769"/>
          <c:h val="0.10704747350880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  <c:spPr>
        <a:noFill/>
        <a:ln w="25385">
          <a:noFill/>
        </a:ln>
      </c:spPr>
    </c:sideWall>
    <c:backWall>
      <c:thickness val="0"/>
      <c:spPr>
        <a:noFill/>
        <a:ln w="25385">
          <a:noFill/>
        </a:ln>
      </c:spPr>
    </c:backWall>
    <c:plotArea>
      <c:layout>
        <c:manualLayout>
          <c:layoutTarget val="inner"/>
          <c:xMode val="edge"/>
          <c:yMode val="edge"/>
          <c:x val="3.5660806635478215E-2"/>
          <c:y val="7.6139565444571469E-2"/>
          <c:w val="0.80358981375354099"/>
          <c:h val="0.899070818564597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МР "Вуктыл в 2016 году</c:v>
                </c:pt>
              </c:strCache>
            </c:strRef>
          </c:tx>
          <c:spPr>
            <a:solidFill>
              <a:srgbClr val="9999FF"/>
            </a:solidFill>
            <a:ln w="12692">
              <a:solidFill>
                <a:srgbClr val="000000"/>
              </a:solidFill>
              <a:prstDash val="solid"/>
            </a:ln>
          </c:spPr>
          <c:explosion val="15"/>
          <c:dPt>
            <c:idx val="0"/>
            <c:bubble3D val="0"/>
            <c:spPr>
              <a:solidFill>
                <a:srgbClr val="00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A2404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CC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3399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993366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explosion val="19"/>
            <c:spPr>
              <a:solidFill>
                <a:srgbClr val="FFFF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 w="12692">
                <a:solidFill>
                  <a:schemeClr val="accent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99FF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rgbClr val="D60093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 w="1269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6262134150154742"/>
                  <c:y val="0.1600054387056450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533888004083683E-2"/>
                  <c:y val="-0.117076325542126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605193427376998E-3"/>
                  <c:y val="2.5017334094562291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512237559668798E-3"/>
                  <c:y val="8.3215399794695985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4022401964051745E-2"/>
                  <c:y val="0.10603554011941861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464434069784245"/>
                  <c:y val="-0.17922896495944049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0.1256423624587808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2313328799415569E-2"/>
                  <c:y val="5.4907248376430288E-2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1.7758123004821422E-2"/>
                  <c:y val="-6.6897257178200158E-3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3778305874390534"/>
                  <c:y val="-2.500291867711315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31978713091141941"/>
                  <c:y val="5.8265208917017679E-4"/>
                </c:manualLayout>
              </c:layout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noFill/>
              <a:ln w="25385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bestFit"/>
            <c:showLegendKey val="1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Обслуживание муниципального долга</c:v>
                </c:pt>
                <c:pt idx="7">
                  <c:v>Культура, кинематография и средства массовой информации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96951.5</c:v>
                </c:pt>
                <c:pt idx="1">
                  <c:v>145.80000000000001</c:v>
                </c:pt>
                <c:pt idx="2">
                  <c:v>946.4</c:v>
                </c:pt>
                <c:pt idx="3">
                  <c:v>12967.6</c:v>
                </c:pt>
                <c:pt idx="4">
                  <c:v>61053.9</c:v>
                </c:pt>
                <c:pt idx="5">
                  <c:v>300318.5</c:v>
                </c:pt>
                <c:pt idx="6">
                  <c:v>2333.9</c:v>
                </c:pt>
                <c:pt idx="7">
                  <c:v>30561.4</c:v>
                </c:pt>
                <c:pt idx="8">
                  <c:v>16041.3</c:v>
                </c:pt>
                <c:pt idx="9">
                  <c:v>600.70000000000005</c:v>
                </c:pt>
                <c:pt idx="10">
                  <c:v>20062.3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>
              <a:solidFill>
                <a:srgbClr val="7030A0"/>
              </a:solidFill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97029059698753E-2"/>
          <c:y val="0.12629990345976552"/>
          <c:w val="0.77615059645304407"/>
          <c:h val="0.6271835280481773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культуры, физической культуры и спорта"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ED6B23"/>
              </a:solidFill>
            </c:spPr>
          </c:dPt>
          <c:dPt>
            <c:idx val="1"/>
            <c:bubble3D val="0"/>
            <c:spPr>
              <a:solidFill>
                <a:srgbClr val="0000CC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9A22E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2533741468524401"/>
                  <c:y val="-1.34880195586904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системы культуры и доп.образования сферы культуры</a:t>
                    </a:r>
                    <a:r>
                      <a:rPr lang="ru-RU" baseline="0" dirty="0" smtClean="0"/>
                      <a:t>      </a:t>
                    </a:r>
                    <a:r>
                      <a:rPr lang="ru-RU" b="1" dirty="0" smtClean="0"/>
                      <a:t>46 617,60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022188517627221E-2"/>
                  <c:y val="3.59678751483770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Молодежь </a:t>
                    </a:r>
                    <a:r>
                      <a:rPr lang="ru-RU" b="1" dirty="0"/>
                      <a:t>111,20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3353328277644083"/>
                  <c:y val="-3.14722226450749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Развитие </a:t>
                    </a:r>
                    <a:r>
                      <a:rPr lang="ru-RU" dirty="0"/>
                      <a:t>системы физической культуры и </a:t>
                    </a:r>
                    <a:r>
                      <a:rPr lang="ru-RU" dirty="0" smtClean="0"/>
                      <a:t>спорта         </a:t>
                    </a:r>
                    <a:r>
                      <a:rPr lang="ru-RU" b="1" dirty="0" smtClean="0"/>
                      <a:t>10 </a:t>
                    </a:r>
                    <a:r>
                      <a:rPr lang="ru-RU" b="1" dirty="0"/>
                      <a:t>266,60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804437703525444"/>
                  <c:y val="-6.744009779345204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Обеспечение </a:t>
                    </a:r>
                    <a:r>
                      <a:rPr lang="ru-RU" dirty="0"/>
                      <a:t>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b="1" dirty="0"/>
                      <a:t>799,10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Развитие системы культуры и доп.образования сферы культуры</c:v>
                </c:pt>
                <c:pt idx="1">
                  <c:v>Молодежь</c:v>
                </c:pt>
                <c:pt idx="2">
                  <c:v>Развитие системы физической культуры и спорта</c:v>
                </c:pt>
                <c:pt idx="3">
                  <c:v>обеспечение реализации муниципальной программы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46617.599999999999</c:v>
                </c:pt>
                <c:pt idx="1">
                  <c:v>111.2</c:v>
                </c:pt>
                <c:pt idx="2">
                  <c:v>10266.6</c:v>
                </c:pt>
                <c:pt idx="3">
                  <c:v>799.1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800">
              <a:solidFill>
                <a:srgbClr val="0000CC"/>
              </a:solidFill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586969902877308E-2"/>
          <c:y val="0.11738040138630404"/>
          <c:w val="0.83921612739584017"/>
          <c:h val="0.8826195986136959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"Развитие образования"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00CC"/>
              </a:solidFill>
            </c:spPr>
          </c:dPt>
          <c:dPt>
            <c:idx val="1"/>
            <c:bubble3D val="0"/>
            <c:spPr>
              <a:solidFill>
                <a:srgbClr val="7DF7B7"/>
              </a:solidFill>
              <a:ln>
                <a:solidFill>
                  <a:srgbClr val="00B0F0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CC00CC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27500083399710362"/>
                  <c:y val="5.217207903052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Обеспечение реализации муниципальной </a:t>
                    </a:r>
                    <a:r>
                      <a:rPr lang="ru-RU" dirty="0" smtClean="0"/>
                      <a:t>программы </a:t>
                    </a:r>
                    <a:r>
                      <a:rPr lang="ru-RU" b="1" dirty="0"/>
                      <a:t>6 994,70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Оказание муниципальных услуг; </a:t>
                    </a:r>
                    <a:r>
                      <a:rPr lang="ru-RU" dirty="0" smtClean="0"/>
                      <a:t>     </a:t>
                    </a:r>
                    <a:r>
                      <a:rPr lang="ru-RU" b="1" dirty="0" smtClean="0"/>
                      <a:t>259</a:t>
                    </a:r>
                    <a:r>
                      <a:rPr lang="ru-RU" dirty="0" smtClean="0"/>
                      <a:t> </a:t>
                    </a:r>
                    <a:r>
                      <a:rPr lang="ru-RU" b="1" dirty="0"/>
                      <a:t>462,20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7913001078026941"/>
                  <c:y val="9.084852920650496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Методическая и организационная </a:t>
                    </a:r>
                    <a:r>
                      <a:rPr lang="ru-RU" dirty="0" smtClean="0"/>
                      <a:t>деятельность </a:t>
                    </a:r>
                    <a:r>
                      <a:rPr lang="ru-RU" b="1" dirty="0"/>
                      <a:t>132,10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21502684556704E-2"/>
                  <c:y val="-7.414151981620840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Меры социальной поддержки </a:t>
                    </a:r>
                    <a:r>
                      <a:rPr lang="ru-RU" dirty="0" smtClean="0"/>
                      <a:t>обучающимся                      </a:t>
                    </a:r>
                    <a:r>
                      <a:rPr lang="ru-RU" b="1" dirty="0" smtClean="0"/>
                      <a:t>5 </a:t>
                    </a:r>
                    <a:r>
                      <a:rPr lang="ru-RU" b="1" dirty="0"/>
                      <a:t>811,30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1104216735054429"/>
                  <c:y val="-3.2939309687274904E-2"/>
                </c:manualLayout>
              </c:layout>
              <c:tx>
                <c:rich>
                  <a:bodyPr/>
                  <a:lstStyle/>
                  <a:p>
                    <a:r>
                      <a:rPr lang="ru-RU" sz="1050" dirty="0"/>
                      <a:t>Организация качественного круглогодичного оздоровления и занятости детей и </a:t>
                    </a:r>
                    <a:r>
                      <a:rPr lang="ru-RU" sz="1050" dirty="0" smtClean="0"/>
                      <a:t>подростков   </a:t>
                    </a:r>
                    <a:r>
                      <a:rPr lang="ru-RU" sz="1050" b="1" dirty="0" smtClean="0"/>
                      <a:t>1</a:t>
                    </a:r>
                    <a:r>
                      <a:rPr lang="ru-RU" sz="1050" dirty="0" smtClean="0"/>
                      <a:t> </a:t>
                    </a:r>
                    <a:r>
                      <a:rPr lang="ru-RU" sz="1050" b="1" dirty="0"/>
                      <a:t>298,90</a:t>
                    </a:r>
                    <a:endParaRPr lang="ru-RU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Обеспечение реализации муниципальной программы</c:v>
                </c:pt>
                <c:pt idx="1">
                  <c:v>Оказание муниципальных услуг</c:v>
                </c:pt>
                <c:pt idx="2">
                  <c:v>Методическая и организационная деятельность</c:v>
                </c:pt>
                <c:pt idx="3">
                  <c:v>Меры социальной поддержки обучающимся</c:v>
                </c:pt>
                <c:pt idx="4">
                  <c:v>Круглогодичное оздоровление и занятости детей и подростков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6994.7</c:v>
                </c:pt>
                <c:pt idx="1">
                  <c:v>259462.2</c:v>
                </c:pt>
                <c:pt idx="2">
                  <c:v>132.1</c:v>
                </c:pt>
                <c:pt idx="3">
                  <c:v>5811.3</c:v>
                </c:pt>
                <c:pt idx="4">
                  <c:v>1298.9000000000001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0.01695</cdr:x>
      <cdr:y>0.24461</cdr:y>
    </cdr:from>
    <cdr:to>
      <cdr:x>0.04568</cdr:x>
      <cdr:y>0.47302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3782" y="1390154"/>
          <a:ext cx="260705" cy="12981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vert="vert270" wrap="square" lIns="45720" tIns="41148" rIns="45720" bIns="41148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400" b="0" i="0" u="none" strike="noStrike" baseline="0" dirty="0">
              <a:solidFill>
                <a:srgbClr val="000000"/>
              </a:solidFill>
              <a:latin typeface="Franklin Gothic Book"/>
            </a:rPr>
            <a:t>тыс. рублей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0.49803</cdr:x>
      <cdr:y>0.61112</cdr:y>
    </cdr:from>
    <cdr:to>
      <cdr:x>0.8982</cdr:x>
      <cdr:y>0.65986</cdr:y>
    </cdr:to>
    <cdr:sp macro="" textlink="">
      <cdr:nvSpPr>
        <cdr:cNvPr id="3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8024" y="3473128"/>
          <a:ext cx="3847217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ct val="50000"/>
            </a:spcBef>
          </a:pPr>
          <a:endParaRPr lang="ru-RU" sz="1200" dirty="0"/>
        </a:p>
      </cdr:txBody>
    </cdr:sp>
  </cdr:relSizeAnchor>
  <cdr:relSizeAnchor xmlns:cdr="http://schemas.openxmlformats.org/drawingml/2006/chartDrawing">
    <cdr:from>
      <cdr:x>0.3583</cdr:x>
      <cdr:y>0.06995</cdr:y>
    </cdr:from>
    <cdr:to>
      <cdr:x>0.50547</cdr:x>
      <cdr:y>0.14669</cdr:y>
    </cdr:to>
    <cdr:sp macro="" textlink="">
      <cdr:nvSpPr>
        <cdr:cNvPr id="4" name="Выгнутая вверх стрелка 3"/>
        <cdr:cNvSpPr/>
      </cdr:nvSpPr>
      <cdr:spPr>
        <a:xfrm xmlns:a="http://schemas.openxmlformats.org/drawingml/2006/main">
          <a:off x="3251313" y="397565"/>
          <a:ext cx="1335472" cy="436133"/>
        </a:xfrm>
        <a:prstGeom xmlns:a="http://schemas.openxmlformats.org/drawingml/2006/main" prst="curvedDownArrow">
          <a:avLst/>
        </a:prstGeom>
        <a:solidFill xmlns:a="http://schemas.openxmlformats.org/drawingml/2006/main">
          <a:schemeClr val="accent1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- 2 948,8</a:t>
          </a:r>
          <a:endParaRPr lang="ru-RU" sz="1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0.03389</cdr:x>
      <cdr:y>0.7288</cdr:y>
    </cdr:from>
    <cdr:to>
      <cdr:x>1</cdr:x>
      <cdr:y>0.94001</cdr:y>
    </cdr:to>
    <cdr:sp macro="" textlink="">
      <cdr:nvSpPr>
        <cdr:cNvPr id="5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07530" y="4141981"/>
          <a:ext cx="8766818" cy="12003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pPr algn="just" eaLnBrk="1" hangingPunct="1">
            <a:spcBef>
              <a:spcPts val="0"/>
            </a:spcBef>
          </a:pPr>
          <a:r>
            <a:rPr lang="ru-RU" sz="1200" dirty="0" smtClean="0">
              <a:latin typeface="Arial" pitchFamily="34" charset="0"/>
            </a:rPr>
            <a:t>     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 три года доходная часть бюджета района уменьшилась с 617,8 млн. руб. в 2014 году до 530,2 млн. руб. в 2016 году, т.е. на 87,6 млн. руб. или 14,2 %.   Большую часть доходов  бюджета как в 2015 году – 345,6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64,8%, так и в 2016 году – 311,7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 или 58,7% составляют безвозмездные поступления. Налоговые и неналоговые доходы в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2016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г. увеличились по сравнению с 2015 г. (187,5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.) и составили 219,1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млн. руб.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Основными 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причинами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увеличения налоговых и неналоговых поступлений связано с увеличением единого о дополнительного норматива зачисления НДФЛ на 4% или на 24,6 млн</a:t>
          </a:r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.; изменение норматива зачисления акцизов на нефтепродукты с 1.01.2015, увеличение  на 1,3 млн. руб.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0.77811</cdr:x>
      <cdr:y>0.17975</cdr:y>
    </cdr:from>
    <cdr:to>
      <cdr:x>0.97841</cdr:x>
      <cdr:y>0.23192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72408" y="789009"/>
          <a:ext cx="945350" cy="228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0.03366</cdr:x>
      <cdr:y>0.68966</cdr:y>
    </cdr:from>
    <cdr:to>
      <cdr:x>0.94593</cdr:x>
      <cdr:y>0.805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8864" y="3128645"/>
          <a:ext cx="4305612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99,4%  </a:t>
          </a:r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31 084,6тыс.руб.</a:t>
          </a:r>
          <a:endParaRPr lang="ru-RU" sz="1400" b="1" dirty="0">
            <a:solidFill>
              <a:srgbClr val="CC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0.05715</cdr:x>
      <cdr:y>0.8841</cdr:y>
    </cdr:from>
    <cdr:to>
      <cdr:x>0.33146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4967753"/>
          <a:ext cx="1728192" cy="651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</a:t>
          </a:r>
        </a:p>
        <a:p xmlns:a="http://schemas.openxmlformats.org/drawingml/2006/main"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дефицит 15 291,5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0.02341</cdr:x>
      <cdr:y>0.74767</cdr:y>
    </cdr:from>
    <cdr:to>
      <cdr:x>0.16855</cdr:x>
      <cdr:y>0.82549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7489" y="4201164"/>
          <a:ext cx="914400" cy="437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-5 500,0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0.02528</cdr:x>
      <cdr:y>0.83673</cdr:y>
    </cdr:from>
    <cdr:to>
      <cdr:x>0.97101</cdr:x>
      <cdr:y>0.93878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259" y="2952325"/>
          <a:ext cx="3600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Просроченная кредиторская задолженность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</cdr:x>
      <cdr:y>0.89203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27778"/>
          <a:ext cx="5137989" cy="620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Расшифровка остатков денежных средств </a:t>
          </a:r>
        </a:p>
        <a:p xmlns:a="http://schemas.openxmlformats.org/drawingml/2006/main">
          <a:pPr algn="ctr"/>
          <a:r>
            <a: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счете МО МР «Вуктыл»</a:t>
          </a:r>
          <a:endParaRPr lang="ru-RU" sz="1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0.08451</cdr:x>
      <cdr:y>0.78518</cdr:y>
    </cdr:from>
    <cdr:to>
      <cdr:x>0.26592</cdr:x>
      <cdr:y>0.83532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2048" y="4543714"/>
          <a:ext cx="927463" cy="2901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 6 036,0 </a:t>
          </a:r>
          <a:endParaRPr lang="ru-RU" sz="14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187 577,3 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0.34146</cdr:x>
      <cdr:y>0.8076</cdr:y>
    </cdr:from>
    <cdr:to>
      <cdr:x>0.4447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24336" y="3838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0.19512</cdr:x>
      <cdr:y>0.90181</cdr:y>
    </cdr:from>
    <cdr:to>
      <cdr:x>0.45988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4285864"/>
          <a:ext cx="2344936" cy="466664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Всего   183 528,7тыс. руб</a:t>
          </a:r>
          <a:r>
            <a:rPr lang="ru-RU" sz="1200" dirty="0" smtClean="0"/>
            <a:t>.</a:t>
          </a: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0.40562</cdr:x>
      <cdr:y>0.41026</cdr:y>
    </cdr:from>
    <cdr:to>
      <cdr:x>0.58912</cdr:x>
      <cdr:y>0.59851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449290" y="1152128"/>
          <a:ext cx="655649" cy="528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2015 </a:t>
          </a: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0.40287</cdr:x>
      <cdr:y>0.4359</cdr:y>
    </cdr:from>
    <cdr:to>
      <cdr:x>0.60862</cdr:x>
      <cdr:y>0.5784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8152" y="1224136"/>
          <a:ext cx="698729" cy="400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18288" tIns="18288" rIns="18288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100" b="1" i="0" u="none" strike="noStrike" baseline="0" dirty="0">
              <a:solidFill>
                <a:srgbClr val="000000"/>
              </a:solidFill>
              <a:latin typeface="Times New Roman"/>
              <a:cs typeface="Times New Roman"/>
            </a:rPr>
            <a:t>доходы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2016</a:t>
          </a:r>
          <a:r>
            <a:rPr lang="ru-RU" sz="1100" b="1" i="0" u="none" strike="noStrik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ru-RU" sz="1100" b="1" i="0" u="none" strike="noStrike" baseline="0" dirty="0" smtClean="0">
              <a:solidFill>
                <a:srgbClr val="000000"/>
              </a:solidFill>
              <a:latin typeface="Times New Roman"/>
              <a:cs typeface="Times New Roman"/>
            </a:rPr>
            <a:t>год</a:t>
          </a:r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0.1039</cdr:x>
      <cdr:y>0.85086</cdr:y>
    </cdr:from>
    <cdr:to>
      <cdr:x>0.26881</cdr:x>
      <cdr:y>0.93328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6063" y="3716924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2015 год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0.54545</cdr:x>
      <cdr:y>0.85165</cdr:y>
    </cdr:from>
    <cdr:to>
      <cdr:x>0.71037</cdr:x>
      <cdr:y>0.93407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3024335" y="3720372"/>
          <a:ext cx="914400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 smtClean="0"/>
            <a:t>2016 год</a:t>
          </a:r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0.0374</cdr:x>
      <cdr:y>0.8264</cdr:y>
    </cdr:from>
    <cdr:to>
      <cdr:x>1</cdr:x>
      <cdr:y>0.92646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0665" y="4321411"/>
          <a:ext cx="4392579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99,8% </a:t>
          </a:r>
          <a:r>
            <a:rPr lang="ru-RU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57 795,5 тыс. руб.</a:t>
          </a:r>
          <a:endParaRPr lang="ru-RU" sz="1400" b="1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0.77875</cdr:x>
      <cdr:y>0.07439</cdr:y>
    </cdr:from>
    <cdr:to>
      <cdr:x>0.97905</cdr:x>
      <cdr:y>0.12537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55132" y="42025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тыс. руб.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0.86149</cdr:y>
    </cdr:from>
    <cdr:to>
      <cdr:x>1</cdr:x>
      <cdr:y>0.93327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4756340"/>
          <a:ext cx="4565154" cy="396274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0.03098</cdr:x>
      <cdr:y>0.85079</cdr:y>
    </cdr:from>
    <cdr:to>
      <cdr:x>0.94325</cdr:x>
      <cdr:y>0.94321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1428" y="4816526"/>
          <a:ext cx="4164654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65,8%  </a:t>
          </a:r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9 015,9 тыс. руб.</a:t>
          </a:r>
          <a:endParaRPr lang="ru-RU" sz="14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0.00553</cdr:x>
      <cdr:y>0.07895</cdr:y>
    </cdr:from>
    <cdr:to>
      <cdr:x>0.20583</cdr:x>
      <cdr:y>0.13112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27" y="43586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0.03098</cdr:x>
      <cdr:y>0.85079</cdr:y>
    </cdr:from>
    <cdr:to>
      <cdr:x>0.94325</cdr:x>
      <cdr:y>0.94092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1428" y="4939054"/>
          <a:ext cx="4164654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99,0%  </a:t>
          </a:r>
          <a:r>
            <a:rPr lang="ru-RU" sz="14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        6 010,3тыс. руб.</a:t>
          </a:r>
          <a:endParaRPr lang="ru-RU" sz="1400" b="1" dirty="0">
            <a:solidFill>
              <a:srgbClr val="CC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0.0152</cdr:x>
      <cdr:y>0.12955</cdr:y>
    </cdr:from>
    <cdr:to>
      <cdr:x>0.2155</cdr:x>
      <cdr:y>0.18172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404" y="789009"/>
          <a:ext cx="914401" cy="3177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0.03392</cdr:x>
      <cdr:y>0.72881</cdr:y>
    </cdr:from>
    <cdr:to>
      <cdr:x>0.94619</cdr:x>
      <cdr:y>0.85197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44016" y="3096344"/>
          <a:ext cx="3873378" cy="523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программы составило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80,8%  </a:t>
          </a:r>
          <a:r>
            <a:rPr lang="ru-RU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или 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4 624,8 </a:t>
          </a:r>
          <a:r>
            <a:rPr lang="ru-RU" sz="1400" b="1" dirty="0" err="1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4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0.05539</cdr:x>
      <cdr:y>0.93406</cdr:y>
    </cdr:from>
    <cdr:to>
      <cdr:x>0.27075</cdr:x>
      <cdr:y>0.99564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5186" y="4369006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Franklin Gothic Book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err="1" smtClean="0"/>
            <a:t>тыс.руб</a:t>
          </a:r>
          <a:r>
            <a:rPr lang="ru-RU" sz="1100" dirty="0" smtClean="0"/>
            <a:t>.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8" y="0"/>
            <a:ext cx="2945184" cy="4961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5BDF1-BFDF-4BF4-A46E-72A04710D74A}" type="datetimeFigureOut">
              <a:rPr lang="ru-RU" smtClean="0"/>
              <a:t>17.11.2017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4" y="4716028"/>
            <a:ext cx="5439089" cy="446714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8" y="9430468"/>
            <a:ext cx="2945184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6C77-C6DD-4DA1-B8F4-6EA535A3D8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8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980286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2016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37" name="Объект 17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4752528"/>
          </a:xfrm>
        </p:spPr>
      </p:pic>
      <p:sp>
        <p:nvSpPr>
          <p:cNvPr id="2053" name="Объект 2052"/>
          <p:cNvSpPr>
            <a:spLocks noGrp="1"/>
          </p:cNvSpPr>
          <p:nvPr>
            <p:ph sz="quarter" idx="4"/>
          </p:nvPr>
        </p:nvSpPr>
        <p:spPr>
          <a:xfrm>
            <a:off x="0" y="5517232"/>
            <a:ext cx="9143999" cy="1008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об исполнении бюджета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муниципального района «Вуктыл»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2016 </a:t>
            </a:r>
            <a:r>
              <a:rPr lang="ru-RU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к проекту решения Совета ГО «Вуктыл»</a:t>
            </a:r>
            <a:endParaRPr lang="ru-RU" b="1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38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6" name="Rectangle 750"/>
          <p:cNvSpPr>
            <a:spLocks noChangeArrowheads="1"/>
          </p:cNvSpPr>
          <p:nvPr/>
        </p:nvSpPr>
        <p:spPr bwMode="auto">
          <a:xfrm>
            <a:off x="107504" y="585731"/>
            <a:ext cx="87849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района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«Вуктыл»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 Box 1959"/>
          <p:cNvSpPr txBox="1">
            <a:spLocks noChangeArrowheads="1"/>
          </p:cNvSpPr>
          <p:nvPr/>
        </p:nvSpPr>
        <p:spPr bwMode="auto">
          <a:xfrm>
            <a:off x="29209" y="1355049"/>
            <a:ext cx="8651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000" b="1" dirty="0" err="1" smtClean="0">
                <a:latin typeface="Arial" pitchFamily="34" charset="0"/>
              </a:rPr>
              <a:t>тыс.руб</a:t>
            </a:r>
            <a:r>
              <a:rPr lang="ru-RU" sz="1000" b="1" dirty="0">
                <a:latin typeface="Arial" pitchFamily="34" charset="0"/>
              </a:rPr>
              <a:t>.</a:t>
            </a:r>
          </a:p>
        </p:txBody>
      </p:sp>
      <p:sp>
        <p:nvSpPr>
          <p:cNvPr id="12" name="Text Box 1958"/>
          <p:cNvSpPr txBox="1">
            <a:spLocks noChangeArrowheads="1"/>
          </p:cNvSpPr>
          <p:nvPr/>
        </p:nvSpPr>
        <p:spPr bwMode="auto">
          <a:xfrm>
            <a:off x="5364089" y="1196752"/>
            <a:ext cx="3779911" cy="54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 района за три года уменьшилась с 633 075,2 </a:t>
            </a:r>
            <a:r>
              <a:rPr lang="ru-RU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2014 году до 541 983,3 тыс. руб. в 2016 году, при этом снижение расходов  составило 91 091,9 тыс. руб. или 14,4%. Несмотря на отрицательную динамику расходные обязательства, связанные с исполнением майских Указов Президента Российской Федерации, а именно повышение заработной платы педагогическим работникам дошкольного, общего и дополнительного образования, работникам культуры, исполнены в 2016 году.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расходов в 2016г. к 2015г.: 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общегосударственным вопросам связано упразднением МКУ «ГО и ЧС» и МКУ «Управление муниципальных заказов», Управления экономики и дорожного хозяйства, Управления культуры и спорта, Комитета по управлению имуществом и перевод их в отделы администрации;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жилищно-коммунальному хозяйству в связи с реализацией проекта «Газификация жилых домов </a:t>
            </a:r>
            <a:r>
              <a:rPr lang="ru-RU" sz="10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с.Дутово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содержание МБУ «Локомотив»;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 обслуживанию муниципального долга в связи с привлечением коммерческого кредита.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Уменьшение расходов в 2016г. к 2015г.: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обороне в связи уменьшением межбюджетных трансфертов на осуществление первичного воинского учета, где отсутствуют военные комиссариаты;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безопасности в связи с упразднением МКУ «ГО и ЧС»;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национальной экономике связано с возмещением расходов водным транспортом в 2015г, а также упразднением Управления экономики, строительства и дорожного хозяйства МР «Вуктыл» в 2016г.;</a:t>
            </a:r>
          </a:p>
          <a:p>
            <a:pPr marL="171450" indent="-171450" algn="just" eaLnBrk="1" hangingPunct="1">
              <a:spcBef>
                <a:spcPts val="0"/>
              </a:spcBef>
              <a:buFontTx/>
              <a:buChar char="-"/>
            </a:pP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культуре в связи с ремонтами учреждений культуры в 2015 году и упразднением Управления культуры и спорта МР «Вуктыл» в 2016 году.</a:t>
            </a:r>
          </a:p>
        </p:txBody>
      </p:sp>
      <p:graphicFrame>
        <p:nvGraphicFramePr>
          <p:cNvPr id="7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614147"/>
              </p:ext>
            </p:extLst>
          </p:nvPr>
        </p:nvGraphicFramePr>
        <p:xfrm>
          <a:off x="47029" y="1240085"/>
          <a:ext cx="5291932" cy="5350421"/>
        </p:xfrm>
        <a:graphic>
          <a:graphicData uri="http://schemas.openxmlformats.org/drawingml/2006/table">
            <a:tbl>
              <a:tblPr/>
              <a:tblGrid>
                <a:gridCol w="2123729"/>
                <a:gridCol w="817066"/>
                <a:gridCol w="767110"/>
                <a:gridCol w="792088"/>
                <a:gridCol w="791939"/>
              </a:tblGrid>
              <a:tr h="8018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бщих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асход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2016г.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10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92 570,9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94 109,1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96 951,5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59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равоохранительная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4 950,9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4 701,2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64 552,9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29 446,9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12 967,6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914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озяйство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30 354,7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47 323,2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61 053,9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333 419,4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296 401,9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300 318,5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58 687,1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40 794,4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30 561,4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13 432,0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16 762,8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16 041,3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1 237,1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1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514,7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2 333,9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32 924,1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21 806,7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20 062,3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3,7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82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633 075,2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552 812,1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541 983,3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en-US" sz="11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Franklin Gothic Book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9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478626938"/>
              </p:ext>
            </p:extLst>
          </p:nvPr>
        </p:nvGraphicFramePr>
        <p:xfrm>
          <a:off x="4545260" y="1628800"/>
          <a:ext cx="4563244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911122073"/>
              </p:ext>
            </p:extLst>
          </p:nvPr>
        </p:nvGraphicFramePr>
        <p:xfrm>
          <a:off x="38100" y="1628800"/>
          <a:ext cx="4533900" cy="508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053327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муниципальном районе «Вуктыл» в 2016 году реализовывалось 11 муниципальных программ. </a:t>
            </a:r>
          </a:p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по программному бюджету составило 537 358,4 тыс</a:t>
            </a: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или 99,1% всего бюджета.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457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967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CC00CC"/>
                </a:solidFill>
              </a:rPr>
              <a:t>МП «Безопасность жизнедеятельности населения на 2016-2020 годы»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08104" y="1196752"/>
            <a:ext cx="2810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CC"/>
                </a:solidFill>
              </a:rPr>
              <a:t>МП «Развитие экономики»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96336" y="1866090"/>
            <a:ext cx="730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38070" y="1916832"/>
            <a:ext cx="7303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291788"/>
              </p:ext>
            </p:extLst>
          </p:nvPr>
        </p:nvGraphicFramePr>
        <p:xfrm>
          <a:off x="251520" y="2294475"/>
          <a:ext cx="3960440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Защита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населения и территории МР «Вуктыл» от чрезвычайных ситуаций природного и техногенного характера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1 038,9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Противопожарная защита объектов муниципальной собственности</a:t>
                      </a: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143,4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Профилактика правонарушений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109,0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Профилактика</a:t>
                      </a:r>
                      <a:r>
                        <a:rPr lang="ru-RU" sz="1400" baseline="0" dirty="0" smtClean="0"/>
                        <a:t> терроризма и экстремизма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845,9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Отлов и содержание безнадзорных животных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89,1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542867"/>
              </p:ext>
            </p:extLst>
          </p:nvPr>
        </p:nvGraphicFramePr>
        <p:xfrm>
          <a:off x="4823520" y="2276872"/>
          <a:ext cx="396044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648072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Развитие и поддержка малого и среднего предпринимательства</a:t>
                      </a:r>
                    </a:p>
                    <a:p>
                      <a:pPr algn="just"/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480,0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Развитие сельского хозяйства и регулирование</a:t>
                      </a:r>
                      <a:r>
                        <a:rPr lang="ru-RU" sz="1400" baseline="0" dirty="0" smtClean="0"/>
                        <a:t> рынка пищевой продукции</a:t>
                      </a:r>
                    </a:p>
                    <a:p>
                      <a:pPr algn="just"/>
                      <a:endParaRPr lang="ru-RU" sz="1400" dirty="0" smtClean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430,2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Развитие въездного и внутреннего туризма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230,0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Обеспечение реализации программы</a:t>
                      </a:r>
                    </a:p>
                    <a:p>
                      <a:pPr algn="just"/>
                      <a:endParaRPr lang="ru-RU" sz="1400" dirty="0" smtClean="0"/>
                    </a:p>
                  </a:txBody>
                  <a:tcPr>
                    <a:solidFill>
                      <a:srgbClr val="95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3 116,0</a:t>
                      </a:r>
                      <a:endParaRPr lang="ru-RU" sz="1400" dirty="0"/>
                    </a:p>
                  </a:txBody>
                  <a:tcPr>
                    <a:solidFill>
                      <a:srgbClr val="95EFE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79512" y="5877272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83,2%  или          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2 </a:t>
            </a:r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226,2 тыс</a:t>
            </a:r>
            <a:r>
              <a:rPr lang="ru-RU" sz="14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CC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584649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98,5%  или 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4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256,2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41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1449188890"/>
              </p:ext>
            </p:extLst>
          </p:nvPr>
        </p:nvGraphicFramePr>
        <p:xfrm>
          <a:off x="38100" y="1052736"/>
          <a:ext cx="4565154" cy="566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022675208"/>
              </p:ext>
            </p:extLst>
          </p:nvPr>
        </p:nvGraphicFramePr>
        <p:xfrm>
          <a:off x="4582499" y="908720"/>
          <a:ext cx="4565154" cy="58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8587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57805526"/>
              </p:ext>
            </p:extLst>
          </p:nvPr>
        </p:nvGraphicFramePr>
        <p:xfrm>
          <a:off x="35496" y="836712"/>
          <a:ext cx="4245868" cy="424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88477887"/>
              </p:ext>
            </p:extLst>
          </p:nvPr>
        </p:nvGraphicFramePr>
        <p:xfrm>
          <a:off x="4211960" y="836712"/>
          <a:ext cx="4719669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23728" y="4725144"/>
            <a:ext cx="50235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МП «Строительство и ремонт объектов муниципальной собственности и других объектов»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66222"/>
              </p:ext>
            </p:extLst>
          </p:nvPr>
        </p:nvGraphicFramePr>
        <p:xfrm>
          <a:off x="250257" y="5459652"/>
          <a:ext cx="8640960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3009"/>
                <a:gridCol w="2827951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Строительство,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ремонт, капитальный ремонт и реконструкция зданий и помещений муниципальных учреждений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3 554,7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Строительство и ремонт объектов муниципальной казны МР «Вуктыл»</a:t>
                      </a:r>
                    </a:p>
                  </a:txBody>
                  <a:tcPr>
                    <a:solidFill>
                      <a:srgbClr val="B8EC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667,0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B8ECAC"/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7584" y="6429974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100,0%  или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221,7тыс.руб.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00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9675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CC"/>
                </a:solidFill>
              </a:rPr>
              <a:t>МП «Муниципальное управление на 2016-2020 годы»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0527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CC00CC"/>
                </a:solidFill>
              </a:rPr>
              <a:t>МП «Развитие строительства и жилищно-коммунального комплекса, энергосбережение и повышение </a:t>
            </a:r>
            <a:r>
              <a:rPr lang="ru-RU" sz="1600" b="1" dirty="0" err="1">
                <a:solidFill>
                  <a:srgbClr val="CC00CC"/>
                </a:solidFill>
              </a:rPr>
              <a:t>энергоэффективности</a:t>
            </a:r>
            <a:r>
              <a:rPr lang="ru-RU" sz="1600" b="1" dirty="0">
                <a:solidFill>
                  <a:srgbClr val="CC00CC"/>
                </a:solidFill>
              </a:rPr>
              <a:t>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1928873"/>
            <a:ext cx="7185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458" y="1906303"/>
            <a:ext cx="7185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/>
              <a:t>тыс.руб</a:t>
            </a:r>
            <a:r>
              <a:rPr lang="ru-RU" sz="1200" dirty="0"/>
              <a:t>.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141227"/>
              </p:ext>
            </p:extLst>
          </p:nvPr>
        </p:nvGraphicFramePr>
        <p:xfrm>
          <a:off x="112458" y="2276872"/>
          <a:ext cx="3960440" cy="34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Открытый муниципалитет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697,7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Противодействие коррупции</a:t>
                      </a: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Управление муниципальными заказами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691,4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Обеспечение органов местного самоуправления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58 997,9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Организация работы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 хозяйственному, материально-техническому и транспортному обслуживанию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5 682,7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Содержание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МКУ «Межотраслевая централизованная бухгалтерия»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11 665,5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235373"/>
              </p:ext>
            </p:extLst>
          </p:nvPr>
        </p:nvGraphicFramePr>
        <p:xfrm>
          <a:off x="4877780" y="2276872"/>
          <a:ext cx="3960440" cy="343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296144"/>
              </a:tblGrid>
              <a:tr h="361105"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Содержание МБУ «Локомотив»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30 830,0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Создание условий для обеспечения качественными жилищно-коммунальными</a:t>
                      </a:r>
                      <a:r>
                        <a:rPr lang="ru-RU" sz="1400" baseline="0" dirty="0" smtClean="0"/>
                        <a:t> услугами</a:t>
                      </a:r>
                      <a:endParaRPr lang="ru-RU" sz="1400" dirty="0" smtClean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264,6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Энергосбережение и повышение </a:t>
                      </a:r>
                      <a:r>
                        <a:rPr lang="ru-RU" sz="1400" dirty="0" err="1" smtClean="0"/>
                        <a:t>энергоэффективности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2 096,1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Обращение с твердыми</a:t>
                      </a:r>
                      <a:r>
                        <a:rPr lang="ru-RU" sz="1400" baseline="0" dirty="0" smtClean="0"/>
                        <a:t> коммунальными отходами</a:t>
                      </a:r>
                    </a:p>
                    <a:p>
                      <a:pPr algn="just"/>
                      <a:endParaRPr lang="ru-RU" sz="10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200,4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Газификация сельских</a:t>
                      </a:r>
                      <a:r>
                        <a:rPr lang="ru-RU" sz="1400" baseline="0" dirty="0" smtClean="0"/>
                        <a:t> населенных пунктов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28 285,8</a:t>
                      </a:r>
                      <a:endParaRPr lang="ru-RU" sz="1400" dirty="0"/>
                    </a:p>
                  </a:txBody>
                  <a:tcPr>
                    <a:solidFill>
                      <a:srgbClr val="FACBCA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7504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95,6%  или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81 744,9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55976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программы составило 94,2%  или         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61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676,9 тыс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030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3568" y="1052736"/>
            <a:ext cx="77048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направления деятельности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871650"/>
              </p:ext>
            </p:extLst>
          </p:nvPr>
        </p:nvGraphicFramePr>
        <p:xfrm>
          <a:off x="3642" y="1540146"/>
          <a:ext cx="9144001" cy="48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1"/>
                <a:gridCol w="1106130"/>
                <a:gridCol w="1179870"/>
              </a:tblGrid>
              <a:tr h="44869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Контрольно-счетной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палаты МР «Вуктыл»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3 333,1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администрации МР «Вуктыл»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Резервный фонд администрации МР «Вуктыл» по предупреждению и ликвидации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чрезвычайных ситуаций и последствий стихийных бедствий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по осуществлению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полномочий по составлению (изменению) списков кандидатов в присяжные заседатели федеральных судов общей юрисдикции в РФ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реализацию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государственных полномочий по расчету и предоставлению дотаций на выравнивание бюджетной обеспеченности поселений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полномочия Республики Коми по определению перечня должностных лиц ОМС, уполномоченных составлять протоколы об административных правонарушениях,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предусмотренных частями 3, 4 статьи 3, статьями 4, 6, 7 и 8 Закона РК «Об административной ответственности в Республике Коми»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на осуществление полномочий Республики Коми по расчету и предоставлению субвенций бюджетам поселений на осуществление полномочия Республики Коми по определению перечня должностных лиц ОМС, уполномоченных составлять протоколы об административных правонарушениях,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предусмотренных частями 3, 4 статьи 3, статьями 4, 6, 7 и 8 Закона РК «Об административной ответственности в Республике Коми»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50,0 %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07504" y="6488668"/>
            <a:ext cx="90364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целом исполнение по непрограммным направлениям деятельности составило 87,8%  </a:t>
            </a:r>
            <a:r>
              <a:rPr lang="ru-RU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4 099,3 тыс. руб.</a:t>
            </a:r>
            <a:endParaRPr lang="ru-RU" sz="1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83568" y="1052736"/>
            <a:ext cx="77048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республиканских средств в МО МР «Вуктыл» были реализованы следующие «малые проекты»: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42639"/>
              </p:ext>
            </p:extLst>
          </p:nvPr>
        </p:nvGraphicFramePr>
        <p:xfrm>
          <a:off x="251519" y="1772816"/>
          <a:ext cx="8568954" cy="4864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3252363"/>
                <a:gridCol w="972108"/>
                <a:gridCol w="972108"/>
                <a:gridCol w="972108"/>
                <a:gridCol w="972108"/>
              </a:tblGrid>
              <a:tr h="361781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реализации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Финансирование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93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 Лемтыбож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Лемты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колодцев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Вуктыл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Технологическое обновление хлебопекарного производства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Дутово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 фасада клуба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87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Вуктыл</a:t>
                      </a:r>
                    </a:p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Установка теневых навесов на спортивной площадке КДЮСШ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5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106575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99592" y="1052736"/>
            <a:ext cx="7416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Источники дефицита бюджета МО МР «Вуктыл»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6300192" y="1640878"/>
            <a:ext cx="280831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в 2016 году составил 11 830,5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уменьшился в сравнении с 2014 годом на 3 461,0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2016 году получены кредиты в кредитной организации 18 900,0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погашен кредит Минфина РК в сумме 3 600,0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Ограничения, установленные ст.92.1 Бюджетного кодекса РФ по дефициту местного бюджета соблюдены.</a:t>
            </a: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ст.107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РФ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предельному объему муниципального долга соблюдены.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6629049"/>
              </p:ext>
            </p:extLst>
          </p:nvPr>
        </p:nvGraphicFramePr>
        <p:xfrm>
          <a:off x="107504" y="1484783"/>
          <a:ext cx="6300194" cy="5259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10344" y="4255399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20 791,5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2195736" y="278092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15 300,0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2123728" y="4153450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10 310,5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2051720" y="5379673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- 5 900,0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2339752" y="6085183"/>
            <a:ext cx="1786801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19 710,5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4043693" y="368381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10 769,8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3923928" y="4724838"/>
            <a:ext cx="108012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4 660,7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3923928" y="5194470"/>
            <a:ext cx="914400" cy="43724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-3 600,0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4283968" y="6054993"/>
            <a:ext cx="1800200" cy="4696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ефицит 11 830,5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2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925" y="1052736"/>
            <a:ext cx="8712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16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Информация по исполнению бюджета МО МР «Вуктыл</a:t>
            </a:r>
            <a:r>
              <a:rPr lang="ru-RU" sz="16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0335927"/>
              </p:ext>
            </p:extLst>
          </p:nvPr>
        </p:nvGraphicFramePr>
        <p:xfrm>
          <a:off x="4283968" y="1338341"/>
          <a:ext cx="4777099" cy="2882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3724023442"/>
              </p:ext>
            </p:extLst>
          </p:nvPr>
        </p:nvGraphicFramePr>
        <p:xfrm>
          <a:off x="4602200" y="4005064"/>
          <a:ext cx="450630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92805915"/>
              </p:ext>
            </p:extLst>
          </p:nvPr>
        </p:nvGraphicFramePr>
        <p:xfrm>
          <a:off x="-108520" y="1340768"/>
          <a:ext cx="511256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937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9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5496" y="1112897"/>
            <a:ext cx="91413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денежных средств ,  направленных для  исполнения Указа Президента РФ от 7 мая 2012 г. №597 «О мероприятиях по реализации государственной социальной политики» в 2016г.</a:t>
            </a: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829654459"/>
              </p:ext>
            </p:extLst>
          </p:nvPr>
        </p:nvGraphicFramePr>
        <p:xfrm>
          <a:off x="35496" y="1697672"/>
          <a:ext cx="4467174" cy="302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348159652"/>
              </p:ext>
            </p:extLst>
          </p:nvPr>
        </p:nvGraphicFramePr>
        <p:xfrm>
          <a:off x="3707517" y="1628800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8270202"/>
              </p:ext>
            </p:extLst>
          </p:nvPr>
        </p:nvGraphicFramePr>
        <p:xfrm>
          <a:off x="467543" y="4725144"/>
          <a:ext cx="8208913" cy="19331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2693"/>
                <a:gridCol w="988110"/>
                <a:gridCol w="988110"/>
              </a:tblGrid>
              <a:tr h="394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Категория работников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2015 год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2016 год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работники общего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42 854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42 853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дошкольного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31 637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31 636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</a:t>
                      </a:r>
                      <a:r>
                        <a:rPr lang="ru-RU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000" u="none" strike="noStrike" dirty="0" smtClean="0">
                          <a:effectLst/>
                        </a:rPr>
                        <a:t>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в сфере культуры </a:t>
                      </a:r>
                      <a:r>
                        <a:rPr lang="ru-RU" sz="1000" u="none" strike="noStrike" dirty="0" smtClean="0">
                          <a:effectLst/>
                        </a:rPr>
                        <a:t>(ДМШ, ДХШ)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44 844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44 844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в сфере физкультуры и спорта </a:t>
                      </a:r>
                      <a:r>
                        <a:rPr lang="ru-RU" sz="1000" u="none" strike="noStrike" dirty="0" smtClean="0">
                          <a:effectLst/>
                        </a:rPr>
                        <a:t>(КДЮСШ)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39 310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39 309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6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 smtClean="0">
                          <a:effectLst/>
                        </a:rPr>
                        <a:t>Педагогические работники дополнительного </a:t>
                      </a:r>
                      <a:r>
                        <a:rPr lang="ru-RU" sz="1000" u="none" strike="noStrike" dirty="0">
                          <a:effectLst/>
                        </a:rPr>
                        <a:t>образования  </a:t>
                      </a:r>
                      <a:r>
                        <a:rPr lang="ru-RU" sz="1000" u="none" strike="noStrike" dirty="0" smtClean="0">
                          <a:effectLst/>
                        </a:rPr>
                        <a:t>(ЦВР) 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26 436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26 364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1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Работники муниципальных учреждений культуры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effectLst/>
                          <a:latin typeface="+mn-lt"/>
                        </a:rPr>
                        <a:t>23 447</a:t>
                      </a:r>
                      <a:endParaRPr lang="ru-RU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5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56"/>
            <a:ext cx="9144000" cy="192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699293"/>
              </p:ext>
            </p:extLst>
          </p:nvPr>
        </p:nvGraphicFramePr>
        <p:xfrm>
          <a:off x="30967" y="3284984"/>
          <a:ext cx="9113033" cy="36386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616752"/>
                <a:gridCol w="4496281"/>
              </a:tblGrid>
              <a:tr h="424170">
                <a:tc gridSpan="2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922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Начальник Финансового управления администрации городского округа «Вуктыл»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Бабина Виктория Александровна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388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Г. Вуктыл, ул. Коммунистическая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д.14 </a:t>
                      </a:r>
                    </a:p>
                    <a:p>
                      <a:r>
                        <a:rPr lang="ru-RU" sz="1800" b="1" baseline="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. 203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Телефон, факс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2-11-60, 2-12-71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2538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Адрес электронной почты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fo@vuktyl.rkomi.ru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4442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Режим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работы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17-15 (пн.-чт.)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с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 8-30 до 12-45, с 14-00 до 15-45 (пт.)</a:t>
                      </a:r>
                    </a:p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</a:rPr>
                        <a:t>Выходные дни – суббота, воскресенье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9" marR="91459" marT="45711" marB="4571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5760" y="1700808"/>
            <a:ext cx="8892480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Above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граждан» </a:t>
            </a:r>
            <a:endParaRPr lang="ru-RU" sz="20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 МО МР «Вуктыл» за 2016 год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Финансовое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«Вуктыл»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36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980286"/>
                </a:solidFill>
              </a:rPr>
              <a:t>отчет об исполнении бюджета за 2014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2664296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endParaRPr lang="ru-RU" sz="2000" dirty="0" smtClean="0">
              <a:solidFill>
                <a:srgbClr val="980286"/>
              </a:solidFill>
            </a:endParaRP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муниципального района «Вуктыл» является участником формирования бюджета с одной стороны как налогоплательщик, наполняя доходы бюджета, с другой – он получает часть расходов как потребитель общественных услуг. Муниципалитет расходует поступившие доходы для выполнения своих функций и предоставления муниципальных услуг: образование, культура, спорт, социальное обеспечение, ЖКХ и другие.</a:t>
            </a:r>
          </a:p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000" b="1" dirty="0" smtClean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" indent="0" algn="ctr">
              <a:buNone/>
            </a:pPr>
            <a:endParaRPr lang="ru-RU" sz="2000" dirty="0">
              <a:solidFill>
                <a:srgbClr val="98028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2014 год</a:t>
            </a:r>
            <a:endParaRPr lang="ru-RU" sz="3200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0" name="Заголовок 28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980286"/>
          </a:solidFill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2016 год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690" y="3356992"/>
            <a:ext cx="4797334" cy="3104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56992"/>
            <a:ext cx="41151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indent="0" algn="just">
              <a:buNone/>
            </a:pPr>
            <a:r>
              <a:rPr lang="ru-RU" sz="2000" b="1" dirty="0" smtClean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Непосредственное </a:t>
            </a:r>
            <a:r>
              <a:rPr lang="ru-RU" sz="2000" b="1" dirty="0">
                <a:solidFill>
                  <a:srgbClr val="98028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возложено на финансовое управление, которое формирует доходную и расходную части бюджета, распределяет ассигнования по распорядителям средств и осуществляет контроль за их расходованием.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332520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бюджета муниципального образования муниципального района «Вуктыл»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827781"/>
            <a:ext cx="309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муниципального района «Вуктыл» исполнен с дефицитом в сумме 11,8 млн. руб. 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составили 530,2 млн. руб. или 98,1% от плановых назначений.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исполнены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542,0 млн. руб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97,3%.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111648"/>
              </p:ext>
            </p:extLst>
          </p:nvPr>
        </p:nvGraphicFramePr>
        <p:xfrm>
          <a:off x="2555776" y="1484785"/>
          <a:ext cx="6480720" cy="5335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96336" y="1844824"/>
            <a:ext cx="901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28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Из каких поступлений формируется доходная часть бюджета МО МР «Вуктыл»?</a:t>
            </a:r>
          </a:p>
          <a:p>
            <a:pPr algn="ctr"/>
            <a:endParaRPr lang="ru-RU" sz="1600" b="1" dirty="0">
              <a:solidFill>
                <a:srgbClr val="980286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96752"/>
            <a:ext cx="90010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местного бюджета – сумма денежных средств, поступившая за счет взимания налогов, пошлин, платежей и используемая для  осуществления муниципальных услуг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16832"/>
            <a:ext cx="89289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980286"/>
                </a:solidFill>
              </a:rPr>
              <a:t>Доходы бюджета МО МР «Вуктыл» складываются из следующих видов:</a:t>
            </a:r>
            <a:endParaRPr lang="ru-RU" b="1" dirty="0">
              <a:solidFill>
                <a:srgbClr val="98028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780928"/>
            <a:ext cx="273630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НАЛОГОВЫЕ ДОХОДЫ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Налоги на доходы физических лиц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уплаты акцизов на горюче-смазочные материалы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ЕНВД , уплачиваемые местными предпринимателями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ЕСХН, уплачиваемый предприятиями в сфере сельского хозяйства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2780928"/>
            <a:ext cx="2664296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НЕНАЛОГОВЫЕ ДОХОДЫ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аренды за земельные участки, имущество</a:t>
            </a: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Плата за негативное воздействие на окружающую среду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оказания платных услуг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Доходы от продажи  имущества, земельных участков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Штрафы</a:t>
            </a:r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88224" y="2780928"/>
            <a:ext cx="2376264" cy="3888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БЕЗВОЗМЕЗДНЫЕ</a:t>
            </a:r>
          </a:p>
          <a:p>
            <a:pPr algn="ctr"/>
            <a:r>
              <a:rPr lang="ru-RU" sz="1200" b="1" dirty="0" smtClean="0">
                <a:solidFill>
                  <a:srgbClr val="980286"/>
                </a:solidFill>
              </a:rPr>
              <a:t> ПОСТУПЛЕНИЯ</a:t>
            </a: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Безвозмездные поступления от других бюджетов бюджетной системы РФ: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Дотации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       - Субвенции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Субсидии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- иные межбюджетные 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        трансферты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</a:rPr>
              <a:t>Прочие безвозмездные поступления от физических и юридических лиц</a:t>
            </a:r>
            <a:endParaRPr lang="ru-RU" sz="1400" b="1" dirty="0">
              <a:solidFill>
                <a:schemeClr val="tx1"/>
              </a:solidFill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  <a:p>
            <a:pPr algn="ctr"/>
            <a:endParaRPr lang="ru-RU" sz="1200" b="1" dirty="0" smtClean="0">
              <a:solidFill>
                <a:srgbClr val="980286"/>
              </a:solidFill>
            </a:endParaRPr>
          </a:p>
          <a:p>
            <a:pPr algn="ctr"/>
            <a:endParaRPr lang="ru-RU" sz="1200" b="1" dirty="0">
              <a:solidFill>
                <a:srgbClr val="980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 другому бюджету  бюджетной системы Российской 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 (межбюджетные трансферты)</a:t>
            </a:r>
          </a:p>
          <a:p>
            <a:pPr marL="0" indent="0" algn="ctr">
              <a:buNone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941066"/>
              </p:ext>
            </p:extLst>
          </p:nvPr>
        </p:nvGraphicFramePr>
        <p:xfrm>
          <a:off x="34183" y="2060848"/>
          <a:ext cx="9074321" cy="4689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2978321"/>
              </a:tblGrid>
              <a:tr h="7582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Виды межбюджетных трансфертов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Определение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Аналогия в семейном бюджете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Дотации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(от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</a:rPr>
                        <a:t>Datatio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</a:rPr>
                        <a:t>» - дар, пожертвование)</a:t>
                      </a:r>
                      <a:endParaRPr lang="ru-RU" b="1" i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Предоставляются без конкретной цели их использования</a:t>
                      </a:r>
                      <a:endParaRPr lang="ru-RU" b="1" dirty="0">
                        <a:solidFill>
                          <a:srgbClr val="980286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 даете своему ребенку «карманные деньги»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Субвенции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–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 (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от лат. «</a:t>
                      </a:r>
                      <a:r>
                        <a:rPr lang="en-US" b="1" i="1" baseline="0" dirty="0" err="1" smtClean="0">
                          <a:solidFill>
                            <a:srgbClr val="980286"/>
                          </a:solidFill>
                          <a:effectLst/>
                        </a:rPr>
                        <a:t>Subvenire</a:t>
                      </a:r>
                      <a:r>
                        <a:rPr lang="ru-RU" b="1" i="1" baseline="0" dirty="0" smtClean="0">
                          <a:solidFill>
                            <a:srgbClr val="980286"/>
                          </a:solidFill>
                          <a:effectLst/>
                        </a:rPr>
                        <a:t>» - приходить на помощь)</a:t>
                      </a:r>
                      <a:endParaRPr lang="ru-RU" b="1" i="1" dirty="0">
                        <a:solidFill>
                          <a:srgbClr val="98028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финансирование</a:t>
                      </a:r>
                      <a:r>
                        <a:rPr lang="ru-RU" b="1" baseline="0" dirty="0" smtClean="0">
                          <a:solidFill>
                            <a:srgbClr val="980286"/>
                          </a:solidFill>
                        </a:rPr>
                        <a:t> переданных полномочий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даете своему ребенку деньги и посылаете в магазин купить продукты (по списку)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  <a:tr h="1233903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effectLst/>
                        </a:rPr>
                        <a:t>Субсидии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980286"/>
                          </a:solidFill>
                          <a:effectLst/>
                        </a:rPr>
                        <a:t> - 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(от лат. «</a:t>
                      </a:r>
                      <a:r>
                        <a:rPr lang="en-US" b="1" i="1" dirty="0" err="1" smtClean="0">
                          <a:solidFill>
                            <a:srgbClr val="980286"/>
                          </a:solidFill>
                          <a:effectLst/>
                        </a:rPr>
                        <a:t>Subsidium</a:t>
                      </a:r>
                      <a:r>
                        <a:rPr lang="ru-RU" b="1" i="1" dirty="0" smtClean="0">
                          <a:solidFill>
                            <a:srgbClr val="980286"/>
                          </a:solidFill>
                          <a:effectLst/>
                        </a:rPr>
                        <a:t>» - поддержка)</a:t>
                      </a:r>
                      <a:endParaRPr lang="ru-RU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Предоставляются на условиях долевого финансирования расходов других бюджетов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980286"/>
                          </a:solidFill>
                        </a:rPr>
                        <a:t>Вы добавляете денег для того, чтобы ваш ребенок купил себе новый телефон (а остальные он накопил сам)</a:t>
                      </a:r>
                      <a:endParaRPr lang="ru-RU" b="1" dirty="0">
                        <a:solidFill>
                          <a:srgbClr val="98028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07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67201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-252536" y="1067201"/>
            <a:ext cx="9793088" cy="33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lnSpc>
                <a:spcPts val="1900"/>
              </a:lnSpc>
              <a:spcBef>
                <a:spcPct val="5000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Динамика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и структура доходной 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части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МР «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Вуктыл»</a:t>
            </a:r>
          </a:p>
        </p:txBody>
      </p:sp>
      <p:graphicFrame>
        <p:nvGraphicFramePr>
          <p:cNvPr id="10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262329"/>
              </p:ext>
            </p:extLst>
          </p:nvPr>
        </p:nvGraphicFramePr>
        <p:xfrm>
          <a:off x="-119473" y="1231235"/>
          <a:ext cx="9074348" cy="56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5468636"/>
              </p:ext>
            </p:extLst>
          </p:nvPr>
        </p:nvGraphicFramePr>
        <p:xfrm>
          <a:off x="5570982" y="1097439"/>
          <a:ext cx="357301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412038"/>
              </p:ext>
            </p:extLst>
          </p:nvPr>
        </p:nvGraphicFramePr>
        <p:xfrm>
          <a:off x="5652120" y="2852936"/>
          <a:ext cx="331236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Выгнутая вверх стрелка 6"/>
          <p:cNvSpPr/>
          <p:nvPr/>
        </p:nvSpPr>
        <p:spPr>
          <a:xfrm>
            <a:off x="1475656" y="1556792"/>
            <a:ext cx="1335472" cy="436133"/>
          </a:xfrm>
          <a:prstGeom prst="curvedDown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-84 682,0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062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11" name="Text Box 555"/>
          <p:cNvSpPr txBox="1">
            <a:spLocks noChangeArrowheads="1"/>
          </p:cNvSpPr>
          <p:nvPr/>
        </p:nvSpPr>
        <p:spPr bwMode="auto">
          <a:xfrm>
            <a:off x="-4" y="692696"/>
            <a:ext cx="9143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/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доходной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</a:t>
            </a: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«Вуктыл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000" dirty="0">
              <a:latin typeface="Arial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21726"/>
              </p:ext>
            </p:extLst>
          </p:nvPr>
        </p:nvGraphicFramePr>
        <p:xfrm>
          <a:off x="3923928" y="1004159"/>
          <a:ext cx="5148064" cy="3224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8064"/>
              </a:tblGrid>
              <a:tr h="3224992">
                <a:tc>
                  <a:txBody>
                    <a:bodyPr/>
                    <a:lstStyle/>
                    <a:p>
                      <a:pPr algn="just"/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налоговых и неналоговых доходов в 2016 году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148 403,0 тыс. руб. или 67,7%, что больше, чем в 2015г. на 24 640,7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муниципальной собственности 29 431,6 тыс. руб. или 13,4%, что меньше, чем в 2015 г. на     4 191,3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 12 977,6 тыс. руб. или 5,9% и уменьшился по сравнению с 2015г. на 653,6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уплаты акцизов на дизельное топливо, автомобильный бензин, моторные масла 6 261,6 тыс. руб. или 2,9%, что больше, чем в 2015г. на 1 290,1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за пользование природными ресурсами 12 159,1 тыс. руб. или 5,5% и увеличились по сравнению с 2015 годом на 7 770,1 тыс. руб.;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(доходы от оказания платных услуг (работ), государственная пошлина, доходы от продажи материальных и нематериальных активов, штрафы, санкции, возмещение ущерба, прочие неналоговые доходы) 9 850,7 тыс. руб. или 4,5% и увеличились по сравнению с 2015г. на 2 793,7 тыс. руб.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1018246664"/>
              </p:ext>
            </p:extLst>
          </p:nvPr>
        </p:nvGraphicFramePr>
        <p:xfrm>
          <a:off x="-108520" y="1029765"/>
          <a:ext cx="5184575" cy="5376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3923928" y="4003744"/>
            <a:ext cx="5044589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в 2016 году:</a:t>
            </a:r>
          </a:p>
          <a:p>
            <a:endParaRPr lang="ru-RU" sz="1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50 307,1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16,2% и уменьшились по сравнению с 2015 г. на 22 328,1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составили 28 589,9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9,2% и уменьшились на 19 522,3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сравнению с 2015г.;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составили 205 473,6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66,1%, при этом уменьшение к 2015г. составило 6 584,3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исполнены в сумме 26 308,0 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8,5% и уменьшились к 2015г. на 3 218,9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безвозмездные поступления составили 1 595,5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0,5%  и увеличились в сравнении с 2015г. на 1 571,5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возврата в бюджет остатков субсидий прошлых лет составили 71,1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 остатков субсидий, субвенций и иных МБТ, имеющих целевое назначение, прошлых лет из бюджета района –1 276,0 тыс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руб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40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093359"/>
          </a:xfrm>
          <a:solidFill>
            <a:srgbClr val="980286"/>
          </a:solidFill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отчет об исполнении бюджета за </a:t>
            </a:r>
            <a:r>
              <a:rPr lang="ru-RU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2016 </a:t>
            </a:r>
            <a:r>
              <a:rPr lang="ru-RU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год</a:t>
            </a:r>
            <a:endParaRPr lang="ru-RU" sz="3200" b="1" dirty="0">
              <a:solidFill>
                <a:srgbClr val="980286"/>
              </a:solidFill>
              <a:latin typeface="+mn-lt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55576" y="1772816"/>
            <a:ext cx="80648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бюджета МО МР «Вуктыл</a:t>
            </a:r>
            <a:r>
              <a:rPr lang="ru-RU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» </a:t>
            </a:r>
            <a:endParaRPr lang="ru-RU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0599556"/>
              </p:ext>
            </p:extLst>
          </p:nvPr>
        </p:nvGraphicFramePr>
        <p:xfrm>
          <a:off x="179512" y="2204864"/>
          <a:ext cx="5616626" cy="475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6300191" y="2564904"/>
            <a:ext cx="2736303" cy="4450383"/>
            <a:chOff x="6919195" y="3068960"/>
            <a:chExt cx="2224805" cy="3730303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919195" y="3068960"/>
              <a:ext cx="2200622" cy="2424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algn="just" eaLnBrk="1" hangingPunct="1">
                <a:spcBef>
                  <a:spcPts val="0"/>
                </a:spcBef>
              </a:pPr>
              <a:r>
                <a:rPr lang="ru-RU" sz="1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Расходная часть бюджета исполнена в сумме 541 983,3 тыс. руб. </a:t>
              </a: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Бюджет социально-направленный, социальные расходы бюджета составили </a:t>
              </a:r>
              <a:r>
                <a:rPr lang="ru-RU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347 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521,9 </a:t>
              </a:r>
              <a:r>
                <a:rPr lang="ru-RU" sz="14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тыс.руб</a:t>
              </a: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или 64,1% от всех расходов бюджета.</a:t>
              </a:r>
            </a:p>
            <a:p>
              <a:pPr algn="just" eaLnBrk="1" hangingPunct="1">
                <a:spcBef>
                  <a:spcPts val="0"/>
                </a:spcBef>
              </a:pPr>
              <a:r>
                <a:rPr lang="ru-RU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Большая доля расходов бюджета направлена на отрасль «Образование» - 300 318,5 тыс. руб. или 55,4%  всех расходов бюджета. 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675688" y="6524625"/>
              <a:ext cx="468312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1200">
                <a:latin typeface="Tempus Sans ITC" pitchFamily="82" charset="0"/>
              </a:endParaRPr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9767" y="1124744"/>
            <a:ext cx="9084320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– выплачиваемые из бюджета денежные средства.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413007"/>
              </p:ext>
            </p:extLst>
          </p:nvPr>
        </p:nvGraphicFramePr>
        <p:xfrm>
          <a:off x="107505" y="2172926"/>
          <a:ext cx="5976664" cy="457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89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7728</TotalTime>
  <Words>2829</Words>
  <Application>Microsoft Office PowerPoint</Application>
  <PresentationFormat>Экран (4:3)</PresentationFormat>
  <Paragraphs>534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2014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отчет об исполнении бюджета за 2016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Рамошина Виктория Викторовна</dc:creator>
  <cp:lastModifiedBy>Бобрецова Наталья Геннадьевна</cp:lastModifiedBy>
  <cp:revision>757</cp:revision>
  <cp:lastPrinted>2014-12-04T07:17:06Z</cp:lastPrinted>
  <dcterms:modified xsi:type="dcterms:W3CDTF">2017-11-17T12:09:10Z</dcterms:modified>
</cp:coreProperties>
</file>