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33.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34.xml" ContentType="application/vnd.openxmlformats-officedocument.presentationml.notesSlide+xml"/>
  <Override PartName="/ppt/charts/chart12.xml" ContentType="application/vnd.openxmlformats-officedocument.drawingml.chart+xml"/>
  <Override PartName="/ppt/drawings/drawing1.xml" ContentType="application/vnd.openxmlformats-officedocument.drawingml.chartshapes+xml"/>
  <Override PartName="/ppt/charts/chart13.xml" ContentType="application/vnd.openxmlformats-officedocument.drawingml.chart+xml"/>
  <Override PartName="/ppt/drawings/drawing2.xml" ContentType="application/vnd.openxmlformats-officedocument.drawingml.chartshapes+xml"/>
  <Override PartName="/ppt/charts/chart14.xml" ContentType="application/vnd.openxmlformats-officedocument.drawingml.chart+xml"/>
  <Override PartName="/ppt/drawings/drawing3.xml" ContentType="application/vnd.openxmlformats-officedocument.drawingml.chartshapes+xml"/>
  <Override PartName="/ppt/notesSlides/notesSlide35.xml" ContentType="application/vnd.openxmlformats-officedocument.presentationml.notesSlide+xml"/>
  <Override PartName="/ppt/charts/chart15.xml" ContentType="application/vnd.openxmlformats-officedocument.drawingml.chart+xml"/>
  <Override PartName="/ppt/drawings/drawing4.xml" ContentType="application/vnd.openxmlformats-officedocument.drawingml.chartshapes+xml"/>
  <Override PartName="/ppt/charts/chart16.xml" ContentType="application/vnd.openxmlformats-officedocument.drawingml.chart+xml"/>
  <Override PartName="/ppt/drawings/drawing5.xml" ContentType="application/vnd.openxmlformats-officedocument.drawingml.chartshapes+xml"/>
  <Override PartName="/ppt/charts/chart17.xml" ContentType="application/vnd.openxmlformats-officedocument.drawingml.chart+xml"/>
  <Override PartName="/ppt/drawings/drawing6.xml" ContentType="application/vnd.openxmlformats-officedocument.drawingml.chartshapes+xml"/>
  <Override PartName="/ppt/notesSlides/notesSlide36.xml" ContentType="application/vnd.openxmlformats-officedocument.presentationml.notesSlide+xml"/>
  <Override PartName="/ppt/charts/chart18.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1.xml" ContentType="application/vnd.openxmlformats-officedocument.drawingml.chart+xml"/>
  <Override PartName="/ppt/notesSlides/notesSlide43.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4.xml" ContentType="application/vnd.openxmlformats-officedocument.drawingml.chart+xml"/>
  <Override PartName="/ppt/notesSlides/notesSlide49.xml" ContentType="application/vnd.openxmlformats-officedocument.presentationml.notesSlide+xml"/>
  <Override PartName="/ppt/charts/chart25.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6.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7.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28.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29.xml" ContentType="application/vnd.openxmlformats-officedocument.drawingml.chart+xml"/>
  <Override PartName="/ppt/notesSlides/notesSlide58.xml" ContentType="application/vnd.openxmlformats-officedocument.presentationml.notesSlide+xml"/>
  <Override PartName="/ppt/charts/chart30.xml" ContentType="application/vnd.openxmlformats-officedocument.drawingml.chart+xml"/>
  <Override PartName="/ppt/notesSlides/notesSlide59.xml" ContentType="application/vnd.openxmlformats-officedocument.presentationml.notesSlide+xml"/>
  <Override PartName="/ppt/charts/chart31.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32.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33.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34.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35.xml" ContentType="application/vnd.openxmlformats-officedocument.drawingml.chart+xml"/>
  <Override PartName="/ppt/notesSlides/notesSlide68.xml" ContentType="application/vnd.openxmlformats-officedocument.presentationml.notesSlide+xml"/>
  <Override PartName="/ppt/charts/chart36.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37.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38.xml" ContentType="application/vnd.openxmlformats-officedocument.drawingml.chart+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39.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40.xml" ContentType="application/vnd.openxmlformats-officedocument.drawingml.chart+xml"/>
  <Override PartName="/ppt/notesSlides/notesSlide77.xml" ContentType="application/vnd.openxmlformats-officedocument.presentationml.notesSlide+xml"/>
  <Override PartName="/ppt/charts/chart41.xml" ContentType="application/vnd.openxmlformats-officedocument.drawingml.chart+xml"/>
  <Override PartName="/ppt/notesSlides/notesSlide78.xml" ContentType="application/vnd.openxmlformats-officedocument.presentationml.notesSlide+xml"/>
  <Override PartName="/ppt/charts/chart42.xml" ContentType="application/vnd.openxmlformats-officedocument.drawingml.chart+xml"/>
  <Override PartName="/ppt/drawings/drawing7.xml" ContentType="application/vnd.openxmlformats-officedocument.drawingml.chartshapes+xml"/>
  <Override PartName="/ppt/notesSlides/notesSlide79.xml" ContentType="application/vnd.openxmlformats-officedocument.presentationml.notesSlide+xml"/>
  <Override PartName="/ppt/charts/chart43.xml" ContentType="application/vnd.openxmlformats-officedocument.drawingml.chart+xml"/>
  <Override PartName="/ppt/drawings/drawing8.xml" ContentType="application/vnd.openxmlformats-officedocument.drawingml.chartshapes+xml"/>
  <Override PartName="/ppt/notesSlides/notesSlide80.xml" ContentType="application/vnd.openxmlformats-officedocument.presentationml.notesSlide+xml"/>
  <Override PartName="/ppt/charts/chart44.xml" ContentType="application/vnd.openxmlformats-officedocument.drawingml.chart+xml"/>
  <Override PartName="/ppt/drawings/drawing9.xml" ContentType="application/vnd.openxmlformats-officedocument.drawingml.chartshapes+xml"/>
  <Override PartName="/ppt/charts/chart45.xml" ContentType="application/vnd.openxmlformats-officedocument.drawingml.chart+xml"/>
  <Override PartName="/ppt/drawings/drawing10.xml" ContentType="application/vnd.openxmlformats-officedocument.drawingml.chartshapes+xml"/>
  <Override PartName="/ppt/notesSlides/notesSlide81.xml" ContentType="application/vnd.openxmlformats-officedocument.presentationml.notesSlide+xml"/>
  <Override PartName="/ppt/charts/chart46.xml" ContentType="application/vnd.openxmlformats-officedocument.drawingml.chart+xml"/>
  <Override PartName="/ppt/notesSlides/notesSlide8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3.xml" ContentType="application/vnd.openxmlformats-officedocument.presentationml.notesSlide+xml"/>
  <Override PartName="/ppt/charts/chart47.xml" ContentType="application/vnd.openxmlformats-officedocument.drawingml.chart+xml"/>
  <Override PartName="/ppt/charts/chart48.xml" ContentType="application/vnd.openxmlformats-officedocument.drawingml.chart+xml"/>
  <Override PartName="/ppt/drawings/drawing11.xml" ContentType="application/vnd.openxmlformats-officedocument.drawingml.chartshapes+xml"/>
  <Override PartName="/ppt/charts/chart49.xml" ContentType="application/vnd.openxmlformats-officedocument.drawingml.chart+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Lst>
  <p:notesMasterIdLst>
    <p:notesMasterId r:id="rId93"/>
  </p:notesMasterIdLst>
  <p:sldIdLst>
    <p:sldId id="256" r:id="rId2"/>
    <p:sldId id="257" r:id="rId3"/>
    <p:sldId id="258" r:id="rId4"/>
    <p:sldId id="259" r:id="rId5"/>
    <p:sldId id="369" r:id="rId6"/>
    <p:sldId id="260" r:id="rId7"/>
    <p:sldId id="261" r:id="rId8"/>
    <p:sldId id="262" r:id="rId9"/>
    <p:sldId id="367" r:id="rId10"/>
    <p:sldId id="263" r:id="rId11"/>
    <p:sldId id="264" r:id="rId12"/>
    <p:sldId id="265" r:id="rId13"/>
    <p:sldId id="266" r:id="rId14"/>
    <p:sldId id="267" r:id="rId15"/>
    <p:sldId id="268" r:id="rId16"/>
    <p:sldId id="269" r:id="rId17"/>
    <p:sldId id="270" r:id="rId18"/>
    <p:sldId id="370" r:id="rId19"/>
    <p:sldId id="371" r:id="rId20"/>
    <p:sldId id="274" r:id="rId21"/>
    <p:sldId id="275" r:id="rId22"/>
    <p:sldId id="276" r:id="rId23"/>
    <p:sldId id="277" r:id="rId24"/>
    <p:sldId id="354" r:id="rId25"/>
    <p:sldId id="355" r:id="rId26"/>
    <p:sldId id="279" r:id="rId27"/>
    <p:sldId id="280" r:id="rId28"/>
    <p:sldId id="281" r:id="rId29"/>
    <p:sldId id="282" r:id="rId30"/>
    <p:sldId id="283" r:id="rId31"/>
    <p:sldId id="366" r:id="rId32"/>
    <p:sldId id="286" r:id="rId33"/>
    <p:sldId id="288" r:id="rId34"/>
    <p:sldId id="373" r:id="rId35"/>
    <p:sldId id="372" r:id="rId36"/>
    <p:sldId id="363" r:id="rId37"/>
    <p:sldId id="290" r:id="rId38"/>
    <p:sldId id="291" r:id="rId39"/>
    <p:sldId id="284" r:id="rId40"/>
    <p:sldId id="285" r:id="rId41"/>
    <p:sldId id="356" r:id="rId42"/>
    <p:sldId id="296" r:id="rId43"/>
    <p:sldId id="338" r:id="rId44"/>
    <p:sldId id="359" r:id="rId45"/>
    <p:sldId id="361" r:id="rId46"/>
    <p:sldId id="360" r:id="rId47"/>
    <p:sldId id="364" r:id="rId48"/>
    <p:sldId id="287" r:id="rId49"/>
    <p:sldId id="298" r:id="rId50"/>
    <p:sldId id="349" r:id="rId51"/>
    <p:sldId id="299" r:id="rId52"/>
    <p:sldId id="300" r:id="rId53"/>
    <p:sldId id="302" r:id="rId54"/>
    <p:sldId id="339" r:id="rId55"/>
    <p:sldId id="306" r:id="rId56"/>
    <p:sldId id="307" r:id="rId57"/>
    <p:sldId id="308" r:id="rId58"/>
    <p:sldId id="340" r:id="rId59"/>
    <p:sldId id="310" r:id="rId60"/>
    <p:sldId id="313" r:id="rId61"/>
    <p:sldId id="314" r:id="rId62"/>
    <p:sldId id="315" r:id="rId63"/>
    <p:sldId id="316" r:id="rId64"/>
    <p:sldId id="317" r:id="rId65"/>
    <p:sldId id="318" r:id="rId66"/>
    <p:sldId id="319" r:id="rId67"/>
    <p:sldId id="320" r:id="rId68"/>
    <p:sldId id="321" r:id="rId69"/>
    <p:sldId id="322" r:id="rId70"/>
    <p:sldId id="323" r:id="rId71"/>
    <p:sldId id="357" r:id="rId72"/>
    <p:sldId id="325" r:id="rId73"/>
    <p:sldId id="358" r:id="rId74"/>
    <p:sldId id="327" r:id="rId75"/>
    <p:sldId id="378" r:id="rId76"/>
    <p:sldId id="375" r:id="rId77"/>
    <p:sldId id="328" r:id="rId78"/>
    <p:sldId id="329" r:id="rId79"/>
    <p:sldId id="330" r:id="rId80"/>
    <p:sldId id="331" r:id="rId81"/>
    <p:sldId id="332" r:id="rId82"/>
    <p:sldId id="333" r:id="rId83"/>
    <p:sldId id="334" r:id="rId84"/>
    <p:sldId id="335" r:id="rId85"/>
    <p:sldId id="376" r:id="rId86"/>
    <p:sldId id="377" r:id="rId87"/>
    <p:sldId id="365" r:id="rId88"/>
    <p:sldId id="350" r:id="rId89"/>
    <p:sldId id="351" r:id="rId90"/>
    <p:sldId id="352" r:id="rId91"/>
    <p:sldId id="368" r:id="rId92"/>
  </p:sldIdLst>
  <p:sldSz cx="9144000" cy="6858000" type="screen4x3"/>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a:srgbClr val="0000FF"/>
    <a:srgbClr val="66FFFF"/>
    <a:srgbClr val="FF66FF"/>
    <a:srgbClr val="F17763"/>
    <a:srgbClr val="66FF66"/>
    <a:srgbClr val="FF66CC"/>
    <a:srgbClr val="000000"/>
    <a:srgbClr val="FFFF66"/>
    <a:srgbClr val="458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0504" autoAdjust="0"/>
  </p:normalViewPr>
  <p:slideViewPr>
    <p:cSldViewPr>
      <p:cViewPr>
        <p:scale>
          <a:sx n="94" d="100"/>
          <a:sy n="94" d="100"/>
        </p:scale>
        <p:origin x="-1284"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25.jpeg"/></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45.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8.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48.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334249898159466"/>
          <c:y val="2.5697057990368661E-2"/>
        </c:manualLayout>
      </c:layout>
      <c:overlay val="0"/>
      <c:txPr>
        <a:bodyPr/>
        <a:lstStyle/>
        <a:p>
          <a:pPr>
            <a:defRPr sz="1600">
              <a:solidFill>
                <a:srgbClr val="FF0000"/>
              </a:solidFill>
              <a:latin typeface="Times New Roman" panose="02020603050405020304" pitchFamily="18" charset="0"/>
              <a:cs typeface="Times New Roman" panose="02020603050405020304" pitchFamily="18" charset="0"/>
            </a:defRPr>
          </a:pPr>
          <a:endParaRPr lang="ru-RU"/>
        </a:p>
      </c:txPr>
    </c:title>
    <c:autoTitleDeleted val="0"/>
    <c:plotArea>
      <c:layout>
        <c:manualLayout>
          <c:layoutTarget val="inner"/>
          <c:xMode val="edge"/>
          <c:yMode val="edge"/>
          <c:x val="7.4447232200537408E-2"/>
          <c:y val="0.15494044487610109"/>
          <c:w val="0.90556399083229422"/>
          <c:h val="0.7422416467699946"/>
        </c:manualLayout>
      </c:layout>
      <c:lineChart>
        <c:grouping val="stacked"/>
        <c:varyColors val="0"/>
        <c:ser>
          <c:idx val="0"/>
          <c:order val="0"/>
          <c:tx>
            <c:strRef>
              <c:f>Лист1!$B$1</c:f>
              <c:strCache>
                <c:ptCount val="1"/>
                <c:pt idx="0">
                  <c:v>Долговая нагрузка, %</c:v>
                </c:pt>
              </c:strCache>
            </c:strRef>
          </c:tx>
          <c:marker>
            <c:spPr>
              <a:solidFill>
                <a:srgbClr val="FF0000"/>
              </a:solidFill>
            </c:spPr>
          </c:marker>
          <c:dPt>
            <c:idx val="0"/>
            <c:bubble3D val="0"/>
            <c:spPr>
              <a:ln>
                <a:solidFill>
                  <a:srgbClr val="FF0000"/>
                </a:solidFill>
              </a:ln>
            </c:spPr>
          </c:dPt>
          <c:dPt>
            <c:idx val="1"/>
            <c:bubble3D val="0"/>
            <c:spPr>
              <a:ln>
                <a:solidFill>
                  <a:srgbClr val="FF0000"/>
                </a:solidFill>
              </a:ln>
            </c:spPr>
          </c:dPt>
          <c:dPt>
            <c:idx val="2"/>
            <c:marker>
              <c:spPr>
                <a:solidFill>
                  <a:srgbClr val="FF0000"/>
                </a:solidFill>
                <a:ln>
                  <a:solidFill>
                    <a:srgbClr val="FF0000"/>
                  </a:solidFill>
                </a:ln>
              </c:spPr>
            </c:marker>
            <c:bubble3D val="0"/>
            <c:spPr>
              <a:ln>
                <a:solidFill>
                  <a:srgbClr val="FF0000"/>
                </a:solidFill>
              </a:ln>
            </c:spPr>
          </c:dPt>
          <c:dLbls>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numRef>
              <c:f>Лист1!$A$2:$A$4</c:f>
              <c:numCache>
                <c:formatCode>General</c:formatCode>
                <c:ptCount val="3"/>
                <c:pt idx="0">
                  <c:v>2021</c:v>
                </c:pt>
                <c:pt idx="1">
                  <c:v>2022</c:v>
                </c:pt>
                <c:pt idx="2">
                  <c:v>2023</c:v>
                </c:pt>
              </c:numCache>
            </c:numRef>
          </c:cat>
          <c:val>
            <c:numRef>
              <c:f>Лист1!$B$2:$B$4</c:f>
              <c:numCache>
                <c:formatCode>General</c:formatCode>
                <c:ptCount val="3"/>
                <c:pt idx="0">
                  <c:v>28.4</c:v>
                </c:pt>
                <c:pt idx="1">
                  <c:v>27.1</c:v>
                </c:pt>
                <c:pt idx="2">
                  <c:v>26.5</c:v>
                </c:pt>
              </c:numCache>
            </c:numRef>
          </c:val>
          <c:smooth val="0"/>
        </c:ser>
        <c:dLbls>
          <c:showLegendKey val="0"/>
          <c:showVal val="0"/>
          <c:showCatName val="0"/>
          <c:showSerName val="0"/>
          <c:showPercent val="0"/>
          <c:showBubbleSize val="0"/>
        </c:dLbls>
        <c:marker val="1"/>
        <c:smooth val="0"/>
        <c:axId val="90357760"/>
        <c:axId val="39806080"/>
      </c:lineChart>
      <c:catAx>
        <c:axId val="90357760"/>
        <c:scaling>
          <c:orientation val="minMax"/>
        </c:scaling>
        <c:delete val="0"/>
        <c:axPos val="b"/>
        <c:numFmt formatCode="General" sourceLinked="1"/>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39806080"/>
        <c:crosses val="autoZero"/>
        <c:auto val="1"/>
        <c:lblAlgn val="ctr"/>
        <c:lblOffset val="100"/>
        <c:noMultiLvlLbl val="0"/>
      </c:catAx>
      <c:valAx>
        <c:axId val="39806080"/>
        <c:scaling>
          <c:orientation val="minMax"/>
        </c:scaling>
        <c:delete val="1"/>
        <c:axPos val="l"/>
        <c:numFmt formatCode="General" sourceLinked="1"/>
        <c:majorTickMark val="out"/>
        <c:minorTickMark val="none"/>
        <c:tickLblPos val="nextTo"/>
        <c:crossAx val="90357760"/>
        <c:crosses val="autoZero"/>
        <c:crossBetween val="between"/>
      </c:valAx>
    </c:plotArea>
    <c:plotVisOnly val="1"/>
    <c:dispBlanksAs val="zero"/>
    <c:showDLblsOverMax val="0"/>
  </c:chart>
  <c:spPr>
    <a:gradFill>
      <a:gsLst>
        <a:gs pos="0">
          <a:srgbClr val="E6FF00"/>
        </a:gs>
        <a:gs pos="100000">
          <a:srgbClr val="FF3333"/>
        </a:gs>
      </a:gsLst>
      <a:path path="circle">
        <a:fillToRect l="50000" t="50000" r="50000" b="50000"/>
      </a:path>
    </a:gradFill>
  </c:spPr>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400" baseline="0">
                <a:latin typeface="Times New Roman" panose="02020603050405020304" pitchFamily="18" charset="0"/>
              </a:defRPr>
            </a:pPr>
            <a:r>
              <a:rPr lang="ru-RU" dirty="0" smtClean="0"/>
              <a:t>Ожидаемое исполнение </a:t>
            </a:r>
            <a:r>
              <a:rPr lang="ru-RU" dirty="0"/>
              <a:t>бюджета за </a:t>
            </a:r>
            <a:r>
              <a:rPr lang="ru-RU" dirty="0" smtClean="0"/>
              <a:t>2020 год</a:t>
            </a:r>
            <a:endParaRPr lang="ru-RU" dirty="0"/>
          </a:p>
        </c:rich>
      </c:tx>
      <c:layout>
        <c:manualLayout>
          <c:xMode val="edge"/>
          <c:yMode val="edge"/>
          <c:x val="0.17702367747669615"/>
          <c:y val="3.7286994374655019E-2"/>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
          <c:y val="0.27581023366516477"/>
          <c:w val="0.63878923847171099"/>
          <c:h val="0.63951354662929483"/>
        </c:manualLayout>
      </c:layout>
      <c:pie3DChart>
        <c:varyColors val="1"/>
        <c:ser>
          <c:idx val="0"/>
          <c:order val="0"/>
          <c:tx>
            <c:strRef>
              <c:f>Лист1!$B$1</c:f>
              <c:strCache>
                <c:ptCount val="1"/>
                <c:pt idx="0">
                  <c:v>исполнение бюджета за 2018 год</c:v>
                </c:pt>
              </c:strCache>
            </c:strRef>
          </c:tx>
          <c:explosion val="25"/>
          <c:dPt>
            <c:idx val="0"/>
            <c:bubble3D val="0"/>
            <c:spPr>
              <a:solidFill>
                <a:srgbClr val="FFFF00"/>
              </a:solidFill>
            </c:spPr>
          </c:dPt>
          <c:dPt>
            <c:idx val="1"/>
            <c:bubble3D val="0"/>
            <c:spPr>
              <a:solidFill>
                <a:srgbClr val="FF66FF"/>
              </a:solidFill>
              <a:scene3d>
                <a:camera prst="orthographicFront"/>
                <a:lightRig rig="balanced" dir="t">
                  <a:rot lat="0" lon="0" rev="19200000"/>
                </a:lightRig>
              </a:scene3d>
              <a:sp3d prstMaterial="matte">
                <a:bevelT w="60000" h="50800" prst="relaxedInset"/>
                <a:contourClr>
                  <a:srgbClr val="000000"/>
                </a:contourClr>
              </a:sp3d>
            </c:spPr>
          </c:dPt>
          <c:dPt>
            <c:idx val="2"/>
            <c:bubble3D val="0"/>
            <c:spPr>
              <a:solidFill>
                <a:srgbClr val="0000FF"/>
              </a:solidFill>
            </c:spPr>
          </c:dPt>
          <c:dLbls>
            <c:dLbl>
              <c:idx val="0"/>
              <c:layout>
                <c:manualLayout>
                  <c:x val="-9.6033012460981032E-2"/>
                  <c:y val="5.1798811330298431E-3"/>
                </c:manualLayout>
              </c:layout>
              <c:numFmt formatCode="#,##0.00" sourceLinked="0"/>
              <c:spPr/>
              <c:txPr>
                <a:bodyPr/>
                <a:lstStyle/>
                <a:p>
                  <a:pPr>
                    <a:defRPr sz="1200" b="1" i="0" baseline="0">
                      <a:latin typeface="Times New Roman" panose="02020603050405020304" pitchFamily="18" charset="0"/>
                    </a:defRPr>
                  </a:pPr>
                  <a:endParaRPr lang="ru-RU"/>
                </a:p>
              </c:txPr>
              <c:dLblPos val="bestFit"/>
              <c:showLegendKey val="0"/>
              <c:showVal val="1"/>
              <c:showCatName val="0"/>
              <c:showSerName val="0"/>
              <c:showPercent val="0"/>
              <c:showBubbleSize val="0"/>
            </c:dLbl>
            <c:dLbl>
              <c:idx val="1"/>
              <c:layout>
                <c:manualLayout>
                  <c:x val="8.846788080894237E-2"/>
                  <c:y val="-0.10906307958185803"/>
                </c:manualLayout>
              </c:layout>
              <c:numFmt formatCode="#,##0.00" sourceLinked="0"/>
              <c:spPr/>
              <c:txPr>
                <a:bodyPr/>
                <a:lstStyle/>
                <a:p>
                  <a:pPr>
                    <a:defRPr sz="1200" b="1" i="0" baseline="0">
                      <a:latin typeface="Times New Roman" panose="02020603050405020304" pitchFamily="18" charset="0"/>
                    </a:defRPr>
                  </a:pPr>
                  <a:endParaRPr lang="ru-RU"/>
                </a:p>
              </c:txPr>
              <c:dLblPos val="bestFit"/>
              <c:showLegendKey val="0"/>
              <c:showVal val="1"/>
              <c:showCatName val="0"/>
              <c:showSerName val="0"/>
              <c:showPercent val="0"/>
              <c:showBubbleSize val="0"/>
            </c:dLbl>
            <c:dLbl>
              <c:idx val="2"/>
              <c:numFmt formatCode="#,##0.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доходы</c:v>
                </c:pt>
                <c:pt idx="1">
                  <c:v>расходы</c:v>
                </c:pt>
                <c:pt idx="2">
                  <c:v>дефицит/профицит</c:v>
                </c:pt>
              </c:strCache>
            </c:strRef>
          </c:cat>
          <c:val>
            <c:numRef>
              <c:f>Лист1!$B$2:$B$4</c:f>
              <c:numCache>
                <c:formatCode>General</c:formatCode>
                <c:ptCount val="3"/>
                <c:pt idx="0">
                  <c:v>831132957.13</c:v>
                </c:pt>
                <c:pt idx="1">
                  <c:v>856251871.96000004</c:v>
                </c:pt>
                <c:pt idx="2">
                  <c:v>-25118914.830000043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5701998613057335"/>
          <c:y val="0.32390800975529555"/>
          <c:w val="0.22394073149578361"/>
          <c:h val="0.48494404400606989"/>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1.5645663026688791E-2"/>
          <c:y val="7.6338964675332618E-2"/>
          <c:w val="0.78288646691586239"/>
          <c:h val="0.92366103532466737"/>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dLbl>
              <c:idx val="0"/>
              <c:layout>
                <c:manualLayout>
                  <c:x val="-1.4223330024262537E-3"/>
                  <c:y val="0.50586230789575493"/>
                </c:manualLayout>
              </c:layout>
              <c:dLblPos val="outEnd"/>
              <c:showLegendKey val="0"/>
              <c:showVal val="1"/>
              <c:showCatName val="0"/>
              <c:showSerName val="0"/>
              <c:showPercent val="0"/>
              <c:showBubbleSize val="0"/>
            </c:dLbl>
            <c:dLbl>
              <c:idx val="1"/>
              <c:layout>
                <c:manualLayout>
                  <c:x val="0"/>
                  <c:y val="0.58748653002520224"/>
                </c:manualLayout>
              </c:layout>
              <c:dLblPos val="outEnd"/>
              <c:showLegendKey val="0"/>
              <c:showVal val="1"/>
              <c:showCatName val="0"/>
              <c:showSerName val="0"/>
              <c:showPercent val="0"/>
              <c:showBubbleSize val="0"/>
            </c:dLbl>
            <c:dLbl>
              <c:idx val="2"/>
              <c:layout>
                <c:manualLayout>
                  <c:x val="2.8446660048525073E-3"/>
                  <c:y val="0.49327730770996209"/>
                </c:manualLayout>
              </c:layout>
              <c:dLblPos val="outEnd"/>
              <c:showLegendKey val="0"/>
              <c:showVal val="1"/>
              <c:showCatName val="0"/>
              <c:showSerName val="0"/>
              <c:showPercent val="0"/>
              <c:showBubbleSize val="0"/>
            </c:dLbl>
            <c:dLbl>
              <c:idx val="3"/>
              <c:layout>
                <c:manualLayout>
                  <c:x val="0"/>
                  <c:y val="0.45158759909857715"/>
                </c:manualLayout>
              </c:layout>
              <c:dLblPos val="outEnd"/>
              <c:showLegendKey val="0"/>
              <c:showVal val="1"/>
              <c:showCatName val="0"/>
              <c:showSerName val="0"/>
              <c:showPercent val="0"/>
              <c:showBubbleSize val="0"/>
            </c:dLbl>
            <c:dLbl>
              <c:idx val="4"/>
              <c:layout>
                <c:manualLayout>
                  <c:x val="-2.8446660048525073E-3"/>
                  <c:y val="0.45609771824637857"/>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(план)</c:v>
                </c:pt>
                <c:pt idx="2">
                  <c:v>2021 год (план)</c:v>
                </c:pt>
                <c:pt idx="3">
                  <c:v>2022 год (план)</c:v>
                </c:pt>
                <c:pt idx="4">
                  <c:v>2023 год (план)</c:v>
                </c:pt>
              </c:strCache>
            </c:strRef>
          </c:cat>
          <c:val>
            <c:numRef>
              <c:f>Лист1!$B$2:$B$6</c:f>
              <c:numCache>
                <c:formatCode>#,##0.00</c:formatCode>
                <c:ptCount val="5"/>
                <c:pt idx="0">
                  <c:v>647000557.65999997</c:v>
                </c:pt>
                <c:pt idx="1">
                  <c:v>844520919.86000001</c:v>
                </c:pt>
                <c:pt idx="2">
                  <c:v>611487872.38999999</c:v>
                </c:pt>
                <c:pt idx="3">
                  <c:v>583846582.38999999</c:v>
                </c:pt>
                <c:pt idx="4">
                  <c:v>586324210.38999999</c:v>
                </c:pt>
              </c:numCache>
            </c:numRef>
          </c:val>
        </c:ser>
        <c:ser>
          <c:idx val="1"/>
          <c:order val="1"/>
          <c:tx>
            <c:strRef>
              <c:f>Лист1!$C$1</c:f>
              <c:strCache>
                <c:ptCount val="1"/>
                <c:pt idx="0">
                  <c:v>Расходы</c:v>
                </c:pt>
              </c:strCache>
            </c:strRef>
          </c:tx>
          <c:spPr>
            <a:solidFill>
              <a:srgbClr val="92D050"/>
            </a:solidFill>
          </c:spPr>
          <c:invertIfNegative val="0"/>
          <c:dLbls>
            <c:dLbl>
              <c:idx val="0"/>
              <c:layout>
                <c:manualLayout>
                  <c:x val="0"/>
                  <c:y val="0.50512788006093989"/>
                </c:manualLayout>
              </c:layout>
              <c:dLblPos val="outEnd"/>
              <c:showLegendKey val="0"/>
              <c:showVal val="1"/>
              <c:showCatName val="0"/>
              <c:showSerName val="0"/>
              <c:showPercent val="0"/>
              <c:showBubbleSize val="0"/>
            </c:dLbl>
            <c:dLbl>
              <c:idx val="1"/>
              <c:layout>
                <c:manualLayout>
                  <c:x val="-2.8446660048525073E-3"/>
                  <c:y val="0.58735046415402004"/>
                </c:manualLayout>
              </c:layout>
              <c:dLblPos val="outEnd"/>
              <c:showLegendKey val="0"/>
              <c:showVal val="1"/>
              <c:showCatName val="0"/>
              <c:showSerName val="0"/>
              <c:showPercent val="0"/>
              <c:showBubbleSize val="0"/>
            </c:dLbl>
            <c:dLbl>
              <c:idx val="2"/>
              <c:layout>
                <c:manualLayout>
                  <c:x val="-5.2151607629141036E-17"/>
                  <c:y val="0.49337320955892799"/>
                </c:manualLayout>
              </c:layout>
              <c:dLblPos val="outEnd"/>
              <c:showLegendKey val="0"/>
              <c:showVal val="1"/>
              <c:showCatName val="0"/>
              <c:showSerName val="0"/>
              <c:showPercent val="0"/>
              <c:showBubbleSize val="0"/>
            </c:dLbl>
            <c:dLbl>
              <c:idx val="3"/>
              <c:layout>
                <c:manualLayout>
                  <c:x val="4.2669990072787614E-3"/>
                  <c:y val="0.45160863739592871"/>
                </c:manualLayout>
              </c:layout>
              <c:dLblPos val="outEnd"/>
              <c:showLegendKey val="0"/>
              <c:showVal val="1"/>
              <c:showCatName val="0"/>
              <c:showSerName val="0"/>
              <c:showPercent val="0"/>
              <c:showBubbleSize val="0"/>
            </c:dLbl>
            <c:dLbl>
              <c:idx val="4"/>
              <c:layout>
                <c:manualLayout>
                  <c:x val="1.4223330024262537E-3"/>
                  <c:y val="0.45611875654373013"/>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(план)</c:v>
                </c:pt>
                <c:pt idx="2">
                  <c:v>2021 год (план)</c:v>
                </c:pt>
                <c:pt idx="3">
                  <c:v>2022 год (план)</c:v>
                </c:pt>
                <c:pt idx="4">
                  <c:v>2023 год (план)</c:v>
                </c:pt>
              </c:strCache>
            </c:strRef>
          </c:cat>
          <c:val>
            <c:numRef>
              <c:f>Лист1!$C$2:$C$6</c:f>
              <c:numCache>
                <c:formatCode>#,##0.00</c:formatCode>
                <c:ptCount val="5"/>
                <c:pt idx="0">
                  <c:v>645251566.14999998</c:v>
                </c:pt>
                <c:pt idx="1">
                  <c:v>869639834.69000006</c:v>
                </c:pt>
                <c:pt idx="2">
                  <c:v>611716372.38999999</c:v>
                </c:pt>
                <c:pt idx="3">
                  <c:v>583896582.38999999</c:v>
                </c:pt>
                <c:pt idx="4">
                  <c:v>586374210.38999999</c:v>
                </c:pt>
              </c:numCache>
            </c:numRef>
          </c:val>
        </c:ser>
        <c:ser>
          <c:idx val="2"/>
          <c:order val="2"/>
          <c:tx>
            <c:strRef>
              <c:f>Лист1!$D$1</c:f>
              <c:strCache>
                <c:ptCount val="1"/>
                <c:pt idx="0">
                  <c:v>Дефицит/профицит</c:v>
                </c:pt>
              </c:strCache>
            </c:strRef>
          </c:tx>
          <c:spPr>
            <a:solidFill>
              <a:srgbClr val="FF0000"/>
            </a:solidFill>
          </c:spPr>
          <c:invertIfNegative val="0"/>
          <c:dLbls>
            <c:dLbl>
              <c:idx val="0"/>
              <c:layout>
                <c:manualLayout>
                  <c:x val="-2.8446660048525073E-3"/>
                  <c:y val="-1.5190743586324778E-2"/>
                </c:manualLayout>
              </c:layout>
              <c:dLblPos val="outEnd"/>
              <c:showLegendKey val="0"/>
              <c:showVal val="1"/>
              <c:showCatName val="0"/>
              <c:showSerName val="0"/>
              <c:showPercent val="0"/>
              <c:showBubbleSize val="0"/>
            </c:dLbl>
            <c:dLbl>
              <c:idx val="1"/>
              <c:layout>
                <c:manualLayout>
                  <c:x val="-2.4549243632427417E-3"/>
                  <c:y val="0.10278792959110293"/>
                </c:manualLayout>
              </c:layout>
              <c:dLblPos val="outEnd"/>
              <c:showLegendKey val="0"/>
              <c:showVal val="1"/>
              <c:showCatName val="0"/>
              <c:showSerName val="0"/>
              <c:showPercent val="0"/>
              <c:showBubbleSize val="0"/>
            </c:dLbl>
            <c:dLbl>
              <c:idx val="2"/>
              <c:layout>
                <c:manualLayout>
                  <c:x val="1.9488202027731687E-3"/>
                  <c:y val="0.10089584895267531"/>
                </c:manualLayout>
              </c:layout>
              <c:dLblPos val="outEnd"/>
              <c:showLegendKey val="0"/>
              <c:showVal val="1"/>
              <c:showCatName val="0"/>
              <c:showSerName val="0"/>
              <c:showPercent val="0"/>
              <c:showBubbleSize val="0"/>
            </c:dLbl>
            <c:dLbl>
              <c:idx val="3"/>
              <c:layout>
                <c:manualLayout>
                  <c:x val="2.5915579272553944E-3"/>
                  <c:y val="0.11434833737341503"/>
                </c:manualLayout>
              </c:layout>
              <c:dLblPos val="outEnd"/>
              <c:showLegendKey val="0"/>
              <c:showVal val="1"/>
              <c:showCatName val="0"/>
              <c:showSerName val="0"/>
              <c:showPercent val="0"/>
              <c:showBubbleSize val="0"/>
            </c:dLbl>
            <c:dLbl>
              <c:idx val="4"/>
              <c:layout>
                <c:manualLayout>
                  <c:x val="-1.119947244961892E-7"/>
                  <c:y val="9.4218238728390788E-2"/>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(план)</c:v>
                </c:pt>
                <c:pt idx="2">
                  <c:v>2021 год (план)</c:v>
                </c:pt>
                <c:pt idx="3">
                  <c:v>2022 год (план)</c:v>
                </c:pt>
                <c:pt idx="4">
                  <c:v>2023 год (план)</c:v>
                </c:pt>
              </c:strCache>
            </c:strRef>
          </c:cat>
          <c:val>
            <c:numRef>
              <c:f>Лист1!$D$2:$D$6</c:f>
              <c:numCache>
                <c:formatCode>#,##0.00</c:formatCode>
                <c:ptCount val="5"/>
                <c:pt idx="0">
                  <c:v>1748991.5099999905</c:v>
                </c:pt>
                <c:pt idx="1">
                  <c:v>-25118914.830000043</c:v>
                </c:pt>
                <c:pt idx="2">
                  <c:v>-228500</c:v>
                </c:pt>
                <c:pt idx="3">
                  <c:v>-50000</c:v>
                </c:pt>
                <c:pt idx="4">
                  <c:v>-50000</c:v>
                </c:pt>
              </c:numCache>
            </c:numRef>
          </c:val>
        </c:ser>
        <c:dLbls>
          <c:showLegendKey val="0"/>
          <c:showVal val="0"/>
          <c:showCatName val="0"/>
          <c:showSerName val="0"/>
          <c:showPercent val="0"/>
          <c:showBubbleSize val="0"/>
        </c:dLbls>
        <c:gapWidth val="150"/>
        <c:axId val="115192832"/>
        <c:axId val="215207296"/>
      </c:barChart>
      <c:catAx>
        <c:axId val="11519283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215207296"/>
        <c:crosses val="autoZero"/>
        <c:auto val="1"/>
        <c:lblAlgn val="ctr"/>
        <c:lblOffset val="100"/>
        <c:noMultiLvlLbl val="0"/>
      </c:catAx>
      <c:valAx>
        <c:axId val="215207296"/>
        <c:scaling>
          <c:orientation val="minMax"/>
        </c:scaling>
        <c:delete val="1"/>
        <c:axPos val="l"/>
        <c:majorGridlines>
          <c:spPr>
            <a:ln>
              <a:noFill/>
            </a:ln>
          </c:spPr>
        </c:majorGridlines>
        <c:numFmt formatCode="#,##0.00" sourceLinked="1"/>
        <c:majorTickMark val="out"/>
        <c:minorTickMark val="none"/>
        <c:tickLblPos val="nextTo"/>
        <c:crossAx val="115192832"/>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2.6251298095685362E-2"/>
          <c:w val="0.8258447183064781"/>
          <c:h val="0.77140369618277194"/>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(план)</c:v>
                </c:pt>
                <c:pt idx="2">
                  <c:v>2021 год (план)</c:v>
                </c:pt>
                <c:pt idx="3">
                  <c:v>2022 год (план)</c:v>
                </c:pt>
                <c:pt idx="4">
                  <c:v>2023 год (план)</c:v>
                </c:pt>
              </c:strCache>
            </c:strRef>
          </c:cat>
          <c:val>
            <c:numRef>
              <c:f>Лист1!$B$2:$B$6</c:f>
              <c:numCache>
                <c:formatCode>#,##0.00</c:formatCode>
                <c:ptCount val="5"/>
                <c:pt idx="0">
                  <c:v>647000.56000000006</c:v>
                </c:pt>
                <c:pt idx="1">
                  <c:v>844520.92</c:v>
                </c:pt>
                <c:pt idx="2">
                  <c:v>611487.87</c:v>
                </c:pt>
                <c:pt idx="3">
                  <c:v>583846.57999999996</c:v>
                </c:pt>
                <c:pt idx="4">
                  <c:v>586324.21</c:v>
                </c:pt>
              </c:numCache>
            </c:numRef>
          </c:val>
        </c:ser>
        <c:dLbls>
          <c:showLegendKey val="0"/>
          <c:showVal val="0"/>
          <c:showCatName val="0"/>
          <c:showSerName val="0"/>
          <c:showPercent val="0"/>
          <c:showBubbleSize val="0"/>
        </c:dLbls>
        <c:gapWidth val="150"/>
        <c:axId val="115194880"/>
        <c:axId val="215209600"/>
      </c:barChart>
      <c:catAx>
        <c:axId val="11519488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215209600"/>
        <c:crosses val="autoZero"/>
        <c:auto val="1"/>
        <c:lblAlgn val="ctr"/>
        <c:lblOffset val="100"/>
        <c:noMultiLvlLbl val="0"/>
      </c:catAx>
      <c:valAx>
        <c:axId val="215209600"/>
        <c:scaling>
          <c:orientation val="minMax"/>
        </c:scaling>
        <c:delete val="1"/>
        <c:axPos val="l"/>
        <c:majorGridlines>
          <c:spPr>
            <a:ln>
              <a:noFill/>
            </a:ln>
          </c:spPr>
        </c:majorGridlines>
        <c:numFmt formatCode="#,##0.00" sourceLinked="1"/>
        <c:majorTickMark val="out"/>
        <c:minorTickMark val="none"/>
        <c:tickLblPos val="nextTo"/>
        <c:crossAx val="115194880"/>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2.6251298095685362E-2"/>
          <c:w val="0.8258447183064781"/>
          <c:h val="0.77140369618277194"/>
        </c:manualLayout>
      </c:layout>
      <c:barChart>
        <c:barDir val="col"/>
        <c:grouping val="clustered"/>
        <c:varyColors val="0"/>
        <c:ser>
          <c:idx val="0"/>
          <c:order val="0"/>
          <c:tx>
            <c:strRef>
              <c:f>Лист1!$B$1</c:f>
              <c:strCache>
                <c:ptCount val="1"/>
                <c:pt idx="0">
                  <c:v>Расходы</c:v>
                </c:pt>
              </c:strCache>
            </c:strRef>
          </c:tx>
          <c:spPr>
            <a:solidFill>
              <a:srgbClr val="92D05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(план)</c:v>
                </c:pt>
                <c:pt idx="2">
                  <c:v>2021 год (план)</c:v>
                </c:pt>
                <c:pt idx="3">
                  <c:v>2022 год (план)</c:v>
                </c:pt>
                <c:pt idx="4">
                  <c:v>2023 год (план)</c:v>
                </c:pt>
              </c:strCache>
            </c:strRef>
          </c:cat>
          <c:val>
            <c:numRef>
              <c:f>Лист1!$B$2:$B$6</c:f>
              <c:numCache>
                <c:formatCode>#,##0.00</c:formatCode>
                <c:ptCount val="5"/>
                <c:pt idx="0">
                  <c:v>645251.56999999995</c:v>
                </c:pt>
                <c:pt idx="1">
                  <c:v>869639.83</c:v>
                </c:pt>
                <c:pt idx="2">
                  <c:v>611716.37</c:v>
                </c:pt>
                <c:pt idx="3">
                  <c:v>583896.57999999996</c:v>
                </c:pt>
                <c:pt idx="4">
                  <c:v>586374.21</c:v>
                </c:pt>
              </c:numCache>
            </c:numRef>
          </c:val>
        </c:ser>
        <c:dLbls>
          <c:showLegendKey val="0"/>
          <c:showVal val="0"/>
          <c:showCatName val="0"/>
          <c:showSerName val="0"/>
          <c:showPercent val="0"/>
          <c:showBubbleSize val="0"/>
        </c:dLbls>
        <c:gapWidth val="150"/>
        <c:axId val="115738112"/>
        <c:axId val="215210752"/>
      </c:barChart>
      <c:catAx>
        <c:axId val="11573811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215210752"/>
        <c:crosses val="autoZero"/>
        <c:auto val="1"/>
        <c:lblAlgn val="ctr"/>
        <c:lblOffset val="100"/>
        <c:noMultiLvlLbl val="0"/>
      </c:catAx>
      <c:valAx>
        <c:axId val="215210752"/>
        <c:scaling>
          <c:orientation val="minMax"/>
        </c:scaling>
        <c:delete val="1"/>
        <c:axPos val="l"/>
        <c:majorGridlines>
          <c:spPr>
            <a:ln>
              <a:noFill/>
            </a:ln>
          </c:spPr>
        </c:majorGridlines>
        <c:numFmt formatCode="#,##0.00" sourceLinked="1"/>
        <c:majorTickMark val="out"/>
        <c:minorTickMark val="none"/>
        <c:tickLblPos val="nextTo"/>
        <c:crossAx val="115738112"/>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2.3130270471739701E-2"/>
          <c:y val="7.7618042439728918E-2"/>
          <c:w val="0.8258447183064781"/>
          <c:h val="0.88428007999111213"/>
        </c:manualLayout>
      </c:layout>
      <c:barChart>
        <c:barDir val="col"/>
        <c:grouping val="clustered"/>
        <c:varyColors val="0"/>
        <c:ser>
          <c:idx val="0"/>
          <c:order val="0"/>
          <c:tx>
            <c:strRef>
              <c:f>Лист1!$B$1</c:f>
              <c:strCache>
                <c:ptCount val="1"/>
                <c:pt idx="0">
                  <c:v>Дефицит / профицит</c:v>
                </c:pt>
              </c:strCache>
            </c:strRef>
          </c:tx>
          <c:spPr>
            <a:solidFill>
              <a:srgbClr val="FF0000"/>
            </a:solidFill>
          </c:spPr>
          <c:invertIfNegative val="0"/>
          <c:dLbls>
            <c:dLbl>
              <c:idx val="1"/>
              <c:layout>
                <c:manualLayout>
                  <c:x val="2.8080992596353905E-3"/>
                  <c:y val="0.41129759099746355"/>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(план)</c:v>
                </c:pt>
                <c:pt idx="2">
                  <c:v>2021 год (план)</c:v>
                </c:pt>
                <c:pt idx="3">
                  <c:v>2022 год (план)</c:v>
                </c:pt>
                <c:pt idx="4">
                  <c:v>2023 год (план)</c:v>
                </c:pt>
              </c:strCache>
            </c:strRef>
          </c:cat>
          <c:val>
            <c:numRef>
              <c:f>Лист1!$B$2:$B$6</c:f>
              <c:numCache>
                <c:formatCode>#,##0.00</c:formatCode>
                <c:ptCount val="5"/>
                <c:pt idx="0">
                  <c:v>1748.99</c:v>
                </c:pt>
                <c:pt idx="1">
                  <c:v>-25118.91</c:v>
                </c:pt>
                <c:pt idx="2">
                  <c:v>-228.5</c:v>
                </c:pt>
                <c:pt idx="3">
                  <c:v>-50</c:v>
                </c:pt>
                <c:pt idx="4">
                  <c:v>-50</c:v>
                </c:pt>
              </c:numCache>
            </c:numRef>
          </c:val>
        </c:ser>
        <c:dLbls>
          <c:showLegendKey val="0"/>
          <c:showVal val="0"/>
          <c:showCatName val="0"/>
          <c:showSerName val="0"/>
          <c:showPercent val="0"/>
          <c:showBubbleSize val="0"/>
        </c:dLbls>
        <c:gapWidth val="150"/>
        <c:axId val="115740160"/>
        <c:axId val="200574080"/>
      </c:barChart>
      <c:catAx>
        <c:axId val="115740160"/>
        <c:scaling>
          <c:orientation val="minMax"/>
        </c:scaling>
        <c:delete val="1"/>
        <c:axPos val="b"/>
        <c:majorTickMark val="out"/>
        <c:minorTickMark val="none"/>
        <c:tickLblPos val="nextTo"/>
        <c:crossAx val="200574080"/>
        <c:crosses val="autoZero"/>
        <c:auto val="1"/>
        <c:lblAlgn val="ctr"/>
        <c:lblOffset val="100"/>
        <c:noMultiLvlLbl val="0"/>
      </c:catAx>
      <c:valAx>
        <c:axId val="200574080"/>
        <c:scaling>
          <c:orientation val="minMax"/>
        </c:scaling>
        <c:delete val="1"/>
        <c:axPos val="l"/>
        <c:majorGridlines>
          <c:spPr>
            <a:ln>
              <a:noFill/>
            </a:ln>
          </c:spPr>
        </c:majorGridlines>
        <c:numFmt formatCode="#,##0.00" sourceLinked="1"/>
        <c:majorTickMark val="out"/>
        <c:minorTickMark val="none"/>
        <c:tickLblPos val="nextTo"/>
        <c:crossAx val="115740160"/>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0725351492200736"/>
          <c:y val="3.2220355277445163E-2"/>
          <c:w val="0.17728820901620251"/>
          <c:h val="0.39019414079767889"/>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2021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8.4251976537754306E-2"/>
          <c:y val="1.2577716400006187E-3"/>
          <c:w val="0.79803735798902986"/>
          <c:h val="0.99874222835999937"/>
        </c:manualLayout>
      </c:layout>
      <c:pie3DChart>
        <c:varyColors val="1"/>
        <c:ser>
          <c:idx val="0"/>
          <c:order val="0"/>
          <c:tx>
            <c:strRef>
              <c:f>Лист1!$B$1</c:f>
              <c:strCache>
                <c:ptCount val="1"/>
                <c:pt idx="0">
                  <c:v>2021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tx>
                <c:rich>
                  <a:bodyPr/>
                  <a:lstStyle/>
                  <a:p>
                    <a:r>
                      <a:rPr lang="en-US" sz="1200" dirty="0" smtClean="0"/>
                      <a:t>23</a:t>
                    </a:r>
                    <a:r>
                      <a:rPr lang="ru-RU" sz="1200" dirty="0" smtClean="0"/>
                      <a:t>7</a:t>
                    </a:r>
                    <a:r>
                      <a:rPr lang="en-US" sz="1200" dirty="0" smtClean="0"/>
                      <a:t> </a:t>
                    </a:r>
                    <a:r>
                      <a:rPr lang="ru-RU" sz="1200" dirty="0" smtClean="0"/>
                      <a:t>815,4</a:t>
                    </a:r>
                    <a:endParaRPr lang="en-US" dirty="0"/>
                  </a:p>
                </c:rich>
              </c:tx>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221854.5</c:v>
                </c:pt>
                <c:pt idx="1">
                  <c:v>389633.4</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264706.90000000002</c:v>
                </c:pt>
                <c:pt idx="1">
                  <c:v>319139.7</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5.9999002378420551E-4"/>
          <c:y val="0.74513819842802276"/>
          <c:w val="0.95871677828369362"/>
          <c:h val="0.25486192156193888"/>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2023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6.2655736664180173E-2"/>
          <c:y val="1.2577716400006187E-3"/>
          <c:w val="0.79803735798902986"/>
          <c:h val="0.99874222835999937"/>
        </c:manualLayout>
      </c:layout>
      <c:pie3DChart>
        <c:varyColors val="1"/>
        <c:ser>
          <c:idx val="0"/>
          <c:order val="0"/>
          <c:tx>
            <c:strRef>
              <c:f>Лист1!$B$1</c:f>
              <c:strCache>
                <c:ptCount val="1"/>
                <c:pt idx="0">
                  <c:v>2021 год</c:v>
                </c:pt>
              </c:strCache>
            </c:strRef>
          </c:tx>
          <c:explosion val="31"/>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267159.40000000002</c:v>
                </c:pt>
                <c:pt idx="1">
                  <c:v>319164.79999999999</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Безвозмездные поступления</c:v>
                </c:pt>
              </c:strCache>
            </c:strRef>
          </c:tx>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2019 (факт)</c:v>
                </c:pt>
                <c:pt idx="1">
                  <c:v>2020 (план)</c:v>
                </c:pt>
                <c:pt idx="2">
                  <c:v>2021 (план)</c:v>
                </c:pt>
                <c:pt idx="3">
                  <c:v>2022 (план)</c:v>
                </c:pt>
                <c:pt idx="4">
                  <c:v>2023 (план)</c:v>
                </c:pt>
              </c:strCache>
            </c:strRef>
          </c:cat>
          <c:val>
            <c:numRef>
              <c:f>Лист1!$B$2:$B$6</c:f>
              <c:numCache>
                <c:formatCode>#,##0.0</c:formatCode>
                <c:ptCount val="5"/>
                <c:pt idx="0">
                  <c:v>383417.7</c:v>
                </c:pt>
                <c:pt idx="1">
                  <c:v>612480.80000000005</c:v>
                </c:pt>
                <c:pt idx="2">
                  <c:v>389633.4</c:v>
                </c:pt>
                <c:pt idx="3">
                  <c:v>319139.7</c:v>
                </c:pt>
                <c:pt idx="4">
                  <c:v>319164.79999999999</c:v>
                </c:pt>
              </c:numCache>
            </c:numRef>
          </c:val>
        </c:ser>
        <c:ser>
          <c:idx val="1"/>
          <c:order val="1"/>
          <c:tx>
            <c:strRef>
              <c:f>Лист1!$C$1</c:f>
              <c:strCache>
                <c:ptCount val="1"/>
                <c:pt idx="0">
                  <c:v>Налоговые доходы</c:v>
                </c:pt>
              </c:strCache>
            </c:strRef>
          </c:tx>
          <c:spPr>
            <a:solidFill>
              <a:srgbClr val="66FF66"/>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2019 (факт)</c:v>
                </c:pt>
                <c:pt idx="1">
                  <c:v>2020 (план)</c:v>
                </c:pt>
                <c:pt idx="2">
                  <c:v>2021 (план)</c:v>
                </c:pt>
                <c:pt idx="3">
                  <c:v>2022 (план)</c:v>
                </c:pt>
                <c:pt idx="4">
                  <c:v>2023 (план)</c:v>
                </c:pt>
              </c:strCache>
            </c:strRef>
          </c:cat>
          <c:val>
            <c:numRef>
              <c:f>Лист1!$C$2:$C$6</c:f>
              <c:numCache>
                <c:formatCode>#,##0.0</c:formatCode>
                <c:ptCount val="5"/>
                <c:pt idx="0">
                  <c:v>219050.1</c:v>
                </c:pt>
                <c:pt idx="1">
                  <c:v>189610.2</c:v>
                </c:pt>
                <c:pt idx="2">
                  <c:v>183270.39999999999</c:v>
                </c:pt>
                <c:pt idx="3">
                  <c:v>222036.8</c:v>
                </c:pt>
                <c:pt idx="4">
                  <c:v>227899.6</c:v>
                </c:pt>
              </c:numCache>
            </c:numRef>
          </c:val>
        </c:ser>
        <c:ser>
          <c:idx val="2"/>
          <c:order val="2"/>
          <c:tx>
            <c:strRef>
              <c:f>Лист1!$D$1</c:f>
              <c:strCache>
                <c:ptCount val="1"/>
                <c:pt idx="0">
                  <c:v>Неналоговые доходы</c:v>
                </c:pt>
              </c:strCache>
            </c:strRef>
          </c:tx>
          <c:spPr>
            <a:solidFill>
              <a:srgbClr val="66FFFF"/>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2019 (факт)</c:v>
                </c:pt>
                <c:pt idx="1">
                  <c:v>2020 (план)</c:v>
                </c:pt>
                <c:pt idx="2">
                  <c:v>2021 (план)</c:v>
                </c:pt>
                <c:pt idx="3">
                  <c:v>2022 (план)</c:v>
                </c:pt>
                <c:pt idx="4">
                  <c:v>2023 (план)</c:v>
                </c:pt>
              </c:strCache>
            </c:strRef>
          </c:cat>
          <c:val>
            <c:numRef>
              <c:f>Лист1!$D$2:$D$6</c:f>
              <c:numCache>
                <c:formatCode>#,##0.0</c:formatCode>
                <c:ptCount val="5"/>
                <c:pt idx="0">
                  <c:v>44532.800000000003</c:v>
                </c:pt>
                <c:pt idx="1">
                  <c:v>42429.9</c:v>
                </c:pt>
                <c:pt idx="2">
                  <c:v>38584</c:v>
                </c:pt>
                <c:pt idx="3">
                  <c:v>42670.1</c:v>
                </c:pt>
                <c:pt idx="4">
                  <c:v>39259.800000000003</c:v>
                </c:pt>
              </c:numCache>
            </c:numRef>
          </c:val>
        </c:ser>
        <c:dLbls>
          <c:showLegendKey val="0"/>
          <c:showVal val="0"/>
          <c:showCatName val="0"/>
          <c:showSerName val="0"/>
          <c:showPercent val="0"/>
          <c:showBubbleSize val="0"/>
        </c:dLbls>
        <c:axId val="144562688"/>
        <c:axId val="200580416"/>
      </c:areaChart>
      <c:catAx>
        <c:axId val="144562688"/>
        <c:scaling>
          <c:orientation val="minMax"/>
        </c:scaling>
        <c:delete val="0"/>
        <c:axPos val="b"/>
        <c:numFmt formatCode="General" sourceLinked="1"/>
        <c:majorTickMark val="out"/>
        <c:minorTickMark val="none"/>
        <c:tickLblPos val="nextTo"/>
        <c:txPr>
          <a:bodyPr/>
          <a:lstStyle/>
          <a:p>
            <a:pPr>
              <a:defRPr sz="1200" b="1" i="0" baseline="0">
                <a:latin typeface="Times New Roman" panose="02020603050405020304" pitchFamily="18" charset="0"/>
              </a:defRPr>
            </a:pPr>
            <a:endParaRPr lang="ru-RU"/>
          </a:p>
        </c:txPr>
        <c:crossAx val="200580416"/>
        <c:crosses val="autoZero"/>
        <c:auto val="1"/>
        <c:lblAlgn val="ctr"/>
        <c:lblOffset val="100"/>
        <c:noMultiLvlLbl val="0"/>
      </c:catAx>
      <c:valAx>
        <c:axId val="200580416"/>
        <c:scaling>
          <c:orientation val="minMax"/>
        </c:scaling>
        <c:delete val="1"/>
        <c:axPos val="l"/>
        <c:numFmt formatCode="#,##0.0" sourceLinked="1"/>
        <c:majorTickMark val="out"/>
        <c:minorTickMark val="none"/>
        <c:tickLblPos val="nextTo"/>
        <c:crossAx val="144562688"/>
        <c:crosses val="autoZero"/>
        <c:crossBetween val="midCat"/>
      </c:valAx>
    </c:plotArea>
    <c:legend>
      <c:legendPos val="r"/>
      <c:layout>
        <c:manualLayout>
          <c:xMode val="edge"/>
          <c:yMode val="edge"/>
          <c:x val="0.17990293883557565"/>
          <c:y val="0.92282767628224194"/>
          <c:w val="0.63939081905289208"/>
          <c:h val="5.8827533493993445E-2"/>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536302876916115"/>
          <c:y val="7.0652404123623974E-2"/>
          <c:w val="0.43036376716950153"/>
          <c:h val="0.77303223765374907"/>
        </c:manualLayout>
      </c:layout>
      <c:barChart>
        <c:barDir val="bar"/>
        <c:grouping val="clustered"/>
        <c:varyColors val="0"/>
        <c:ser>
          <c:idx val="0"/>
          <c:order val="0"/>
          <c:tx>
            <c:strRef>
              <c:f>Лист1!$B$1</c:f>
              <c:strCache>
                <c:ptCount val="1"/>
                <c:pt idx="0">
                  <c:v>Безвозмездные поступления бюджета МО ГО "Вуктыл"</c:v>
                </c:pt>
              </c:strCache>
            </c:strRef>
          </c:tx>
          <c:invertIfNegative val="0"/>
          <c:dPt>
            <c:idx val="1"/>
            <c:invertIfNegative val="0"/>
            <c:bubble3D val="0"/>
            <c:spPr>
              <a:solidFill>
                <a:srgbClr val="66FF66"/>
              </a:solidFill>
            </c:spPr>
          </c:dPt>
          <c:dPt>
            <c:idx val="2"/>
            <c:invertIfNegative val="0"/>
            <c:bubble3D val="0"/>
            <c:spPr>
              <a:solidFill>
                <a:srgbClr val="FF66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2023 год</c:v>
                </c:pt>
                <c:pt idx="1">
                  <c:v>2022 год</c:v>
                </c:pt>
                <c:pt idx="2">
                  <c:v>2021 год</c:v>
                </c:pt>
              </c:strCache>
            </c:strRef>
          </c:cat>
          <c:val>
            <c:numRef>
              <c:f>Лист1!$B$2:$B$4</c:f>
              <c:numCache>
                <c:formatCode>#,##0.0</c:formatCode>
                <c:ptCount val="3"/>
                <c:pt idx="0">
                  <c:v>319164.79999999999</c:v>
                </c:pt>
                <c:pt idx="1">
                  <c:v>319139.7</c:v>
                </c:pt>
                <c:pt idx="2">
                  <c:v>389633.4</c:v>
                </c:pt>
              </c:numCache>
            </c:numRef>
          </c:val>
        </c:ser>
        <c:dLbls>
          <c:showLegendKey val="0"/>
          <c:showVal val="0"/>
          <c:showCatName val="0"/>
          <c:showSerName val="0"/>
          <c:showPercent val="0"/>
          <c:showBubbleSize val="0"/>
        </c:dLbls>
        <c:gapWidth val="150"/>
        <c:axId val="144694272"/>
        <c:axId val="139170304"/>
      </c:barChart>
      <c:catAx>
        <c:axId val="144694272"/>
        <c:scaling>
          <c:orientation val="minMax"/>
        </c:scaling>
        <c:delete val="0"/>
        <c:axPos val="l"/>
        <c:majorTickMark val="out"/>
        <c:minorTickMark val="none"/>
        <c:tickLblPos val="nextTo"/>
        <c:txPr>
          <a:bodyPr/>
          <a:lstStyle/>
          <a:p>
            <a:pPr>
              <a:defRPr sz="1400" b="1" i="0" baseline="0">
                <a:latin typeface="Times New Roman" panose="02020603050405020304" pitchFamily="18" charset="0"/>
              </a:defRPr>
            </a:pPr>
            <a:endParaRPr lang="ru-RU"/>
          </a:p>
        </c:txPr>
        <c:crossAx val="139170304"/>
        <c:crosses val="autoZero"/>
        <c:auto val="1"/>
        <c:lblAlgn val="ctr"/>
        <c:lblOffset val="100"/>
        <c:noMultiLvlLbl val="0"/>
      </c:catAx>
      <c:valAx>
        <c:axId val="139170304"/>
        <c:scaling>
          <c:orientation val="minMax"/>
        </c:scaling>
        <c:delete val="1"/>
        <c:axPos val="b"/>
        <c:numFmt formatCode="#,##0.0" sourceLinked="1"/>
        <c:majorTickMark val="out"/>
        <c:minorTickMark val="none"/>
        <c:tickLblPos val="nextTo"/>
        <c:crossAx val="144694272"/>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ln>
          <a:solidFill>
            <a:schemeClr val="tx2">
              <a:lumMod val="40000"/>
              <a:lumOff val="60000"/>
            </a:schemeClr>
          </a:solidFill>
        </a:ln>
      </c:spPr>
    </c:floor>
    <c:sideWall>
      <c:thickness val="0"/>
      <c:spPr>
        <a:noFill/>
        <a:ln w="25400">
          <a:noFill/>
        </a:ln>
      </c:spPr>
    </c:sideWall>
    <c:backWall>
      <c:thickness val="0"/>
      <c:spPr>
        <a:noFill/>
        <a:ln w="25400">
          <a:noFill/>
        </a:ln>
      </c:spPr>
    </c:backWall>
    <c:plotArea>
      <c:layout>
        <c:manualLayout>
          <c:layoutTarget val="inner"/>
          <c:xMode val="edge"/>
          <c:yMode val="edge"/>
          <c:x val="8.6073430865405198E-2"/>
          <c:y val="7.6480266053699814E-2"/>
          <c:w val="0.76774726189166975"/>
          <c:h val="0.54048007042597934"/>
        </c:manualLayout>
      </c:layout>
      <c:bar3DChart>
        <c:barDir val="col"/>
        <c:grouping val="clustered"/>
        <c:varyColors val="0"/>
        <c:ser>
          <c:idx val="0"/>
          <c:order val="0"/>
          <c:tx>
            <c:strRef>
              <c:f>Лист1!$B$1</c:f>
              <c:strCache>
                <c:ptCount val="1"/>
                <c:pt idx="0">
                  <c:v>ООО "Газпром  трансгаз Ухта" </c:v>
                </c:pt>
              </c:strCache>
            </c:strRef>
          </c:tx>
          <c:spPr>
            <a:solidFill>
              <a:srgbClr val="0BB55C"/>
            </a:solidFill>
            <a:scene3d>
              <a:camera prst="orthographicFront"/>
              <a:lightRig rig="threePt" dir="t"/>
            </a:scene3d>
            <a:sp3d/>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Лист1!$B$2</c:f>
              <c:numCache>
                <c:formatCode>General</c:formatCode>
                <c:ptCount val="1"/>
                <c:pt idx="0">
                  <c:v>16.2</c:v>
                </c:pt>
              </c:numCache>
            </c:numRef>
          </c:val>
        </c:ser>
        <c:ser>
          <c:idx val="1"/>
          <c:order val="1"/>
          <c:tx>
            <c:strRef>
              <c:f>Лист1!$C$1</c:f>
              <c:strCache>
                <c:ptCount val="1"/>
                <c:pt idx="0">
                  <c:v>ООО "Газпром добыча Краснодар" </c:v>
                </c:pt>
              </c:strCache>
            </c:strRef>
          </c:tx>
          <c:spPr>
            <a:solidFill>
              <a:srgbClr val="FF33CC"/>
            </a:solidFill>
          </c:spPr>
          <c:invertIfNegative val="0"/>
          <c:dLbls>
            <c:dLbl>
              <c:idx val="0"/>
              <c:numFmt formatCode="#,##0.0" sourceLinked="0"/>
              <c:spPr/>
              <c:txPr>
                <a:bodyPr/>
                <a:lstStyle/>
                <a:p>
                  <a:pPr>
                    <a:defRPr sz="1400" b="1" i="0" baseline="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dLbl>
            <c:txPr>
              <a:bodyPr/>
              <a:lstStyle/>
              <a:p>
                <a:pPr>
                  <a:defRPr sz="1400" b="1" i="0" baseline="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Лист1!$C$2</c:f>
              <c:numCache>
                <c:formatCode>General</c:formatCode>
                <c:ptCount val="1"/>
                <c:pt idx="0">
                  <c:v>30.2</c:v>
                </c:pt>
              </c:numCache>
            </c:numRef>
          </c:val>
        </c:ser>
        <c:ser>
          <c:idx val="2"/>
          <c:order val="2"/>
          <c:tx>
            <c:strRef>
              <c:f>Лист1!$D$1</c:f>
              <c:strCache>
                <c:ptCount val="1"/>
                <c:pt idx="0">
                  <c:v>Отдел охраны Вуктыльского ГПУ( ПАО "Газпром")</c:v>
                </c:pt>
              </c:strCache>
            </c:strRef>
          </c:tx>
          <c:spPr>
            <a:solidFill>
              <a:srgbClr val="9CFEFE"/>
            </a:solidFill>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Лист1!$D$2</c:f>
              <c:numCache>
                <c:formatCode>General</c:formatCode>
                <c:ptCount val="1"/>
                <c:pt idx="0">
                  <c:v>6.8</c:v>
                </c:pt>
              </c:numCache>
            </c:numRef>
          </c:val>
        </c:ser>
        <c:dLbls>
          <c:showLegendKey val="0"/>
          <c:showVal val="0"/>
          <c:showCatName val="0"/>
          <c:showSerName val="0"/>
          <c:showPercent val="0"/>
          <c:showBubbleSize val="0"/>
        </c:dLbls>
        <c:gapWidth val="150"/>
        <c:shape val="cone"/>
        <c:axId val="90409472"/>
        <c:axId val="39723008"/>
        <c:axId val="0"/>
      </c:bar3DChart>
      <c:catAx>
        <c:axId val="90409472"/>
        <c:scaling>
          <c:orientation val="minMax"/>
        </c:scaling>
        <c:delete val="1"/>
        <c:axPos val="b"/>
        <c:majorTickMark val="out"/>
        <c:minorTickMark val="none"/>
        <c:tickLblPos val="nextTo"/>
        <c:crossAx val="39723008"/>
        <c:crosses val="autoZero"/>
        <c:auto val="1"/>
        <c:lblAlgn val="ctr"/>
        <c:lblOffset val="100"/>
        <c:noMultiLvlLbl val="0"/>
      </c:catAx>
      <c:valAx>
        <c:axId val="39723008"/>
        <c:scaling>
          <c:orientation val="minMax"/>
        </c:scaling>
        <c:delete val="1"/>
        <c:axPos val="l"/>
        <c:numFmt formatCode="General" sourceLinked="1"/>
        <c:majorTickMark val="out"/>
        <c:minorTickMark val="none"/>
        <c:tickLblPos val="nextTo"/>
        <c:crossAx val="90409472"/>
        <c:crosses val="autoZero"/>
        <c:crossBetween val="between"/>
      </c:valAx>
      <c:spPr>
        <a:noFill/>
        <a:ln w="25400">
          <a:noFill/>
        </a:ln>
      </c:spPr>
    </c:plotArea>
    <c:legend>
      <c:legendPos val="r"/>
      <c:layout>
        <c:manualLayout>
          <c:xMode val="edge"/>
          <c:yMode val="edge"/>
          <c:x val="0.13682736432139531"/>
          <c:y val="0.64113256792621587"/>
          <c:w val="0.74820320040640076"/>
          <c:h val="0.34583498291763815"/>
        </c:manualLayout>
      </c:layout>
      <c:overlay val="0"/>
      <c:txPr>
        <a:bodyPr/>
        <a:lstStyle/>
        <a:p>
          <a:pPr>
            <a:defRPr sz="1397" b="1" i="1">
              <a:solidFill>
                <a:srgbClr val="FFFF00"/>
              </a:solidFill>
            </a:defRPr>
          </a:pPr>
          <a:endParaRPr lang="ru-RU"/>
        </a:p>
      </c:txPr>
    </c:legend>
    <c:plotVisOnly val="1"/>
    <c:dispBlanksAs val="gap"/>
    <c:showDLblsOverMax val="0"/>
  </c:chart>
  <c:txPr>
    <a:bodyPr/>
    <a:lstStyle/>
    <a:p>
      <a:pPr>
        <a:defRPr sz="1797"/>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2.2916666666666665E-2"/>
          <c:y val="0.21096968533585339"/>
          <c:w val="0.71430314960629926"/>
          <c:h val="0.6347799122897686"/>
        </c:manualLayout>
      </c:layout>
      <c:barChart>
        <c:barDir val="col"/>
        <c:grouping val="clustered"/>
        <c:varyColors val="0"/>
        <c:ser>
          <c:idx val="0"/>
          <c:order val="0"/>
          <c:tx>
            <c:strRef>
              <c:f>Лист1!$B$1</c:f>
              <c:strCache>
                <c:ptCount val="1"/>
                <c:pt idx="0">
                  <c:v>Дотации</c:v>
                </c:pt>
              </c:strCache>
            </c:strRef>
          </c:tx>
          <c:spPr>
            <a:solidFill>
              <a:srgbClr val="00B0F0"/>
            </a:solidFill>
          </c:spPr>
          <c:invertIfNegative val="0"/>
          <c:dLbls>
            <c:dLbl>
              <c:idx val="0"/>
              <c:layout>
                <c:manualLayout>
                  <c:x val="-8.3333333333333332E-3"/>
                  <c:y val="0.13595824166088322"/>
                </c:manualLayout>
              </c:layout>
              <c:showLegendKey val="0"/>
              <c:showVal val="1"/>
              <c:showCatName val="0"/>
              <c:showSerName val="0"/>
              <c:showPercent val="0"/>
              <c:showBubbleSize val="0"/>
            </c:dLbl>
            <c:numFmt formatCode="#,##0.0" sourceLinked="0"/>
            <c:txPr>
              <a:bodyPr rot="-5400000" vert="horz"/>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#,##0.0</c:formatCode>
                <c:ptCount val="3"/>
                <c:pt idx="0">
                  <c:v>45747.199999999997</c:v>
                </c:pt>
                <c:pt idx="1">
                  <c:v>192</c:v>
                </c:pt>
                <c:pt idx="2">
                  <c:v>21.5</c:v>
                </c:pt>
              </c:numCache>
            </c:numRef>
          </c:val>
        </c:ser>
        <c:ser>
          <c:idx val="1"/>
          <c:order val="1"/>
          <c:tx>
            <c:strRef>
              <c:f>Лист1!$C$1</c:f>
              <c:strCache>
                <c:ptCount val="1"/>
                <c:pt idx="0">
                  <c:v>Субсидии</c:v>
                </c:pt>
              </c:strCache>
            </c:strRef>
          </c:tx>
          <c:spPr>
            <a:solidFill>
              <a:srgbClr val="FFFF66"/>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Лист1!$C$2:$C$4</c:f>
              <c:numCache>
                <c:formatCode>#,##0.0</c:formatCode>
                <c:ptCount val="3"/>
                <c:pt idx="0">
                  <c:v>96574.3</c:v>
                </c:pt>
                <c:pt idx="1">
                  <c:v>70154.600000000006</c:v>
                </c:pt>
                <c:pt idx="2">
                  <c:v>70600.3</c:v>
                </c:pt>
              </c:numCache>
            </c:numRef>
          </c:val>
        </c:ser>
        <c:ser>
          <c:idx val="2"/>
          <c:order val="2"/>
          <c:tx>
            <c:strRef>
              <c:f>Лист1!$D$1</c:f>
              <c:strCache>
                <c:ptCount val="1"/>
                <c:pt idx="0">
                  <c:v>Субвенции</c:v>
                </c:pt>
              </c:strCache>
            </c:strRef>
          </c:tx>
          <c:spPr>
            <a:solidFill>
              <a:srgbClr val="45874B"/>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Лист1!$D$2:$D$4</c:f>
              <c:numCache>
                <c:formatCode>#,##0.0</c:formatCode>
                <c:ptCount val="3"/>
                <c:pt idx="0">
                  <c:v>235218.7</c:v>
                </c:pt>
                <c:pt idx="1">
                  <c:v>236699.9</c:v>
                </c:pt>
                <c:pt idx="2">
                  <c:v>236449.8</c:v>
                </c:pt>
              </c:numCache>
            </c:numRef>
          </c:val>
        </c:ser>
        <c:ser>
          <c:idx val="3"/>
          <c:order val="3"/>
          <c:tx>
            <c:strRef>
              <c:f>Лист1!$E$1</c:f>
              <c:strCache>
                <c:ptCount val="1"/>
                <c:pt idx="0">
                  <c:v>Иные МБТ</c:v>
                </c:pt>
              </c:strCache>
            </c:strRef>
          </c:tx>
          <c:spPr>
            <a:solidFill>
              <a:srgbClr val="6600CC"/>
            </a:solidFill>
          </c:spPr>
          <c:invertIfNegative val="0"/>
          <c:dLbls>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Лист1!$E$2:$E$4</c:f>
              <c:numCache>
                <c:formatCode>#,##0.0</c:formatCode>
                <c:ptCount val="3"/>
                <c:pt idx="0">
                  <c:v>12093.2</c:v>
                </c:pt>
                <c:pt idx="1">
                  <c:v>12093.2</c:v>
                </c:pt>
                <c:pt idx="2">
                  <c:v>12093.2</c:v>
                </c:pt>
              </c:numCache>
            </c:numRef>
          </c:val>
        </c:ser>
        <c:dLbls>
          <c:showLegendKey val="0"/>
          <c:showVal val="0"/>
          <c:showCatName val="0"/>
          <c:showSerName val="0"/>
          <c:showPercent val="0"/>
          <c:showBubbleSize val="0"/>
        </c:dLbls>
        <c:gapWidth val="150"/>
        <c:axId val="115020288"/>
        <c:axId val="139172032"/>
      </c:barChart>
      <c:catAx>
        <c:axId val="115020288"/>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39172032"/>
        <c:crosses val="autoZero"/>
        <c:auto val="1"/>
        <c:lblAlgn val="ctr"/>
        <c:lblOffset val="100"/>
        <c:noMultiLvlLbl val="0"/>
      </c:catAx>
      <c:valAx>
        <c:axId val="139172032"/>
        <c:scaling>
          <c:orientation val="minMax"/>
        </c:scaling>
        <c:delete val="1"/>
        <c:axPos val="l"/>
        <c:majorGridlines>
          <c:spPr>
            <a:ln>
              <a:noFill/>
            </a:ln>
          </c:spPr>
        </c:majorGridlines>
        <c:numFmt formatCode="#,##0.0" sourceLinked="1"/>
        <c:majorTickMark val="out"/>
        <c:minorTickMark val="none"/>
        <c:tickLblPos val="nextTo"/>
        <c:crossAx val="115020288"/>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2.3823982939632532E-2"/>
          <c:y val="2.6373610147217372E-2"/>
          <c:w val="0.70245734908136481"/>
          <c:h val="0.13314383591984999"/>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6955734426593766"/>
          <c:y val="6.2241501999074633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54148912871247457"/>
          <c:y val="0.17636929230085549"/>
          <c:w val="0.45278324584426949"/>
          <c:h val="0.62026171419594356"/>
        </c:manualLayout>
      </c:layout>
      <c:pie3DChart>
        <c:varyColors val="1"/>
        <c:ser>
          <c:idx val="0"/>
          <c:order val="0"/>
          <c:tx>
            <c:strRef>
              <c:f>Лист1!$B$1</c:f>
              <c:strCache>
                <c:ptCount val="1"/>
                <c:pt idx="0">
                  <c:v>2021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646609798775142"/>
                  <c:y val="5.1577327060405862E-3"/>
                </c:manualLayout>
              </c:layout>
              <c:showLegendKey val="0"/>
              <c:showVal val="1"/>
              <c:showCatName val="0"/>
              <c:showSerName val="0"/>
              <c:showPercent val="0"/>
              <c:showBubbleSize val="0"/>
            </c:dLbl>
            <c:dLbl>
              <c:idx val="1"/>
              <c:layout>
                <c:manualLayout>
                  <c:x val="3.6020559930008751E-2"/>
                  <c:y val="-0.15131990552023136"/>
                </c:manualLayout>
              </c:layout>
              <c:showLegendKey val="0"/>
              <c:showVal val="1"/>
              <c:showCatName val="0"/>
              <c:showSerName val="0"/>
              <c:showPercent val="0"/>
              <c:showBubbleSize val="0"/>
            </c:dLbl>
            <c:dLbl>
              <c:idx val="7"/>
              <c:layout>
                <c:manualLayout>
                  <c:x val="9.3423665791776023E-2"/>
                  <c:y val="1.4107196503035865E-2"/>
                </c:manualLayout>
              </c:layout>
              <c:showLegendKey val="0"/>
              <c:showVal val="1"/>
              <c:showCatName val="0"/>
              <c:showSerName val="0"/>
              <c:showPercent val="0"/>
              <c:showBubbleSize val="0"/>
            </c:dLbl>
            <c:dLbl>
              <c:idx val="8"/>
              <c:layout>
                <c:manualLayout>
                  <c:x val="5.6927930883639545E-2"/>
                  <c:y val="3.9419912686141402E-2"/>
                </c:manualLayout>
              </c:layout>
              <c:showLegendKey val="0"/>
              <c:showVal val="1"/>
              <c:showCatName val="0"/>
              <c:showSerName val="0"/>
              <c:showPercent val="0"/>
              <c:showBubbleSize val="0"/>
            </c:dLbl>
            <c:dLbl>
              <c:idx val="10"/>
              <c:layout>
                <c:manualLayout>
                  <c:x val="1.3897801837270341E-2"/>
                  <c:y val="-4.5451851974346045E-3"/>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Лист1!$A$2:$A$15</c:f>
              <c:strCache>
                <c:ptCount val="14"/>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 "Обеспечение охраны общественного порядка и профилактики правонарушений"</c:v>
                </c:pt>
                <c:pt idx="13">
                  <c:v>Непрограммные расходы</c:v>
                </c:pt>
              </c:strCache>
            </c:strRef>
          </c:cat>
          <c:val>
            <c:numRef>
              <c:f>Лист1!$B$2:$B$15</c:f>
              <c:numCache>
                <c:formatCode>#,##0.0</c:formatCode>
                <c:ptCount val="14"/>
                <c:pt idx="0">
                  <c:v>49.2</c:v>
                </c:pt>
                <c:pt idx="1">
                  <c:v>14.9</c:v>
                </c:pt>
                <c:pt idx="2">
                  <c:v>1.6</c:v>
                </c:pt>
                <c:pt idx="3">
                  <c:v>0.6</c:v>
                </c:pt>
                <c:pt idx="4">
                  <c:v>0.1</c:v>
                </c:pt>
                <c:pt idx="5">
                  <c:v>5.0999999999999996</c:v>
                </c:pt>
                <c:pt idx="6">
                  <c:v>0.5</c:v>
                </c:pt>
                <c:pt idx="7">
                  <c:v>13.8</c:v>
                </c:pt>
                <c:pt idx="8">
                  <c:v>7.1</c:v>
                </c:pt>
                <c:pt idx="9">
                  <c:v>3.3</c:v>
                </c:pt>
                <c:pt idx="10">
                  <c:v>2.1</c:v>
                </c:pt>
                <c:pt idx="11">
                  <c:v>0.9</c:v>
                </c:pt>
                <c:pt idx="12">
                  <c:v>0.3</c:v>
                </c:pt>
                <c:pt idx="13">
                  <c:v>0.5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
          <c:y val="0"/>
          <c:w val="0.50163506124234469"/>
          <c:h val="0.99175696402437508"/>
        </c:manualLayout>
      </c:layout>
      <c:overlay val="0"/>
      <c:txPr>
        <a:bodyPr/>
        <a:lstStyle/>
        <a:p>
          <a:pPr>
            <a:defRPr sz="11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2.8878905053910001E-2"/>
          <c:y val="0"/>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3520847018578881E-2"/>
          <c:y val="5.0391162227936576E-2"/>
          <c:w val="0.43666604843293239"/>
          <c:h val="0.59466408418290706"/>
        </c:manualLayout>
      </c:layout>
      <c:pie3DChart>
        <c:varyColors val="1"/>
        <c:ser>
          <c:idx val="0"/>
          <c:order val="0"/>
          <c:tx>
            <c:strRef>
              <c:f>Лист1!$B$1</c:f>
              <c:strCache>
                <c:ptCount val="1"/>
                <c:pt idx="0">
                  <c:v>2022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43570226614387"/>
                  <c:y val="-6.3819207678223383E-2"/>
                </c:manualLayout>
              </c:layout>
              <c:showLegendKey val="0"/>
              <c:showVal val="1"/>
              <c:showCatName val="0"/>
              <c:showSerName val="0"/>
              <c:showPercent val="0"/>
              <c:showBubbleSize val="0"/>
            </c:dLbl>
            <c:dLbl>
              <c:idx val="1"/>
              <c:layout>
                <c:manualLayout>
                  <c:x val="3.7245299505472056E-2"/>
                  <c:y val="-0.1198698284866976"/>
                </c:manualLayout>
              </c:layout>
              <c:showLegendKey val="0"/>
              <c:showVal val="1"/>
              <c:showCatName val="0"/>
              <c:showSerName val="0"/>
              <c:showPercent val="0"/>
              <c:showBubbleSize val="0"/>
            </c:dLbl>
            <c:dLbl>
              <c:idx val="7"/>
              <c:layout>
                <c:manualLayout>
                  <c:x val="6.9829057634729214E-2"/>
                  <c:y val="7.5441874822574822E-3"/>
                </c:manualLayout>
              </c:layout>
              <c:showLegendKey val="0"/>
              <c:showVal val="1"/>
              <c:showCatName val="0"/>
              <c:showSerName val="0"/>
              <c:showPercent val="0"/>
              <c:showBubbleSize val="0"/>
            </c:dLbl>
            <c:dLbl>
              <c:idx val="8"/>
              <c:layout>
                <c:manualLayout>
                  <c:x val="5.104091231822603E-2"/>
                  <c:y val="2.5676868442158704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Лист1!$A$2:$A$15</c:f>
              <c:strCache>
                <c:ptCount val="14"/>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 "Обеспечение охраны общественного порядка и профилактики правонарушений"</c:v>
                </c:pt>
                <c:pt idx="13">
                  <c:v>Непрограммные расходы</c:v>
                </c:pt>
              </c:strCache>
            </c:strRef>
          </c:cat>
          <c:val>
            <c:numRef>
              <c:f>Лист1!$B$2:$B$15</c:f>
              <c:numCache>
                <c:formatCode>0.0</c:formatCode>
                <c:ptCount val="14"/>
                <c:pt idx="0">
                  <c:v>51.8</c:v>
                </c:pt>
                <c:pt idx="1">
                  <c:v>10.4</c:v>
                </c:pt>
                <c:pt idx="2">
                  <c:v>1.7</c:v>
                </c:pt>
                <c:pt idx="3">
                  <c:v>0.7</c:v>
                </c:pt>
                <c:pt idx="4">
                  <c:v>0.1</c:v>
                </c:pt>
                <c:pt idx="5">
                  <c:v>5.6</c:v>
                </c:pt>
                <c:pt idx="6">
                  <c:v>0.6</c:v>
                </c:pt>
                <c:pt idx="7">
                  <c:v>14</c:v>
                </c:pt>
                <c:pt idx="8">
                  <c:v>7.5</c:v>
                </c:pt>
                <c:pt idx="9">
                  <c:v>2.8</c:v>
                </c:pt>
                <c:pt idx="10">
                  <c:v>1.9</c:v>
                </c:pt>
                <c:pt idx="11">
                  <c:v>0.9</c:v>
                </c:pt>
                <c:pt idx="12">
                  <c:v>0.4</c:v>
                </c:pt>
                <c:pt idx="13">
                  <c:v>1.6</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2.5656589195599687E-3"/>
          <c:y val="0.58192667895895867"/>
          <c:w val="0.98883096096820322"/>
          <c:h val="0.4056552811379465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75567947647394018"/>
          <c:y val="1.6949884356283647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2669179230981503"/>
          <c:y val="0"/>
          <c:w val="0.85742242797395274"/>
          <c:h val="1"/>
        </c:manualLayout>
      </c:layout>
      <c:pie3DChart>
        <c:varyColors val="1"/>
        <c:ser>
          <c:idx val="0"/>
          <c:order val="0"/>
          <c:tx>
            <c:strRef>
              <c:f>Лист1!$B$1</c:f>
              <c:strCache>
                <c:ptCount val="1"/>
                <c:pt idx="0">
                  <c:v>2023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5729936962740365"/>
                  <c:y val="-8.6724310574438343E-2"/>
                </c:manualLayout>
              </c:layout>
              <c:showLegendKey val="0"/>
              <c:showVal val="1"/>
              <c:showCatName val="0"/>
              <c:showSerName val="0"/>
              <c:showPercent val="0"/>
              <c:showBubbleSize val="0"/>
            </c:dLbl>
            <c:dLbl>
              <c:idx val="1"/>
              <c:layout>
                <c:manualLayout>
                  <c:x val="9.421981786969906E-2"/>
                  <c:y val="-0.16384770379048794"/>
                </c:manualLayout>
              </c:layout>
              <c:showLegendKey val="0"/>
              <c:showVal val="1"/>
              <c:showCatName val="0"/>
              <c:showSerName val="0"/>
              <c:showPercent val="0"/>
              <c:showBubbleSize val="0"/>
            </c:dLbl>
            <c:dLbl>
              <c:idx val="7"/>
              <c:layout>
                <c:manualLayout>
                  <c:x val="0.1253167210811702"/>
                  <c:y val="6.6747634101260887E-3"/>
                </c:manualLayout>
              </c:layout>
              <c:showLegendKey val="0"/>
              <c:showVal val="1"/>
              <c:showCatName val="0"/>
              <c:showSerName val="0"/>
              <c:showPercent val="0"/>
              <c:showBubbleSize val="0"/>
            </c:dLbl>
            <c:dLbl>
              <c:idx val="8"/>
              <c:layout>
                <c:manualLayout>
                  <c:x val="9.0930308818733402E-2"/>
                  <c:y val="4.831988364929149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Лист1!$A$2:$A$15</c:f>
              <c:strCache>
                <c:ptCount val="14"/>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 "Обеспечение охраны общественного порядка и профилактики правонарушений"</c:v>
                </c:pt>
                <c:pt idx="13">
                  <c:v>Непрограммные расходы</c:v>
                </c:pt>
              </c:strCache>
            </c:strRef>
          </c:cat>
          <c:val>
            <c:numRef>
              <c:f>Лист1!$B$2:$B$15</c:f>
              <c:numCache>
                <c:formatCode>0.0</c:formatCode>
                <c:ptCount val="14"/>
                <c:pt idx="0">
                  <c:v>51.6</c:v>
                </c:pt>
                <c:pt idx="1">
                  <c:v>10.4</c:v>
                </c:pt>
                <c:pt idx="2">
                  <c:v>1.7</c:v>
                </c:pt>
                <c:pt idx="3">
                  <c:v>0.6</c:v>
                </c:pt>
                <c:pt idx="4">
                  <c:v>0.1</c:v>
                </c:pt>
                <c:pt idx="5">
                  <c:v>5.6</c:v>
                </c:pt>
                <c:pt idx="6">
                  <c:v>0.6</c:v>
                </c:pt>
                <c:pt idx="7">
                  <c:v>13.2</c:v>
                </c:pt>
                <c:pt idx="8">
                  <c:v>7.5</c:v>
                </c:pt>
                <c:pt idx="9">
                  <c:v>2.8</c:v>
                </c:pt>
                <c:pt idx="10">
                  <c:v>1.9</c:v>
                </c:pt>
                <c:pt idx="11">
                  <c:v>1</c:v>
                </c:pt>
                <c:pt idx="12">
                  <c:v>0.3</c:v>
                </c:pt>
                <c:pt idx="13">
                  <c:v>2.7</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0"/>
    <c:plotArea>
      <c:layout>
        <c:manualLayout>
          <c:layoutTarget val="inner"/>
          <c:xMode val="edge"/>
          <c:yMode val="edge"/>
          <c:x val="0.30382076677868686"/>
          <c:y val="0"/>
          <c:w val="0.4582775962340831"/>
          <c:h val="0.95358702834188014"/>
        </c:manualLayout>
      </c:layout>
      <c:barChart>
        <c:barDir val="bar"/>
        <c:grouping val="clustered"/>
        <c:varyColors val="0"/>
        <c:ser>
          <c:idx val="0"/>
          <c:order val="0"/>
          <c:tx>
            <c:strRef>
              <c:f>Лист1!$B$1</c:f>
              <c:strCache>
                <c:ptCount val="1"/>
                <c:pt idx="0">
                  <c:v>месяц</c:v>
                </c:pt>
              </c:strCache>
            </c:strRef>
          </c:tx>
          <c:spPr>
            <a:solidFill>
              <a:srgbClr val="66FF66"/>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Лист1!$B$2:$B$10</c:f>
              <c:numCache>
                <c:formatCode>General</c:formatCode>
                <c:ptCount val="9"/>
                <c:pt idx="0">
                  <c:v>33.39</c:v>
                </c:pt>
                <c:pt idx="1">
                  <c:v>3.8</c:v>
                </c:pt>
                <c:pt idx="2">
                  <c:v>93.21</c:v>
                </c:pt>
                <c:pt idx="3">
                  <c:v>332.27</c:v>
                </c:pt>
                <c:pt idx="4">
                  <c:v>2705.63</c:v>
                </c:pt>
                <c:pt idx="5">
                  <c:v>469.47</c:v>
                </c:pt>
                <c:pt idx="6">
                  <c:v>112.24</c:v>
                </c:pt>
                <c:pt idx="7">
                  <c:v>10.51</c:v>
                </c:pt>
                <c:pt idx="8">
                  <c:v>710.71</c:v>
                </c:pt>
              </c:numCache>
            </c:numRef>
          </c:val>
        </c:ser>
        <c:ser>
          <c:idx val="1"/>
          <c:order val="1"/>
          <c:tx>
            <c:strRef>
              <c:f>Лист1!$C$1</c:f>
              <c:strCache>
                <c:ptCount val="1"/>
                <c:pt idx="0">
                  <c:v>год</c:v>
                </c:pt>
              </c:strCache>
            </c:strRef>
          </c:tx>
          <c:spPr>
            <a:solidFill>
              <a:srgbClr val="FF66FF"/>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Лист1!$C$2:$C$10</c:f>
              <c:numCache>
                <c:formatCode>General</c:formatCode>
                <c:ptCount val="9"/>
                <c:pt idx="0">
                  <c:v>400.65</c:v>
                </c:pt>
                <c:pt idx="1">
                  <c:v>45.61</c:v>
                </c:pt>
                <c:pt idx="2">
                  <c:v>1118.51</c:v>
                </c:pt>
                <c:pt idx="3">
                  <c:v>3987.23</c:v>
                </c:pt>
                <c:pt idx="4">
                  <c:v>32467.51</c:v>
                </c:pt>
                <c:pt idx="5">
                  <c:v>5633.66</c:v>
                </c:pt>
                <c:pt idx="6">
                  <c:v>1346.84</c:v>
                </c:pt>
                <c:pt idx="7">
                  <c:v>126.11</c:v>
                </c:pt>
                <c:pt idx="8">
                  <c:v>8528.5</c:v>
                </c:pt>
              </c:numCache>
            </c:numRef>
          </c:val>
        </c:ser>
        <c:dLbls>
          <c:showLegendKey val="0"/>
          <c:showVal val="0"/>
          <c:showCatName val="0"/>
          <c:showSerName val="0"/>
          <c:showPercent val="0"/>
          <c:showBubbleSize val="0"/>
        </c:dLbls>
        <c:gapWidth val="150"/>
        <c:axId val="146676224"/>
        <c:axId val="90279296"/>
      </c:barChart>
      <c:catAx>
        <c:axId val="146676224"/>
        <c:scaling>
          <c:orientation val="minMax"/>
        </c:scaling>
        <c:delete val="0"/>
        <c:axPos val="l"/>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90279296"/>
        <c:crosses val="autoZero"/>
        <c:auto val="1"/>
        <c:lblAlgn val="ctr"/>
        <c:lblOffset val="100"/>
        <c:noMultiLvlLbl val="0"/>
      </c:catAx>
      <c:valAx>
        <c:axId val="90279296"/>
        <c:scaling>
          <c:orientation val="minMax"/>
        </c:scaling>
        <c:delete val="1"/>
        <c:axPos val="b"/>
        <c:majorGridlines/>
        <c:numFmt formatCode="General" sourceLinked="1"/>
        <c:majorTickMark val="out"/>
        <c:minorTickMark val="none"/>
        <c:tickLblPos val="nextTo"/>
        <c:crossAx val="146676224"/>
        <c:crosses val="autoZero"/>
        <c:crossBetween val="between"/>
      </c:valAx>
      <c:spPr>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c:spPr>
    </c:plotArea>
    <c:legend>
      <c:legendPos val="r"/>
      <c:layout>
        <c:manualLayout>
          <c:xMode val="edge"/>
          <c:yMode val="edge"/>
          <c:x val="0.84488513152590428"/>
          <c:y val="2.8543794841508839E-2"/>
          <c:w val="7.2716212170434488E-2"/>
          <c:h val="8.8913731807576932E-2"/>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noFill/>
        <a:ln w="25400">
          <a:noFill/>
        </a:ln>
      </c:spPr>
    </c:sideWall>
    <c:backWall>
      <c:thickness val="0"/>
      <c:spPr>
        <a:blipFill>
          <a:blip xmlns:r="http://schemas.openxmlformats.org/officeDocument/2006/relationships" r:embed="rId1"/>
          <a:tile tx="0" ty="0" sx="100000" sy="100000" flip="none" algn="tl"/>
        </a:blipFill>
        <a:ln w="25400">
          <a:noFill/>
        </a:ln>
      </c:spPr>
    </c:backWall>
    <c:plotArea>
      <c:layout/>
      <c:bar3DChart>
        <c:barDir val="col"/>
        <c:grouping val="clustered"/>
        <c:varyColors val="0"/>
        <c:ser>
          <c:idx val="0"/>
          <c:order val="0"/>
          <c:tx>
            <c:strRef>
              <c:f>Лист1!$B$1</c:f>
              <c:strCache>
                <c:ptCount val="1"/>
                <c:pt idx="0">
                  <c:v>в год</c:v>
                </c:pt>
              </c:strCache>
            </c:strRef>
          </c:tx>
          <c:spPr>
            <a:solidFill>
              <a:srgbClr val="66FFFF"/>
            </a:solidFill>
          </c:spPr>
          <c:invertIfNegative val="0"/>
          <c:dLbls>
            <c:numFmt formatCode="#,##0.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Лист1!$B$2:$B$7</c:f>
              <c:numCache>
                <c:formatCode>#,##0.00_ ;\-#,##0.00\ </c:formatCode>
                <c:ptCount val="6"/>
                <c:pt idx="0">
                  <c:v>285.51029393351797</c:v>
                </c:pt>
                <c:pt idx="1">
                  <c:v>15.86678</c:v>
                </c:pt>
                <c:pt idx="2">
                  <c:v>106.88688892833662</c:v>
                </c:pt>
                <c:pt idx="3">
                  <c:v>86.690773141025645</c:v>
                </c:pt>
                <c:pt idx="4">
                  <c:v>19.452932879177379</c:v>
                </c:pt>
                <c:pt idx="5">
                  <c:v>31.962007681660904</c:v>
                </c:pt>
              </c:numCache>
            </c:numRef>
          </c:val>
        </c:ser>
        <c:ser>
          <c:idx val="1"/>
          <c:order val="1"/>
          <c:tx>
            <c:strRef>
              <c:f>Лист1!$C$1</c:f>
              <c:strCache>
                <c:ptCount val="1"/>
                <c:pt idx="0">
                  <c:v>в месяц</c:v>
                </c:pt>
              </c:strCache>
            </c:strRef>
          </c:tx>
          <c:spPr>
            <a:solidFill>
              <a:srgbClr val="FF66FF"/>
            </a:solidFill>
          </c:spPr>
          <c:invertIfNegative val="0"/>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Лист1!$C$2:$C$7</c:f>
              <c:numCache>
                <c:formatCode>#,##0.00;[Red]#,##0.00</c:formatCode>
                <c:ptCount val="6"/>
                <c:pt idx="0">
                  <c:v>23.79252449445983</c:v>
                </c:pt>
                <c:pt idx="1">
                  <c:v>1.3222316666666667</c:v>
                </c:pt>
                <c:pt idx="2">
                  <c:v>8.9072407440280514</c:v>
                </c:pt>
                <c:pt idx="3">
                  <c:v>7.2242310950854707</c:v>
                </c:pt>
                <c:pt idx="4">
                  <c:v>1.6210777399314482</c:v>
                </c:pt>
                <c:pt idx="5">
                  <c:v>2.6635006401384085</c:v>
                </c:pt>
              </c:numCache>
            </c:numRef>
          </c:val>
        </c:ser>
        <c:dLbls>
          <c:showLegendKey val="0"/>
          <c:showVal val="0"/>
          <c:showCatName val="0"/>
          <c:showSerName val="0"/>
          <c:showPercent val="0"/>
          <c:showBubbleSize val="0"/>
        </c:dLbls>
        <c:gapWidth val="150"/>
        <c:shape val="cylinder"/>
        <c:axId val="146777088"/>
        <c:axId val="90281600"/>
        <c:axId val="0"/>
      </c:bar3DChart>
      <c:catAx>
        <c:axId val="146777088"/>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90281600"/>
        <c:crosses val="autoZero"/>
        <c:auto val="1"/>
        <c:lblAlgn val="ctr"/>
        <c:lblOffset val="100"/>
        <c:noMultiLvlLbl val="0"/>
      </c:catAx>
      <c:valAx>
        <c:axId val="90281600"/>
        <c:scaling>
          <c:orientation val="minMax"/>
        </c:scaling>
        <c:delete val="1"/>
        <c:axPos val="l"/>
        <c:numFmt formatCode="#,##0.00_ ;\-#,##0.00\ " sourceLinked="1"/>
        <c:majorTickMark val="out"/>
        <c:minorTickMark val="none"/>
        <c:tickLblPos val="nextTo"/>
        <c:crossAx val="146777088"/>
        <c:crosses val="autoZero"/>
        <c:crossBetween val="between"/>
      </c:valAx>
    </c:plotArea>
    <c:legend>
      <c:legendPos val="r"/>
      <c:layout>
        <c:manualLayout>
          <c:xMode val="edge"/>
          <c:yMode val="edge"/>
          <c:x val="0.84835515091863534"/>
          <c:y val="3.6406496062992136E-2"/>
          <c:w val="0.12254909387172469"/>
          <c:h val="0.1838366607499535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c:v>
                </c:pt>
              </c:strCache>
            </c:strRef>
          </c:tx>
          <c:explosion val="25"/>
          <c:dPt>
            <c:idx val="0"/>
            <c:bubble3D val="0"/>
            <c:spPr>
              <a:solidFill>
                <a:srgbClr val="00B0F0"/>
              </a:solidFill>
            </c:spPr>
          </c:dPt>
          <c:dPt>
            <c:idx val="1"/>
            <c:bubble3D val="0"/>
            <c:spPr>
              <a:solidFill>
                <a:srgbClr val="92D050"/>
              </a:solidFill>
            </c:spPr>
          </c:dPt>
          <c:dPt>
            <c:idx val="2"/>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#,##0.0</c:formatCode>
                <c:ptCount val="3"/>
                <c:pt idx="0">
                  <c:v>49.2</c:v>
                </c:pt>
                <c:pt idx="1">
                  <c:v>51.8</c:v>
                </c:pt>
                <c:pt idx="2">
                  <c:v>51.6</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1"/>
            <c:bubble3D val="0"/>
            <c:spPr>
              <a:solidFill>
                <a:srgbClr val="C00000"/>
              </a:solidFill>
            </c:spPr>
          </c:dPt>
          <c:dPt>
            <c:idx val="2"/>
            <c:bubble3D val="0"/>
            <c:spPr>
              <a:solidFill>
                <a:srgbClr val="FFFF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#,##0.0</c:formatCode>
                <c:ptCount val="3"/>
                <c:pt idx="0">
                  <c:v>14.9</c:v>
                </c:pt>
                <c:pt idx="1">
                  <c:v>10.4</c:v>
                </c:pt>
                <c:pt idx="2">
                  <c:v>10.4</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1"/>
    </c:view3D>
    <c:floor>
      <c:thickness val="0"/>
      <c:spPr>
        <a:scene3d>
          <a:camera prst="orthographicFront"/>
          <a:lightRig rig="threePt" dir="t"/>
        </a:scene3d>
        <a:sp3d>
          <a:bevelT/>
          <a:contourClr>
            <a:srgbClr val="000000"/>
          </a:contourClr>
        </a:sp3d>
      </c:spPr>
    </c:floor>
    <c:sideWall>
      <c:thickness val="0"/>
      <c:spPr>
        <a:pattFill prst="sphere">
          <a:fgClr>
            <a:schemeClr val="accent1"/>
          </a:fgClr>
          <a:bgClr>
            <a:schemeClr val="bg1"/>
          </a:bgClr>
        </a:pattFill>
      </c:spPr>
    </c:sideWall>
    <c:backWall>
      <c:thickness val="0"/>
      <c:spPr>
        <a:pattFill prst="sphere">
          <a:fgClr>
            <a:schemeClr val="accent1"/>
          </a:fgClr>
          <a:bgClr>
            <a:schemeClr val="bg1"/>
          </a:bgClr>
        </a:pattFill>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0000FF"/>
              </a:solidFill>
            </c:spPr>
          </c:dPt>
          <c:dPt>
            <c:idx val="1"/>
            <c:invertIfNegative val="0"/>
            <c:bubble3D val="0"/>
            <c:spPr>
              <a:solidFill>
                <a:srgbClr val="00B050"/>
              </a:solidFill>
            </c:spPr>
          </c:dPt>
          <c:dPt>
            <c:idx val="2"/>
            <c:invertIfNegative val="0"/>
            <c:bubble3D val="0"/>
            <c:spPr>
              <a:solidFill>
                <a:srgbClr val="C00000"/>
              </a:solidFill>
            </c:spPr>
          </c:dPt>
          <c:dLbls>
            <c:dLbl>
              <c:idx val="0"/>
              <c:layout>
                <c:manualLayout>
                  <c:x val="2.1773986703809314E-3"/>
                  <c:y val="-8.3554630493552509E-2"/>
                </c:manualLayout>
              </c:layout>
              <c:showLegendKey val="0"/>
              <c:showVal val="1"/>
              <c:showCatName val="0"/>
              <c:showSerName val="0"/>
              <c:showPercent val="0"/>
              <c:showBubbleSize val="0"/>
            </c:dLbl>
            <c:dLbl>
              <c:idx val="1"/>
              <c:layout>
                <c:manualLayout>
                  <c:x val="2.1773986703808516E-3"/>
                  <c:y val="-8.3554630493552509E-2"/>
                </c:manualLayout>
              </c:layout>
              <c:showLegendKey val="0"/>
              <c:showVal val="1"/>
              <c:showCatName val="0"/>
              <c:showSerName val="0"/>
              <c:showPercent val="0"/>
              <c:showBubbleSize val="0"/>
            </c:dLbl>
            <c:dLbl>
              <c:idx val="2"/>
              <c:layout>
                <c:manualLayout>
                  <c:x val="4.354797340761783E-3"/>
                  <c:y val="-6.8362879494724749E-2"/>
                </c:manualLayout>
              </c:layout>
              <c:showLegendKey val="0"/>
              <c:showVal val="1"/>
              <c:showCatName val="0"/>
              <c:showSerName val="0"/>
              <c:showPercent val="0"/>
              <c:showBubbleSize val="0"/>
            </c:dLbl>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1.6</c:v>
                </c:pt>
                <c:pt idx="1">
                  <c:v>1.7</c:v>
                </c:pt>
                <c:pt idx="2">
                  <c:v>1.7</c:v>
                </c:pt>
              </c:numCache>
            </c:numRef>
          </c:val>
        </c:ser>
        <c:dLbls>
          <c:showLegendKey val="0"/>
          <c:showVal val="0"/>
          <c:showCatName val="0"/>
          <c:showSerName val="0"/>
          <c:showPercent val="0"/>
          <c:showBubbleSize val="0"/>
        </c:dLbls>
        <c:gapWidth val="150"/>
        <c:shape val="cylinder"/>
        <c:axId val="150602240"/>
        <c:axId val="145182656"/>
        <c:axId val="0"/>
      </c:bar3DChart>
      <c:catAx>
        <c:axId val="150602240"/>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45182656"/>
        <c:crosses val="autoZero"/>
        <c:auto val="1"/>
        <c:lblAlgn val="ctr"/>
        <c:lblOffset val="100"/>
        <c:noMultiLvlLbl val="0"/>
      </c:catAx>
      <c:valAx>
        <c:axId val="145182656"/>
        <c:scaling>
          <c:orientation val="minMax"/>
        </c:scaling>
        <c:delete val="1"/>
        <c:axPos val="l"/>
        <c:numFmt formatCode="General" sourceLinked="1"/>
        <c:majorTickMark val="out"/>
        <c:minorTickMark val="none"/>
        <c:tickLblPos val="nextTo"/>
        <c:crossAx val="150602240"/>
        <c:crosses val="autoZero"/>
        <c:crossBetween val="between"/>
      </c:valAx>
      <c:spPr>
        <a:pattFill prst="pct5">
          <a:fgClr>
            <a:schemeClr val="accent1"/>
          </a:fgClr>
          <a:bgClr>
            <a:schemeClr val="bg1"/>
          </a:bgClr>
        </a:pattFill>
      </c:spPr>
    </c:plotArea>
    <c:plotVisOnly val="1"/>
    <c:dispBlanksAs val="gap"/>
    <c:showDLblsOverMax val="0"/>
  </c:chart>
  <c:txPr>
    <a:bodyPr/>
    <a:lstStyle/>
    <a:p>
      <a:pPr>
        <a:defRPr sz="1800"/>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66FF66"/>
              </a:solidFill>
            </c:spPr>
          </c:dPt>
          <c:dPt>
            <c:idx val="1"/>
            <c:invertIfNegative val="0"/>
            <c:bubble3D val="0"/>
            <c:spPr>
              <a:solidFill>
                <a:srgbClr val="66FFFF"/>
              </a:solidFill>
            </c:spPr>
          </c:dPt>
          <c:dPt>
            <c:idx val="2"/>
            <c:invertIfNegative val="0"/>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0.6</c:v>
                </c:pt>
                <c:pt idx="1">
                  <c:v>0.7</c:v>
                </c:pt>
                <c:pt idx="2">
                  <c:v>0.6</c:v>
                </c:pt>
              </c:numCache>
            </c:numRef>
          </c:val>
        </c:ser>
        <c:dLbls>
          <c:showLegendKey val="0"/>
          <c:showVal val="0"/>
          <c:showCatName val="0"/>
          <c:showSerName val="0"/>
          <c:showPercent val="0"/>
          <c:showBubbleSize val="0"/>
        </c:dLbls>
        <c:gapWidth val="150"/>
        <c:axId val="150679040"/>
        <c:axId val="145184960"/>
      </c:barChart>
      <c:catAx>
        <c:axId val="150679040"/>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45184960"/>
        <c:crosses val="autoZero"/>
        <c:auto val="1"/>
        <c:lblAlgn val="ctr"/>
        <c:lblOffset val="100"/>
        <c:noMultiLvlLbl val="0"/>
      </c:catAx>
      <c:valAx>
        <c:axId val="145184960"/>
        <c:scaling>
          <c:orientation val="minMax"/>
        </c:scaling>
        <c:delete val="1"/>
        <c:axPos val="l"/>
        <c:numFmt formatCode="General" sourceLinked="1"/>
        <c:majorTickMark val="out"/>
        <c:minorTickMark val="none"/>
        <c:tickLblPos val="nextTo"/>
        <c:crossAx val="150679040"/>
        <c:crosses val="autoZero"/>
        <c:crossBetween val="between"/>
      </c:valAx>
    </c:plotArea>
    <c:plotVisOnly val="1"/>
    <c:dispBlanksAs val="gap"/>
    <c:showDLblsOverMax val="0"/>
  </c:chart>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7868484768957585"/>
          <c:y val="0"/>
          <c:w val="0.77823822353536276"/>
          <c:h val="0.53893206208232647"/>
        </c:manualLayout>
      </c:layout>
      <c:bar3DChart>
        <c:barDir val="col"/>
        <c:grouping val="clustered"/>
        <c:varyColors val="0"/>
        <c:ser>
          <c:idx val="0"/>
          <c:order val="0"/>
          <c:tx>
            <c:strRef>
              <c:f>Лист1!$B$1</c:f>
              <c:strCache>
                <c:ptCount val="1"/>
                <c:pt idx="0">
                  <c:v>доходы</c:v>
                </c:pt>
              </c:strCache>
            </c:strRef>
          </c:tx>
          <c:invertIfNegative val="0"/>
          <c:dLbls>
            <c:dLbl>
              <c:idx val="0"/>
              <c:layout>
                <c:manualLayout>
                  <c:x val="-3.1200995882060462E-3"/>
                  <c:y val="5.3398588931775947E-3"/>
                </c:manualLayout>
              </c:layout>
              <c:showLegendKey val="0"/>
              <c:showVal val="1"/>
              <c:showCatName val="0"/>
              <c:showSerName val="0"/>
              <c:showPercent val="0"/>
              <c:showBubbleSize val="0"/>
            </c:dLbl>
            <c:numFmt formatCode="#,##0.00" sourceLinked="0"/>
            <c:txPr>
              <a:bodyPr rot="-5400000" vert="horz"/>
              <a:lstStyle/>
              <a:p>
                <a:pPr>
                  <a:defRPr sz="1200" b="1" baseline="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Лист1!$B$2:$B$7</c:f>
              <c:numCache>
                <c:formatCode>#,##0.0</c:formatCode>
                <c:ptCount val="6"/>
                <c:pt idx="0">
                  <c:v>9691.5</c:v>
                </c:pt>
                <c:pt idx="1">
                  <c:v>4197.3999999999996</c:v>
                </c:pt>
                <c:pt idx="2">
                  <c:v>1823.2</c:v>
                </c:pt>
                <c:pt idx="3">
                  <c:v>4225</c:v>
                </c:pt>
                <c:pt idx="4">
                  <c:v>3126.2</c:v>
                </c:pt>
                <c:pt idx="5">
                  <c:v>846.5</c:v>
                </c:pt>
              </c:numCache>
            </c:numRef>
          </c:val>
        </c:ser>
        <c:ser>
          <c:idx val="1"/>
          <c:order val="1"/>
          <c:tx>
            <c:strRef>
              <c:f>Лист1!$C$1</c:f>
              <c:strCache>
                <c:ptCount val="1"/>
                <c:pt idx="0">
                  <c:v>расходы</c:v>
                </c:pt>
              </c:strCache>
            </c:strRef>
          </c:tx>
          <c:invertIfNegative val="0"/>
          <c:dLbls>
            <c:dLbl>
              <c:idx val="0"/>
              <c:layout>
                <c:manualLayout>
                  <c:x val="7.7700838340366552E-4"/>
                  <c:y val="5.3398588931775947E-3"/>
                </c:manualLayout>
              </c:layout>
              <c:showLegendKey val="0"/>
              <c:showVal val="1"/>
              <c:showCatName val="0"/>
              <c:showSerName val="0"/>
              <c:showPercent val="0"/>
              <c:showBubbleSize val="0"/>
            </c:dLbl>
            <c:txPr>
              <a:bodyPr rot="-5400000" vert="horz"/>
              <a:lstStyle/>
              <a:p>
                <a:pPr>
                  <a:defRPr sz="1200" b="1" baseline="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Лист1!$C$2:$C$7</c:f>
              <c:numCache>
                <c:formatCode>#,##0.0</c:formatCode>
                <c:ptCount val="6"/>
                <c:pt idx="0">
                  <c:v>10311</c:v>
                </c:pt>
                <c:pt idx="1">
                  <c:v>4189.6000000000004</c:v>
                </c:pt>
                <c:pt idx="2">
                  <c:v>1949.4</c:v>
                </c:pt>
                <c:pt idx="3">
                  <c:v>4353.2</c:v>
                </c:pt>
                <c:pt idx="4">
                  <c:v>3266.4</c:v>
                </c:pt>
                <c:pt idx="5">
                  <c:v>891.1</c:v>
                </c:pt>
              </c:numCache>
            </c:numRef>
          </c:val>
        </c:ser>
        <c:dLbls>
          <c:showLegendKey val="0"/>
          <c:showVal val="0"/>
          <c:showCatName val="0"/>
          <c:showSerName val="0"/>
          <c:showPercent val="0"/>
          <c:showBubbleSize val="0"/>
        </c:dLbls>
        <c:gapWidth val="150"/>
        <c:shape val="cylinder"/>
        <c:axId val="39298560"/>
        <c:axId val="39724160"/>
        <c:axId val="0"/>
      </c:bar3DChart>
      <c:catAx>
        <c:axId val="3929856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cs typeface="Times New Roman" panose="02020603050405020304" pitchFamily="18" charset="0"/>
              </a:defRPr>
            </a:pPr>
            <a:endParaRPr lang="ru-RU"/>
          </a:p>
        </c:txPr>
        <c:crossAx val="39724160"/>
        <c:crosses val="autoZero"/>
        <c:auto val="1"/>
        <c:lblAlgn val="ctr"/>
        <c:lblOffset val="100"/>
        <c:noMultiLvlLbl val="0"/>
      </c:catAx>
      <c:valAx>
        <c:axId val="39724160"/>
        <c:scaling>
          <c:orientation val="minMax"/>
        </c:scaling>
        <c:delete val="1"/>
        <c:axPos val="l"/>
        <c:numFmt formatCode="#,##0.0" sourceLinked="1"/>
        <c:majorTickMark val="out"/>
        <c:minorTickMark val="none"/>
        <c:tickLblPos val="nextTo"/>
        <c:crossAx val="39298560"/>
        <c:crosses val="autoZero"/>
        <c:crossBetween val="between"/>
      </c:valAx>
    </c:plotArea>
    <c:legend>
      <c:legendPos val="r"/>
      <c:layout>
        <c:manualLayout>
          <c:xMode val="edge"/>
          <c:yMode val="edge"/>
          <c:x val="1.4481289511501851E-2"/>
          <c:y val="0.23323229354869135"/>
          <c:w val="0.18053572371740118"/>
          <c:h val="0.18658736732314865"/>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rgbClr val="FF66FF"/>
              </a:solidFill>
            </c:spPr>
          </c:dPt>
          <c:dPt>
            <c:idx val="1"/>
            <c:invertIfNegative val="0"/>
            <c:bubble3D val="0"/>
            <c:spPr>
              <a:solidFill>
                <a:srgbClr val="00B0F0"/>
              </a:solidFill>
            </c:spPr>
          </c:dPt>
          <c:dPt>
            <c:idx val="2"/>
            <c:invertIfNegative val="0"/>
            <c:bubble3D val="0"/>
            <c:spPr>
              <a:solidFill>
                <a:srgbClr val="00B050"/>
              </a:solidFill>
            </c:spPr>
          </c:dPt>
          <c:dLbls>
            <c:txPr>
              <a:bodyPr/>
              <a:lstStyle/>
              <a:p>
                <a:pPr>
                  <a:defRPr sz="1000" baseline="0"/>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0.1</c:v>
                </c:pt>
                <c:pt idx="1">
                  <c:v>0.1</c:v>
                </c:pt>
                <c:pt idx="2">
                  <c:v>0.1</c:v>
                </c:pt>
              </c:numCache>
            </c:numRef>
          </c:val>
        </c:ser>
        <c:dLbls>
          <c:showLegendKey val="0"/>
          <c:showVal val="0"/>
          <c:showCatName val="0"/>
          <c:showSerName val="0"/>
          <c:showPercent val="0"/>
          <c:showBubbleSize val="0"/>
        </c:dLbls>
        <c:gapWidth val="150"/>
        <c:axId val="145323520"/>
        <c:axId val="150953984"/>
      </c:barChart>
      <c:catAx>
        <c:axId val="145323520"/>
        <c:scaling>
          <c:orientation val="minMax"/>
        </c:scaling>
        <c:delete val="0"/>
        <c:axPos val="l"/>
        <c:majorTickMark val="out"/>
        <c:minorTickMark val="none"/>
        <c:tickLblPos val="nextTo"/>
        <c:txPr>
          <a:bodyPr/>
          <a:lstStyle/>
          <a:p>
            <a:pPr>
              <a:defRPr sz="1000"/>
            </a:pPr>
            <a:endParaRPr lang="ru-RU"/>
          </a:p>
        </c:txPr>
        <c:crossAx val="150953984"/>
        <c:crosses val="autoZero"/>
        <c:auto val="1"/>
        <c:lblAlgn val="ctr"/>
        <c:lblOffset val="100"/>
        <c:noMultiLvlLbl val="0"/>
      </c:catAx>
      <c:valAx>
        <c:axId val="150953984"/>
        <c:scaling>
          <c:orientation val="minMax"/>
        </c:scaling>
        <c:delete val="1"/>
        <c:axPos val="b"/>
        <c:numFmt formatCode="General" sourceLinked="1"/>
        <c:majorTickMark val="out"/>
        <c:minorTickMark val="none"/>
        <c:tickLblPos val="nextTo"/>
        <c:crossAx val="145323520"/>
        <c:crosses val="autoZero"/>
        <c:crossBetween val="between"/>
      </c:valAx>
    </c:plotArea>
    <c:plotVisOnly val="1"/>
    <c:dispBlanksAs val="gap"/>
    <c:showDLblsOverMax val="0"/>
  </c:chart>
  <c:txPr>
    <a:bodyPr/>
    <a:lstStyle/>
    <a:p>
      <a:pPr>
        <a:defRPr sz="1400" b="1" i="0" baseline="0">
          <a:latin typeface="Times New Roman" panose="02020603050405020304" pitchFamily="18" charset="0"/>
        </a:defRPr>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0"/>
            <c:bubble3D val="0"/>
            <c:spPr>
              <a:solidFill>
                <a:srgbClr val="00B0F0"/>
              </a:solidFill>
            </c:spPr>
          </c:dPt>
          <c:dPt>
            <c:idx val="2"/>
            <c:bubble3D val="0"/>
            <c:spPr>
              <a:solidFill>
                <a:srgbClr val="FFC0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 </c:v>
                </c:pt>
                <c:pt idx="2">
                  <c:v>2023 год</c:v>
                </c:pt>
              </c:strCache>
            </c:strRef>
          </c:cat>
          <c:val>
            <c:numRef>
              <c:f>Лист1!$B$2:$B$4</c:f>
              <c:numCache>
                <c:formatCode>General</c:formatCode>
                <c:ptCount val="3"/>
                <c:pt idx="0">
                  <c:v>5.0999999999999996</c:v>
                </c:pt>
                <c:pt idx="1">
                  <c:v>5.6</c:v>
                </c:pt>
                <c:pt idx="2">
                  <c:v>5.6</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pieChart>
        <c:varyColors val="1"/>
        <c:ser>
          <c:idx val="0"/>
          <c:order val="0"/>
          <c:tx>
            <c:strRef>
              <c:f>Лист1!$B$1</c:f>
              <c:strCache>
                <c:ptCount val="1"/>
                <c:pt idx="0">
                  <c:v>Продажи</c:v>
                </c:pt>
              </c:strCache>
            </c:strRef>
          </c:tx>
          <c:explosion val="25"/>
          <c:dPt>
            <c:idx val="0"/>
            <c:bubble3D val="0"/>
            <c:spPr>
              <a:solidFill>
                <a:srgbClr val="FF66CC"/>
              </a:solidFill>
            </c:spPr>
          </c:dPt>
          <c:dPt>
            <c:idx val="2"/>
            <c:bubble3D val="0"/>
            <c:spPr>
              <a:solidFill>
                <a:srgbClr val="66FF66"/>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General</c:formatCode>
                <c:ptCount val="3"/>
                <c:pt idx="0">
                  <c:v>10003.700000000001</c:v>
                </c:pt>
                <c:pt idx="1">
                  <c:v>10569.5</c:v>
                </c:pt>
                <c:pt idx="2">
                  <c:v>10669.5</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70179133101786506"/>
          <c:y val="0.52053817263225433"/>
          <c:w val="0.22540344714019103"/>
          <c:h val="0.3738226016367766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C00000"/>
              </a:solidFill>
            </c:spPr>
          </c:dPt>
          <c:dPt>
            <c:idx val="1"/>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0.5</c:v>
                </c:pt>
                <c:pt idx="1">
                  <c:v>0.6</c:v>
                </c:pt>
                <c:pt idx="2">
                  <c:v>0.6</c:v>
                </c:pt>
              </c:numCache>
            </c:numRef>
          </c:val>
        </c:ser>
        <c:dLbls>
          <c:showLegendKey val="0"/>
          <c:showVal val="0"/>
          <c:showCatName val="0"/>
          <c:showSerName val="0"/>
          <c:showPercent val="0"/>
          <c:showBubbleSize val="0"/>
        </c:dLbls>
        <c:gapWidth val="150"/>
        <c:axId val="147333632"/>
        <c:axId val="262858432"/>
      </c:barChart>
      <c:catAx>
        <c:axId val="14733363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262858432"/>
        <c:crosses val="autoZero"/>
        <c:auto val="1"/>
        <c:lblAlgn val="ctr"/>
        <c:lblOffset val="100"/>
        <c:noMultiLvlLbl val="0"/>
      </c:catAx>
      <c:valAx>
        <c:axId val="262858432"/>
        <c:scaling>
          <c:orientation val="minMax"/>
        </c:scaling>
        <c:delete val="1"/>
        <c:axPos val="l"/>
        <c:numFmt formatCode="General" sourceLinked="1"/>
        <c:majorTickMark val="out"/>
        <c:minorTickMark val="none"/>
        <c:tickLblPos val="nextTo"/>
        <c:crossAx val="14733363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C000"/>
              </a:solidFill>
            </c:spPr>
          </c:dPt>
          <c:dPt>
            <c:idx val="1"/>
            <c:invertIfNegative val="0"/>
            <c:bubble3D val="0"/>
            <c:spPr>
              <a:solidFill>
                <a:srgbClr val="66FFFF"/>
              </a:solidFill>
            </c:spPr>
          </c:dPt>
          <c:dPt>
            <c:idx val="2"/>
            <c:invertIfNegative val="0"/>
            <c:bubble3D val="0"/>
            <c:spPr>
              <a:solidFill>
                <a:srgbClr val="FF66CC"/>
              </a:solidFill>
            </c:spPr>
          </c:dPt>
          <c:dLbls>
            <c:txPr>
              <a:bodyPr/>
              <a:lstStyle/>
              <a:p>
                <a:pPr>
                  <a:defRPr sz="11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0.0</c:formatCode>
                <c:ptCount val="3"/>
                <c:pt idx="0">
                  <c:v>13.8</c:v>
                </c:pt>
                <c:pt idx="1">
                  <c:v>14</c:v>
                </c:pt>
                <c:pt idx="2">
                  <c:v>13.2</c:v>
                </c:pt>
              </c:numCache>
            </c:numRef>
          </c:val>
        </c:ser>
        <c:dLbls>
          <c:showLegendKey val="0"/>
          <c:showVal val="0"/>
          <c:showCatName val="0"/>
          <c:showSerName val="0"/>
          <c:showPercent val="0"/>
          <c:showBubbleSize val="0"/>
        </c:dLbls>
        <c:gapWidth val="150"/>
        <c:shape val="cylinder"/>
        <c:axId val="153047040"/>
        <c:axId val="152635072"/>
        <c:axId val="0"/>
      </c:bar3DChart>
      <c:catAx>
        <c:axId val="153047040"/>
        <c:scaling>
          <c:orientation val="minMax"/>
        </c:scaling>
        <c:delete val="0"/>
        <c:axPos val="b"/>
        <c:majorTickMark val="out"/>
        <c:minorTickMark val="none"/>
        <c:tickLblPos val="nextTo"/>
        <c:txPr>
          <a:bodyPr/>
          <a:lstStyle/>
          <a:p>
            <a:pPr>
              <a:defRPr sz="1100" b="1" i="0" baseline="0">
                <a:latin typeface="Times New Roman" panose="02020603050405020304" pitchFamily="18" charset="0"/>
              </a:defRPr>
            </a:pPr>
            <a:endParaRPr lang="ru-RU"/>
          </a:p>
        </c:txPr>
        <c:crossAx val="152635072"/>
        <c:crosses val="autoZero"/>
        <c:auto val="1"/>
        <c:lblAlgn val="ctr"/>
        <c:lblOffset val="100"/>
        <c:noMultiLvlLbl val="0"/>
      </c:catAx>
      <c:valAx>
        <c:axId val="152635072"/>
        <c:scaling>
          <c:orientation val="minMax"/>
        </c:scaling>
        <c:delete val="1"/>
        <c:axPos val="l"/>
        <c:numFmt formatCode="0.0" sourceLinked="1"/>
        <c:majorTickMark val="out"/>
        <c:minorTickMark val="none"/>
        <c:tickLblPos val="nextTo"/>
        <c:crossAx val="15304704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0269882014930641E-2"/>
          <c:y val="0.15365020694274983"/>
          <c:w val="0.61763634947347823"/>
          <c:h val="0.70789133711332808"/>
        </c:manualLayout>
      </c:layout>
      <c:pie3DChart>
        <c:varyColors val="1"/>
        <c:ser>
          <c:idx val="0"/>
          <c:order val="0"/>
          <c:tx>
            <c:strRef>
              <c:f>Лист1!$B$1</c:f>
              <c:strCache>
                <c:ptCount val="1"/>
                <c:pt idx="0">
                  <c:v>Продажи</c:v>
                </c:pt>
              </c:strCache>
            </c:strRef>
          </c:tx>
          <c:explosion val="25"/>
          <c:dPt>
            <c:idx val="1"/>
            <c:bubble3D val="0"/>
            <c:explosion val="18"/>
          </c:dPt>
          <c:dPt>
            <c:idx val="2"/>
            <c:bubble3D val="0"/>
            <c:spPr>
              <a:solidFill>
                <a:srgbClr val="92D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General</c:formatCode>
                <c:ptCount val="3"/>
                <c:pt idx="0">
                  <c:v>7.1</c:v>
                </c:pt>
                <c:pt idx="1">
                  <c:v>7.5</c:v>
                </c:pt>
                <c:pt idx="2">
                  <c:v>7.5</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perspective val="30"/>
    </c:view3D>
    <c:floor>
      <c:thickness val="0"/>
      <c:spPr>
        <a:noFill/>
        <a:ln w="1000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FFFF00"/>
              </a:solidFill>
            </c:spPr>
          </c:dPt>
          <c:dPt>
            <c:idx val="1"/>
            <c:invertIfNegative val="0"/>
            <c:bubble3D val="0"/>
            <c:spPr>
              <a:solidFill>
                <a:srgbClr val="66FF66"/>
              </a:solidFill>
            </c:spPr>
          </c:dPt>
          <c:dPt>
            <c:idx val="2"/>
            <c:invertIfNegative val="0"/>
            <c:bubble3D val="0"/>
            <c:spPr>
              <a:solidFill>
                <a:srgbClr val="66FF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3.3</c:v>
                </c:pt>
                <c:pt idx="1">
                  <c:v>2.8</c:v>
                </c:pt>
                <c:pt idx="2">
                  <c:v>2.8</c:v>
                </c:pt>
              </c:numCache>
            </c:numRef>
          </c:val>
        </c:ser>
        <c:dLbls>
          <c:showLegendKey val="0"/>
          <c:showVal val="0"/>
          <c:showCatName val="0"/>
          <c:showSerName val="0"/>
          <c:showPercent val="0"/>
          <c:showBubbleSize val="0"/>
        </c:dLbls>
        <c:gapWidth val="100"/>
        <c:shape val="cylinder"/>
        <c:axId val="309282304"/>
        <c:axId val="308183040"/>
        <c:axId val="0"/>
      </c:bar3DChart>
      <c:valAx>
        <c:axId val="308183040"/>
        <c:scaling>
          <c:orientation val="minMax"/>
        </c:scaling>
        <c:delete val="1"/>
        <c:axPos val="l"/>
        <c:numFmt formatCode="General" sourceLinked="1"/>
        <c:majorTickMark val="out"/>
        <c:minorTickMark val="none"/>
        <c:tickLblPos val="nextTo"/>
        <c:crossAx val="309282304"/>
        <c:crosses val="autoZero"/>
        <c:crossBetween val="between"/>
      </c:valAx>
      <c:catAx>
        <c:axId val="309282304"/>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08183040"/>
        <c:crosses val="autoZero"/>
        <c:auto val="1"/>
        <c:lblAlgn val="ctr"/>
        <c:lblOffset val="100"/>
        <c:noMultiLvlLbl val="0"/>
      </c:catAx>
    </c:plotArea>
    <c:plotVisOnly val="1"/>
    <c:dispBlanksAs val="gap"/>
    <c:showDLblsOverMax val="0"/>
  </c:chart>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txPr>
    <a:bodyPr/>
    <a:lstStyle/>
    <a:p>
      <a:pPr>
        <a:defRPr sz="1800"/>
      </a:pPr>
      <a:endParaRPr lang="ru-RU"/>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0"/>
            <c:bubble3D val="0"/>
            <c:spPr>
              <a:solidFill>
                <a:srgbClr val="66FF66"/>
              </a:solidFill>
            </c:spPr>
          </c:dPt>
          <c:dPt>
            <c:idx val="1"/>
            <c:bubble3D val="0"/>
            <c:spPr>
              <a:solidFill>
                <a:srgbClr val="FF66FF"/>
              </a:solidFill>
            </c:spPr>
          </c:dPt>
          <c:dPt>
            <c:idx val="2"/>
            <c:bubble3D val="0"/>
            <c:spPr>
              <a:solidFill>
                <a:srgbClr val="66FF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General</c:formatCode>
                <c:ptCount val="3"/>
                <c:pt idx="0">
                  <c:v>2.1</c:v>
                </c:pt>
                <c:pt idx="1">
                  <c:v>1.9</c:v>
                </c:pt>
                <c:pt idx="2">
                  <c:v>1.9</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0"/>
      <c:perspective val="30"/>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manualLayout>
          <c:layoutTarget val="inner"/>
          <c:xMode val="edge"/>
          <c:yMode val="edge"/>
          <c:x val="0.13918946850393699"/>
          <c:y val="4.7507874015748033E-2"/>
          <c:w val="0.83789386482939621"/>
          <c:h val="0.83404921259842524"/>
        </c:manualLayout>
      </c:layout>
      <c:bar3DChart>
        <c:barDir val="col"/>
        <c:grouping val="standar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F66CC"/>
              </a:solidFill>
            </c:spPr>
          </c:dPt>
          <c:dPt>
            <c:idx val="2"/>
            <c:invertIfNegative val="0"/>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0.9</c:v>
                </c:pt>
                <c:pt idx="1">
                  <c:v>0.9</c:v>
                </c:pt>
                <c:pt idx="2">
                  <c:v>1</c:v>
                </c:pt>
              </c:numCache>
            </c:numRef>
          </c:val>
        </c:ser>
        <c:dLbls>
          <c:showLegendKey val="0"/>
          <c:showVal val="0"/>
          <c:showCatName val="0"/>
          <c:showSerName val="0"/>
          <c:showPercent val="0"/>
          <c:showBubbleSize val="0"/>
        </c:dLbls>
        <c:gapWidth val="150"/>
        <c:shape val="cone"/>
        <c:axId val="310486528"/>
        <c:axId val="308189952"/>
        <c:axId val="155849984"/>
      </c:bar3DChart>
      <c:catAx>
        <c:axId val="310486528"/>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308189952"/>
        <c:crosses val="autoZero"/>
        <c:auto val="1"/>
        <c:lblAlgn val="ctr"/>
        <c:lblOffset val="100"/>
        <c:noMultiLvlLbl val="0"/>
      </c:catAx>
      <c:valAx>
        <c:axId val="308189952"/>
        <c:scaling>
          <c:orientation val="minMax"/>
        </c:scaling>
        <c:delete val="1"/>
        <c:axPos val="l"/>
        <c:majorGridlines/>
        <c:numFmt formatCode="General" sourceLinked="1"/>
        <c:majorTickMark val="out"/>
        <c:minorTickMark val="none"/>
        <c:tickLblPos val="nextTo"/>
        <c:crossAx val="310486528"/>
        <c:crosses val="autoZero"/>
        <c:crossBetween val="between"/>
      </c:valAx>
      <c:serAx>
        <c:axId val="155849984"/>
        <c:scaling>
          <c:orientation val="minMax"/>
        </c:scaling>
        <c:delete val="1"/>
        <c:axPos val="b"/>
        <c:majorTickMark val="out"/>
        <c:minorTickMark val="none"/>
        <c:tickLblPos val="nextTo"/>
        <c:crossAx val="308189952"/>
        <c:crosses val="autoZero"/>
      </c:serAx>
    </c:plotArea>
    <c:plotVisOnly val="1"/>
    <c:dispBlanksAs val="gap"/>
    <c:showDLblsOverMax val="0"/>
  </c:chart>
  <c:txPr>
    <a:bodyPr/>
    <a:lstStyle/>
    <a:p>
      <a:pPr>
        <a:defRPr sz="1800"/>
      </a:pPr>
      <a:endParaRPr lang="ru-RU"/>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perspective val="30"/>
    </c:view3D>
    <c:floor>
      <c:thickness val="0"/>
      <c:spPr>
        <a:noFill/>
        <a:ln w="1000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FFFF00"/>
              </a:solidFill>
            </c:spPr>
          </c:dPt>
          <c:dPt>
            <c:idx val="1"/>
            <c:invertIfNegative val="0"/>
            <c:bubble3D val="0"/>
            <c:spPr>
              <a:solidFill>
                <a:srgbClr val="66FF66"/>
              </a:solidFill>
            </c:spPr>
          </c:dPt>
          <c:dPt>
            <c:idx val="2"/>
            <c:invertIfNegative val="0"/>
            <c:bubble3D val="0"/>
            <c:spPr>
              <a:solidFill>
                <a:srgbClr val="66FF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0.3</c:v>
                </c:pt>
                <c:pt idx="1">
                  <c:v>0.4</c:v>
                </c:pt>
                <c:pt idx="2">
                  <c:v>0.3</c:v>
                </c:pt>
              </c:numCache>
            </c:numRef>
          </c:val>
        </c:ser>
        <c:dLbls>
          <c:showLegendKey val="0"/>
          <c:showVal val="0"/>
          <c:showCatName val="0"/>
          <c:showSerName val="0"/>
          <c:showPercent val="0"/>
          <c:showBubbleSize val="0"/>
        </c:dLbls>
        <c:gapWidth val="100"/>
        <c:shape val="cylinder"/>
        <c:axId val="311256576"/>
        <c:axId val="308188224"/>
        <c:axId val="0"/>
      </c:bar3DChart>
      <c:valAx>
        <c:axId val="308188224"/>
        <c:scaling>
          <c:orientation val="minMax"/>
        </c:scaling>
        <c:delete val="1"/>
        <c:axPos val="l"/>
        <c:numFmt formatCode="General" sourceLinked="1"/>
        <c:majorTickMark val="out"/>
        <c:minorTickMark val="none"/>
        <c:tickLblPos val="nextTo"/>
        <c:crossAx val="311256576"/>
        <c:crosses val="autoZero"/>
        <c:crossBetween val="between"/>
      </c:valAx>
      <c:catAx>
        <c:axId val="311256576"/>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08188224"/>
        <c:crosses val="autoZero"/>
        <c:auto val="1"/>
        <c:lblAlgn val="ctr"/>
        <c:lblOffset val="100"/>
        <c:noMultiLvlLbl val="0"/>
      </c:catAx>
    </c:plotArea>
    <c:plotVisOnly val="1"/>
    <c:dispBlanksAs val="gap"/>
    <c:showDLblsOverMax val="0"/>
  </c:chart>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
          <c:y val="0.24909775615879493"/>
          <c:w val="0.50253079224718911"/>
          <c:h val="0.74346648992601716"/>
        </c:manualLayout>
      </c:layout>
      <c:pie3DChart>
        <c:varyColors val="1"/>
        <c:ser>
          <c:idx val="0"/>
          <c:order val="0"/>
          <c:tx>
            <c:strRef>
              <c:f>Лист1!$B$1</c:f>
              <c:strCache>
                <c:ptCount val="1"/>
                <c:pt idx="0">
                  <c:v>Столбец1</c:v>
                </c:pt>
              </c:strCache>
            </c:strRef>
          </c:tx>
          <c:explosion val="25"/>
          <c:dPt>
            <c:idx val="1"/>
            <c:bubble3D val="0"/>
            <c:spPr>
              <a:solidFill>
                <a:srgbClr val="66FFFF"/>
              </a:solidFill>
            </c:spPr>
          </c:dPt>
          <c:dPt>
            <c:idx val="2"/>
            <c:bubble3D val="0"/>
            <c:spPr>
              <a:solidFill>
                <a:srgbClr val="FF0000"/>
              </a:solidFill>
            </c:spPr>
          </c:dPt>
          <c:dPt>
            <c:idx val="3"/>
            <c:bubble3D val="0"/>
            <c:spPr>
              <a:solidFill>
                <a:srgbClr val="6600CC"/>
              </a:solidFill>
            </c:spPr>
          </c:dPt>
          <c:dPt>
            <c:idx val="4"/>
            <c:bubble3D val="0"/>
            <c:spPr>
              <a:solidFill>
                <a:srgbClr val="FF66FF"/>
              </a:solidFill>
            </c:spPr>
          </c:dPt>
          <c:dPt>
            <c:idx val="5"/>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General</c:formatCode>
                <c:ptCount val="6"/>
                <c:pt idx="0">
                  <c:v>259.89999999999998</c:v>
                </c:pt>
                <c:pt idx="1">
                  <c:v>73.099999999999994</c:v>
                </c:pt>
                <c:pt idx="2">
                  <c:v>26.8</c:v>
                </c:pt>
                <c:pt idx="3">
                  <c:v>113.7</c:v>
                </c:pt>
                <c:pt idx="4">
                  <c:v>42.8</c:v>
                </c:pt>
                <c:pt idx="5">
                  <c:v>11.4</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0685917195641161"/>
          <c:y val="0.33116154673049314"/>
          <c:w val="0.38780907582773289"/>
          <c:h val="0.52649997306734797"/>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0"/>
            <c:bubble3D val="0"/>
            <c:spPr>
              <a:solidFill>
                <a:srgbClr val="66FF66"/>
              </a:solidFill>
            </c:spPr>
          </c:dPt>
          <c:dPt>
            <c:idx val="1"/>
            <c:bubble3D val="0"/>
            <c:spPr>
              <a:solidFill>
                <a:srgbClr val="FF66FF"/>
              </a:solidFill>
            </c:spPr>
          </c:dPt>
          <c:dPt>
            <c:idx val="2"/>
            <c:bubble3D val="0"/>
            <c:spPr>
              <a:solidFill>
                <a:srgbClr val="66FF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General</c:formatCode>
                <c:ptCount val="3"/>
                <c:pt idx="0">
                  <c:v>0.5</c:v>
                </c:pt>
                <c:pt idx="1">
                  <c:v>1.7</c:v>
                </c:pt>
                <c:pt idx="2">
                  <c:v>2.8</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view3D>
      <c:rotX val="15"/>
      <c:rotY val="20"/>
      <c:rAngAx val="1"/>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17763"/>
              </a:solidFill>
            </c:spPr>
          </c:dPt>
          <c:dPt>
            <c:idx val="2"/>
            <c:invertIfNegative val="0"/>
            <c:bubble3D val="0"/>
            <c:spPr>
              <a:solidFill>
                <a:srgbClr val="0000FF"/>
              </a:solidFill>
            </c:spPr>
          </c:dPt>
          <c:dPt>
            <c:idx val="3"/>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2018 год</c:v>
                </c:pt>
                <c:pt idx="1">
                  <c:v>2019 год</c:v>
                </c:pt>
                <c:pt idx="2">
                  <c:v>2020 год</c:v>
                </c:pt>
                <c:pt idx="3">
                  <c:v>2021 год</c:v>
                </c:pt>
                <c:pt idx="4">
                  <c:v>2022 год</c:v>
                </c:pt>
                <c:pt idx="5">
                  <c:v>2023 год</c:v>
                </c:pt>
              </c:strCache>
            </c:strRef>
          </c:cat>
          <c:val>
            <c:numRef>
              <c:f>Лист1!$B$2:$B$7</c:f>
              <c:numCache>
                <c:formatCode>General</c:formatCode>
                <c:ptCount val="6"/>
                <c:pt idx="0">
                  <c:v>2.9</c:v>
                </c:pt>
                <c:pt idx="1">
                  <c:v>22.1</c:v>
                </c:pt>
                <c:pt idx="2">
                  <c:v>19.899999999999999</c:v>
                </c:pt>
                <c:pt idx="3">
                  <c:v>0</c:v>
                </c:pt>
                <c:pt idx="4">
                  <c:v>0</c:v>
                </c:pt>
                <c:pt idx="5">
                  <c:v>0</c:v>
                </c:pt>
              </c:numCache>
            </c:numRef>
          </c:val>
        </c:ser>
        <c:dLbls>
          <c:showLegendKey val="0"/>
          <c:showVal val="0"/>
          <c:showCatName val="0"/>
          <c:showSerName val="0"/>
          <c:showPercent val="0"/>
          <c:showBubbleSize val="0"/>
        </c:dLbls>
        <c:gapWidth val="150"/>
        <c:shape val="pyramid"/>
        <c:axId val="309825536"/>
        <c:axId val="310752896"/>
        <c:axId val="0"/>
      </c:bar3DChart>
      <c:catAx>
        <c:axId val="309825536"/>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10752896"/>
        <c:crosses val="autoZero"/>
        <c:auto val="1"/>
        <c:lblAlgn val="ctr"/>
        <c:lblOffset val="100"/>
        <c:noMultiLvlLbl val="0"/>
      </c:catAx>
      <c:valAx>
        <c:axId val="310752896"/>
        <c:scaling>
          <c:orientation val="minMax"/>
        </c:scaling>
        <c:delete val="1"/>
        <c:axPos val="l"/>
        <c:numFmt formatCode="General" sourceLinked="1"/>
        <c:majorTickMark val="out"/>
        <c:minorTickMark val="none"/>
        <c:tickLblPos val="nextTo"/>
        <c:crossAx val="309825536"/>
        <c:crosses val="autoZero"/>
        <c:crossBetween val="between"/>
      </c:valAx>
      <c:spPr>
        <a:pattFill prst="pct75">
          <a:fgClr>
            <a:srgbClr val="000000">
              <a:alpha val="0"/>
            </a:srgbClr>
          </a:fgClr>
          <a:bgClr>
            <a:srgbClr val="FFFFFF"/>
          </a:bgClr>
        </a:pattFill>
        <a:ln w="25400">
          <a:noFill/>
        </a:ln>
      </c:spPr>
    </c:plotArea>
    <c:plotVisOnly val="1"/>
    <c:dispBlanksAs val="gap"/>
    <c:showDLblsOverMax val="0"/>
  </c:chart>
  <c:spPr>
    <a:gradFill>
      <a:gsLst>
        <a:gs pos="0">
          <a:srgbClr val="FF3399"/>
        </a:gs>
        <a:gs pos="25000">
          <a:srgbClr val="FF6633"/>
        </a:gs>
        <a:gs pos="50000">
          <a:srgbClr val="FFFF00"/>
        </a:gs>
        <a:gs pos="75000">
          <a:srgbClr val="01A78F"/>
        </a:gs>
        <a:gs pos="100000">
          <a:srgbClr val="3366FF"/>
        </a:gs>
      </a:gsLst>
      <a:lin ang="5400000" scaled="0"/>
    </a:gradFill>
  </c:spPr>
  <c:txPr>
    <a:bodyPr/>
    <a:lstStyle/>
    <a:p>
      <a:pPr>
        <a:defRPr sz="1800"/>
      </a:pPr>
      <a:endParaRPr lang="ru-RU"/>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10"/>
      <c:depthPercent val="80"/>
      <c:rAngAx val="1"/>
    </c:view3D>
    <c:floor>
      <c:thickness val="0"/>
      <c:spPr>
        <a:noFill/>
        <a:ln w="25400">
          <a:noFill/>
        </a:ln>
      </c:spPr>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a:ln w="25400">
          <a:noFill/>
        </a:ln>
      </c:spPr>
    </c:backWall>
    <c:plotArea>
      <c:layout>
        <c:manualLayout>
          <c:layoutTarget val="inner"/>
          <c:xMode val="edge"/>
          <c:yMode val="edge"/>
          <c:x val="0.28871487138824409"/>
          <c:y val="5.0331307817630677E-2"/>
          <c:w val="0.70822535114263185"/>
          <c:h val="0.76069109156321768"/>
        </c:manualLayout>
      </c:layout>
      <c:bar3DChart>
        <c:barDir val="col"/>
        <c:grouping val="clustered"/>
        <c:varyColors val="0"/>
        <c:ser>
          <c:idx val="0"/>
          <c:order val="0"/>
          <c:tx>
            <c:strRef>
              <c:f>Лист1!$B$1</c:f>
              <c:strCache>
                <c:ptCount val="1"/>
                <c:pt idx="0">
                  <c:v>Контрольно-счетная палата ГО "Вуктыл"</c:v>
                </c:pt>
              </c:strCache>
            </c:strRef>
          </c:tx>
          <c:spPr>
            <a:solidFill>
              <a:srgbClr val="FF66CC"/>
            </a:solidFill>
          </c:spPr>
          <c:invertIfNegative val="0"/>
          <c:dLbls>
            <c:dLbl>
              <c:idx val="0"/>
              <c:layout>
                <c:manualLayout>
                  <c:x val="8.3333333333333332E-3"/>
                  <c:y val="-1.2301574553111403E-2"/>
                </c:manualLayout>
              </c:layout>
              <c:showLegendKey val="0"/>
              <c:showVal val="1"/>
              <c:showCatName val="0"/>
              <c:showSerName val="0"/>
              <c:showPercent val="0"/>
              <c:showBubbleSize val="0"/>
            </c:dLbl>
            <c:dLbl>
              <c:idx val="1"/>
              <c:layout>
                <c:manualLayout>
                  <c:x val="-1.2803339817415544E-5"/>
                  <c:y val="-3.1613748082676932E-2"/>
                </c:manualLayout>
              </c:layout>
              <c:showLegendKey val="0"/>
              <c:showVal val="1"/>
              <c:showCatName val="0"/>
              <c:showSerName val="0"/>
              <c:showPercent val="0"/>
              <c:showBubbleSize val="0"/>
            </c:dLbl>
            <c:dLbl>
              <c:idx val="2"/>
              <c:layout>
                <c:manualLayout>
                  <c:x val="-1.3888888888888889E-3"/>
                  <c:y val="5.0957378289211906E-5"/>
                </c:manualLayout>
              </c:layout>
              <c:showLegendKey val="0"/>
              <c:showVal val="1"/>
              <c:showCatName val="0"/>
              <c:showSerName val="0"/>
              <c:showPercent val="0"/>
              <c:showBubbleSize val="0"/>
            </c:dLbl>
            <c:dLbl>
              <c:idx val="3"/>
              <c:layout>
                <c:manualLayout>
                  <c:x val="-4.8611111111111112E-2"/>
                  <c:y val="-4.1006862890233956E-3"/>
                </c:manualLayout>
              </c:layout>
              <c:showLegendKey val="0"/>
              <c:showVal val="1"/>
              <c:showCatName val="0"/>
              <c:showSerName val="0"/>
              <c:showPercent val="0"/>
              <c:showBubbleSize val="0"/>
            </c:dLbl>
            <c:dLbl>
              <c:idx val="4"/>
              <c:layout>
                <c:manualLayout>
                  <c:x val="-2.361111111111111E-2"/>
                  <c:y val="4.1003634130508731E-3"/>
                </c:manualLayout>
              </c:layout>
              <c:showLegendKey val="0"/>
              <c:showVal val="1"/>
              <c:showCatName val="0"/>
              <c:showSerName val="0"/>
              <c:showPercent val="0"/>
              <c:showBubbleSize val="0"/>
            </c:dLbl>
            <c:dLbl>
              <c:idx val="5"/>
              <c:layout>
                <c:manualLayout>
                  <c:x val="-2.7777777777777779E-3"/>
                  <c:y val="4.1005248510371343E-3"/>
                </c:manualLayout>
              </c:layout>
              <c:showLegendKey val="0"/>
              <c:showVal val="1"/>
              <c:showCatName val="0"/>
              <c:showSerName val="0"/>
              <c:showPercent val="0"/>
              <c:showBubbleSize val="0"/>
            </c:dLbl>
            <c:dLbl>
              <c:idx val="6"/>
              <c:layout>
                <c:manualLayout>
                  <c:x val="-3.0555555555555454E-2"/>
                  <c:y val="-3.2804198808297054E-2"/>
                </c:manualLayout>
              </c:layout>
              <c:showLegendKey val="0"/>
              <c:showVal val="1"/>
              <c:showCatName val="0"/>
              <c:showSerName val="0"/>
              <c:showPercent val="0"/>
              <c:showBubbleSize val="0"/>
            </c:dLbl>
            <c:dLbl>
              <c:idx val="7"/>
              <c:layout>
                <c:manualLayout>
                  <c:x val="-6.8055555555555453E-2"/>
                  <c:y val="4.1003634130508731E-3"/>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целевые РБ и ФБ</c:v>
                </c:pt>
                <c:pt idx="1">
                  <c:v>собственные </c:v>
                </c:pt>
              </c:strCache>
            </c:strRef>
          </c:cat>
          <c:val>
            <c:numRef>
              <c:f>Лист1!$B$2:$B$3</c:f>
              <c:numCache>
                <c:formatCode>#,##0.0</c:formatCode>
                <c:ptCount val="2"/>
                <c:pt idx="0">
                  <c:v>0</c:v>
                </c:pt>
                <c:pt idx="1">
                  <c:v>1973.5</c:v>
                </c:pt>
              </c:numCache>
            </c:numRef>
          </c:val>
        </c:ser>
        <c:ser>
          <c:idx val="1"/>
          <c:order val="1"/>
          <c:tx>
            <c:strRef>
              <c:f>Лист1!$C$1</c:f>
              <c:strCache>
                <c:ptCount val="1"/>
                <c:pt idx="0">
                  <c:v>Совет ГО "Вуктыл"</c:v>
                </c:pt>
              </c:strCache>
            </c:strRef>
          </c:tx>
          <c:spPr>
            <a:solidFill>
              <a:srgbClr val="0000FF"/>
            </a:solidFill>
          </c:spPr>
          <c:invertIfNegative val="0"/>
          <c:dLbls>
            <c:dLbl>
              <c:idx val="0"/>
              <c:layout>
                <c:manualLayout>
                  <c:x val="6.9444444444444441E-3"/>
                  <c:y val="-1.435183697862997E-2"/>
                </c:manualLayout>
              </c:layout>
              <c:showLegendKey val="0"/>
              <c:showVal val="1"/>
              <c:showCatName val="0"/>
              <c:showSerName val="0"/>
              <c:showPercent val="0"/>
              <c:showBubbleSize val="0"/>
            </c:dLbl>
            <c:dLbl>
              <c:idx val="1"/>
              <c:layout>
                <c:manualLayout>
                  <c:x val="2.7006217125217545E-3"/>
                  <c:y val="-2.6358460196793679E-2"/>
                </c:manualLayout>
              </c:layout>
              <c:showLegendKey val="0"/>
              <c:showVal val="1"/>
              <c:showCatName val="0"/>
              <c:showSerName val="0"/>
              <c:showPercent val="0"/>
              <c:showBubbleSize val="0"/>
            </c:dLbl>
            <c:dLbl>
              <c:idx val="2"/>
              <c:layout>
                <c:manualLayout>
                  <c:x val="5.5555555555555558E-3"/>
                  <c:y val="-1.1894411679695818E-2"/>
                </c:manualLayout>
              </c:layout>
              <c:showLegendKey val="0"/>
              <c:showVal val="1"/>
              <c:showCatName val="0"/>
              <c:showSerName val="0"/>
              <c:showPercent val="0"/>
              <c:showBubbleSize val="0"/>
            </c:dLbl>
            <c:dLbl>
              <c:idx val="3"/>
              <c:layout>
                <c:manualLayout>
                  <c:x val="-8.3333333333333332E-3"/>
                  <c:y val="-4.1005248510371343E-2"/>
                </c:manualLayout>
              </c:layout>
              <c:showLegendKey val="0"/>
              <c:showVal val="1"/>
              <c:showCatName val="0"/>
              <c:showSerName val="0"/>
              <c:showPercent val="0"/>
              <c:showBubbleSize val="0"/>
            </c:dLbl>
            <c:dLbl>
              <c:idx val="4"/>
              <c:layout>
                <c:manualLayout>
                  <c:x val="-1.5277777777777777E-2"/>
                  <c:y val="-3.2804198808297151E-2"/>
                </c:manualLayout>
              </c:layout>
              <c:showLegendKey val="0"/>
              <c:showVal val="1"/>
              <c:showCatName val="0"/>
              <c:showSerName val="0"/>
              <c:showPercent val="0"/>
              <c:showBubbleSize val="0"/>
            </c:dLbl>
            <c:dLbl>
              <c:idx val="5"/>
              <c:layout>
                <c:manualLayout>
                  <c:x val="1.3888888888888889E-3"/>
                  <c:y val="-1.8452361829667103E-2"/>
                </c:manualLayout>
              </c:layout>
              <c:showLegendKey val="0"/>
              <c:showVal val="1"/>
              <c:showCatName val="0"/>
              <c:showSerName val="0"/>
              <c:showPercent val="0"/>
              <c:showBubbleSize val="0"/>
            </c:dLbl>
            <c:dLbl>
              <c:idx val="6"/>
              <c:layout>
                <c:manualLayout>
                  <c:x val="-1.1111111111111112E-2"/>
                  <c:y val="-3.0753936382778506E-2"/>
                </c:manualLayout>
              </c:layout>
              <c:showLegendKey val="0"/>
              <c:showVal val="1"/>
              <c:showCatName val="0"/>
              <c:showSerName val="0"/>
              <c:showPercent val="0"/>
              <c:showBubbleSize val="0"/>
            </c:dLbl>
            <c:dLbl>
              <c:idx val="7"/>
              <c:layout>
                <c:manualLayout>
                  <c:x val="-1.388888888888899E-2"/>
                  <c:y val="-3.075393638277843E-2"/>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целевые РБ и ФБ</c:v>
                </c:pt>
                <c:pt idx="1">
                  <c:v>собственные </c:v>
                </c:pt>
              </c:strCache>
            </c:strRef>
          </c:cat>
          <c:val>
            <c:numRef>
              <c:f>Лист1!$C$2:$C$3</c:f>
              <c:numCache>
                <c:formatCode>#,##0.0</c:formatCode>
                <c:ptCount val="2"/>
                <c:pt idx="0">
                  <c:v>0</c:v>
                </c:pt>
                <c:pt idx="1">
                  <c:v>50</c:v>
                </c:pt>
              </c:numCache>
            </c:numRef>
          </c:val>
        </c:ser>
        <c:ser>
          <c:idx val="2"/>
          <c:order val="2"/>
          <c:tx>
            <c:strRef>
              <c:f>Лист1!$D$1</c:f>
              <c:strCache>
                <c:ptCount val="1"/>
                <c:pt idx="0">
                  <c:v>Администрация ГО "Вуктыл"</c:v>
                </c:pt>
              </c:strCache>
            </c:strRef>
          </c:tx>
          <c:spPr>
            <a:solidFill>
              <a:schemeClr val="tx2">
                <a:lumMod val="40000"/>
                <a:lumOff val="60000"/>
              </a:schemeClr>
            </a:solidFill>
          </c:spPr>
          <c:invertIfNegative val="0"/>
          <c:dLbls>
            <c:dLbl>
              <c:idx val="0"/>
              <c:layout>
                <c:manualLayout>
                  <c:x val="5.5347955041734473E-3"/>
                  <c:y val="0.14542948036689221"/>
                </c:manualLayout>
              </c:layout>
              <c:showLegendKey val="0"/>
              <c:showVal val="1"/>
              <c:showCatName val="0"/>
              <c:showSerName val="0"/>
              <c:showPercent val="0"/>
              <c:showBubbleSize val="0"/>
            </c:dLbl>
            <c:dLbl>
              <c:idx val="1"/>
              <c:layout>
                <c:manualLayout>
                  <c:x val="4.1127417954874993E-3"/>
                  <c:y val="0.42324363392659353"/>
                </c:manualLayout>
              </c:layout>
              <c:tx>
                <c:rich>
                  <a:bodyPr rot="-5400000" vert="horz"/>
                  <a:lstStyle/>
                  <a:p>
                    <a:pPr algn="ctr">
                      <a:defRPr sz="1400" b="1" i="0" u="none" strike="noStrike" baseline="0">
                        <a:solidFill>
                          <a:srgbClr val="000000"/>
                        </a:solidFill>
                        <a:latin typeface="Times New Roman" panose="02020603050405020304" pitchFamily="18" charset="0"/>
                        <a:ea typeface="Calibri"/>
                        <a:cs typeface="Times New Roman" panose="02020603050405020304" pitchFamily="18" charset="0"/>
                      </a:defRPr>
                    </a:pPr>
                    <a:r>
                      <a:rPr lang="ru-RU" sz="1400" dirty="0">
                        <a:latin typeface="Times New Roman" panose="02020603050405020304" pitchFamily="18" charset="0"/>
                        <a:cs typeface="Times New Roman" panose="02020603050405020304" pitchFamily="18" charset="0"/>
                      </a:rPr>
                      <a:t> 226 708,7</a:t>
                    </a:r>
                    <a:endParaRPr lang="ru-RU" dirty="0"/>
                  </a:p>
                </c:rich>
              </c:tx>
              <c:numFmt formatCode="#,##0.0" sourceLinked="0"/>
              <c:spPr>
                <a:scene3d>
                  <a:camera prst="orthographicFront"/>
                  <a:lightRig rig="threePt" dir="t"/>
                </a:scene3d>
                <a:sp3d>
                  <a:bevelT w="6350"/>
                </a:sp3d>
              </c:spPr>
              <c:showLegendKey val="0"/>
              <c:showVal val="0"/>
              <c:showCatName val="0"/>
              <c:showSerName val="0"/>
              <c:showPercent val="0"/>
              <c:showBubbleSize val="0"/>
            </c:dLbl>
            <c:numFmt formatCode="#,##0.0" sourceLinked="0"/>
            <c:spPr>
              <a:scene3d>
                <a:camera prst="orthographicFront"/>
                <a:lightRig rig="threePt" dir="t"/>
              </a:scene3d>
              <a:sp3d>
                <a:bevelT w="6350"/>
              </a:sp3d>
            </c:spPr>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целевые РБ и ФБ</c:v>
                </c:pt>
                <c:pt idx="1">
                  <c:v>собственные </c:v>
                </c:pt>
              </c:strCache>
            </c:strRef>
          </c:cat>
          <c:val>
            <c:numRef>
              <c:f>Лист1!$D$2:$D$3</c:f>
              <c:numCache>
                <c:formatCode>#,##0.0</c:formatCode>
                <c:ptCount val="2"/>
                <c:pt idx="0">
                  <c:v>72810.899999999994</c:v>
                </c:pt>
                <c:pt idx="1">
                  <c:v>210340</c:v>
                </c:pt>
              </c:numCache>
            </c:numRef>
          </c:val>
        </c:ser>
        <c:ser>
          <c:idx val="3"/>
          <c:order val="3"/>
          <c:tx>
            <c:strRef>
              <c:f>Лист1!$E$1</c:f>
              <c:strCache>
                <c:ptCount val="1"/>
                <c:pt idx="0">
                  <c:v>Управление образования АГО "Вуктыл"</c:v>
                </c:pt>
              </c:strCache>
            </c:strRef>
          </c:tx>
          <c:spPr>
            <a:solidFill>
              <a:srgbClr val="00FFFF"/>
            </a:solidFill>
          </c:spPr>
          <c:invertIfNegative val="0"/>
          <c:dLbls>
            <c:dLbl>
              <c:idx val="0"/>
              <c:layout>
                <c:manualLayout>
                  <c:x val="4.0791882152762899E-3"/>
                  <c:y val="0.45591278598608592"/>
                </c:manualLayout>
              </c:layout>
              <c:showLegendKey val="0"/>
              <c:showVal val="1"/>
              <c:showCatName val="0"/>
              <c:showSerName val="0"/>
              <c:showPercent val="0"/>
              <c:showBubbleSize val="0"/>
            </c:dLbl>
            <c:dLbl>
              <c:idx val="1"/>
              <c:layout>
                <c:manualLayout>
                  <c:x val="6.9572907073359603E-3"/>
                  <c:y val="7.9591690805542084E-2"/>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целевые РБ и ФБ</c:v>
                </c:pt>
                <c:pt idx="1">
                  <c:v>собственные </c:v>
                </c:pt>
              </c:strCache>
            </c:strRef>
          </c:cat>
          <c:val>
            <c:numRef>
              <c:f>Лист1!$E$2:$E$3</c:f>
              <c:numCache>
                <c:formatCode>#,##0.0</c:formatCode>
                <c:ptCount val="2"/>
                <c:pt idx="0">
                  <c:v>271075.3</c:v>
                </c:pt>
                <c:pt idx="1">
                  <c:v>42383.199999999997</c:v>
                </c:pt>
              </c:numCache>
            </c:numRef>
          </c:val>
        </c:ser>
        <c:ser>
          <c:idx val="4"/>
          <c:order val="4"/>
          <c:tx>
            <c:strRef>
              <c:f>Лист1!$F$1</c:f>
              <c:strCache>
                <c:ptCount val="1"/>
                <c:pt idx="0">
                  <c:v>Финансовое управление АГО "Вуктыл"</c:v>
                </c:pt>
              </c:strCache>
            </c:strRef>
          </c:tx>
          <c:spPr>
            <a:solidFill>
              <a:srgbClr val="66FF66"/>
            </a:solidFill>
          </c:spPr>
          <c:invertIfNegative val="0"/>
          <c:dLbls>
            <c:dLbl>
              <c:idx val="0"/>
              <c:layout>
                <c:manualLayout>
                  <c:x val="1.5277777777777777E-2"/>
                  <c:y val="-1.2301574553111403E-2"/>
                </c:manualLayout>
              </c:layout>
              <c:showLegendKey val="0"/>
              <c:showVal val="1"/>
              <c:showCatName val="0"/>
              <c:showSerName val="0"/>
              <c:showPercent val="0"/>
              <c:showBubbleSize val="0"/>
            </c:dLbl>
            <c:dLbl>
              <c:idx val="1"/>
              <c:layout>
                <c:manualLayout>
                  <c:x val="4.1666666666667681E-3"/>
                  <c:y val="5.1862634817706607E-3"/>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целевые РБ и ФБ</c:v>
                </c:pt>
                <c:pt idx="1">
                  <c:v>собственные </c:v>
                </c:pt>
              </c:strCache>
            </c:strRef>
          </c:cat>
          <c:val>
            <c:numRef>
              <c:f>Лист1!$F$2:$F$3</c:f>
              <c:numCache>
                <c:formatCode>#,##0.0</c:formatCode>
                <c:ptCount val="2"/>
                <c:pt idx="0">
                  <c:v>0</c:v>
                </c:pt>
                <c:pt idx="1">
                  <c:v>13083.5</c:v>
                </c:pt>
              </c:numCache>
            </c:numRef>
          </c:val>
        </c:ser>
        <c:dLbls>
          <c:showLegendKey val="0"/>
          <c:showVal val="0"/>
          <c:showCatName val="0"/>
          <c:showSerName val="0"/>
          <c:showPercent val="0"/>
          <c:showBubbleSize val="0"/>
        </c:dLbls>
        <c:gapWidth val="34"/>
        <c:gapDepth val="160"/>
        <c:shape val="cylinder"/>
        <c:axId val="477451264"/>
        <c:axId val="160599424"/>
        <c:axId val="0"/>
      </c:bar3DChart>
      <c:catAx>
        <c:axId val="477451264"/>
        <c:scaling>
          <c:orientation val="minMax"/>
        </c:scaling>
        <c:delete val="1"/>
        <c:axPos val="b"/>
        <c:majorTickMark val="out"/>
        <c:minorTickMark val="none"/>
        <c:tickLblPos val="nextTo"/>
        <c:crossAx val="160599424"/>
        <c:crosses val="autoZero"/>
        <c:auto val="1"/>
        <c:lblAlgn val="ctr"/>
        <c:lblOffset val="100"/>
        <c:noMultiLvlLbl val="0"/>
      </c:catAx>
      <c:valAx>
        <c:axId val="160599424"/>
        <c:scaling>
          <c:orientation val="minMax"/>
        </c:scaling>
        <c:delete val="1"/>
        <c:axPos val="l"/>
        <c:numFmt formatCode="#,##0.0" sourceLinked="1"/>
        <c:majorTickMark val="out"/>
        <c:minorTickMark val="none"/>
        <c:tickLblPos val="nextTo"/>
        <c:crossAx val="477451264"/>
        <c:crosses val="autoZero"/>
        <c:crossBetween val="between"/>
      </c:valAx>
      <c:spPr>
        <a:noFill/>
        <a:ln w="25406">
          <a:noFill/>
        </a:ln>
      </c:spPr>
    </c:plotArea>
    <c:legend>
      <c:legendPos val="r"/>
      <c:layout>
        <c:manualLayout>
          <c:xMode val="edge"/>
          <c:yMode val="edge"/>
          <c:x val="1.7088155079543154E-3"/>
          <c:y val="0.10553990377880719"/>
          <c:w val="0.32641108873207636"/>
          <c:h val="0.5587374349709936"/>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600"/>
      </a:pPr>
      <a:endParaRPr lang="ru-RU"/>
    </a:p>
  </c:txPr>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backWall>
    <c:plotArea>
      <c:layout>
        <c:manualLayout>
          <c:layoutTarget val="inner"/>
          <c:xMode val="edge"/>
          <c:yMode val="edge"/>
          <c:x val="8.915409011373579E-2"/>
          <c:y val="5.7563400128537057E-2"/>
          <c:w val="0.92506048501088312"/>
          <c:h val="0.65324647439992611"/>
        </c:manualLayout>
      </c:layout>
      <c:bar3DChart>
        <c:barDir val="col"/>
        <c:grouping val="clustered"/>
        <c:varyColors val="0"/>
        <c:ser>
          <c:idx val="0"/>
          <c:order val="0"/>
          <c:tx>
            <c:strRef>
              <c:f>Лист1!$B$1</c:f>
              <c:strCache>
                <c:ptCount val="1"/>
                <c:pt idx="0">
                  <c:v>Столбец1</c:v>
                </c:pt>
              </c:strCache>
            </c:strRef>
          </c:tx>
          <c:spPr>
            <a:solidFill>
              <a:srgbClr val="00B0F0"/>
            </a:solidFill>
          </c:spPr>
          <c:invertIfNegative val="0"/>
          <c:dLbls>
            <c:dLbl>
              <c:idx val="0"/>
              <c:layout>
                <c:manualLayout>
                  <c:x val="-5.5555555555555558E-3"/>
                  <c:y val="0"/>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Лист1!$B$2:$B$6</c:f>
              <c:numCache>
                <c:formatCode>General</c:formatCode>
                <c:ptCount val="5"/>
                <c:pt idx="0" formatCode="#,##0.00">
                  <c:v>60.7</c:v>
                </c:pt>
              </c:numCache>
            </c:numRef>
          </c:val>
        </c:ser>
        <c:ser>
          <c:idx val="1"/>
          <c:order val="1"/>
          <c:tx>
            <c:strRef>
              <c:f>Лист1!$C$1</c:f>
              <c:strCache>
                <c:ptCount val="1"/>
                <c:pt idx="0">
                  <c:v>2017 год (факт)</c:v>
                </c:pt>
              </c:strCache>
            </c:strRef>
          </c:tx>
          <c:spPr>
            <a:solidFill>
              <a:srgbClr val="FFFF00"/>
            </a:solidFill>
          </c:spPr>
          <c:invertIfNegative val="0"/>
          <c:dLbls>
            <c:dLbl>
              <c:idx val="0"/>
              <c:layout>
                <c:manualLayout>
                  <c:x val="4.1666666666666666E-3"/>
                  <c:y val="7.8138294057341032E-2"/>
                </c:manualLayout>
              </c:layout>
              <c:showLegendKey val="0"/>
              <c:showVal val="1"/>
              <c:showCatName val="0"/>
              <c:showSerName val="0"/>
              <c:showPercent val="0"/>
              <c:showBubbleSize val="0"/>
            </c:dLbl>
            <c:dLbl>
              <c:idx val="1"/>
              <c:layout>
                <c:manualLayout>
                  <c:x val="5.5555555555555558E-3"/>
                  <c:y val="5.3580544496462421E-2"/>
                </c:manualLayout>
              </c:layout>
              <c:showLegendKey val="0"/>
              <c:showVal val="1"/>
              <c:showCatName val="0"/>
              <c:showSerName val="0"/>
              <c:showPercent val="0"/>
              <c:showBubbleSize val="0"/>
            </c:dLbl>
            <c:dLbl>
              <c:idx val="2"/>
              <c:layout>
                <c:manualLayout>
                  <c:x val="5.5555555555555558E-3"/>
                  <c:y val="6.9208203307930621E-2"/>
                </c:manualLayout>
              </c:layout>
              <c:showLegendKey val="0"/>
              <c:showVal val="1"/>
              <c:showCatName val="0"/>
              <c:showSerName val="0"/>
              <c:showPercent val="0"/>
              <c:showBubbleSize val="0"/>
            </c:dLbl>
            <c:dLbl>
              <c:idx val="3"/>
              <c:layout>
                <c:manualLayout>
                  <c:x val="6.9444444444444441E-3"/>
                  <c:y val="7.367324868263582E-2"/>
                </c:manualLayout>
              </c:layout>
              <c:showLegendKey val="0"/>
              <c:showVal val="1"/>
              <c:showCatName val="0"/>
              <c:showSerName val="0"/>
              <c:showPercent val="0"/>
              <c:showBubbleSize val="0"/>
            </c:dLbl>
            <c:dLbl>
              <c:idx val="4"/>
              <c:layout>
                <c:manualLayout>
                  <c:x val="8.3333324219890172E-3"/>
                  <c:y val="4.9515509433694059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Лист1!$C$2:$C$6</c:f>
              <c:numCache>
                <c:formatCode>#,##0.0</c:formatCode>
                <c:ptCount val="5"/>
                <c:pt idx="1">
                  <c:v>43.2</c:v>
                </c:pt>
                <c:pt idx="2">
                  <c:v>31.7</c:v>
                </c:pt>
                <c:pt idx="3">
                  <c:v>52</c:v>
                </c:pt>
                <c:pt idx="4">
                  <c:v>30.8</c:v>
                </c:pt>
              </c:numCache>
            </c:numRef>
          </c:val>
        </c:ser>
        <c:ser>
          <c:idx val="2"/>
          <c:order val="2"/>
          <c:tx>
            <c:strRef>
              <c:f>Лист1!$D$1</c:f>
              <c:strCache>
                <c:ptCount val="1"/>
                <c:pt idx="0">
                  <c:v>2018 год (факт)</c:v>
                </c:pt>
              </c:strCache>
            </c:strRef>
          </c:tx>
          <c:spPr>
            <a:solidFill>
              <a:srgbClr val="FF66CC"/>
            </a:solidFill>
          </c:spPr>
          <c:invertIfNegative val="0"/>
          <c:dLbls>
            <c:dLbl>
              <c:idx val="2"/>
              <c:layout>
                <c:manualLayout>
                  <c:x val="-1.2499998632983629E-2"/>
                  <c:y val="4.1983727834368958E-3"/>
                </c:manualLayout>
              </c:layout>
              <c:showLegendKey val="0"/>
              <c:showVal val="1"/>
              <c:showCatName val="0"/>
              <c:showSerName val="0"/>
              <c:showPercent val="0"/>
              <c:showBubbleSize val="0"/>
            </c:dLbl>
            <c:dLbl>
              <c:idx val="5"/>
              <c:layout>
                <c:manualLayout>
                  <c:x val="-1.3888887369980678E-3"/>
                  <c:y val="1.0495931958592143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Лист1!$D$2:$D$6</c:f>
              <c:numCache>
                <c:formatCode>#,##0.0</c:formatCode>
                <c:ptCount val="5"/>
                <c:pt idx="1">
                  <c:v>46.3</c:v>
                </c:pt>
                <c:pt idx="2">
                  <c:v>35.799999999999997</c:v>
                </c:pt>
                <c:pt idx="3">
                  <c:v>51.6</c:v>
                </c:pt>
                <c:pt idx="4">
                  <c:v>37.4</c:v>
                </c:pt>
              </c:numCache>
            </c:numRef>
          </c:val>
        </c:ser>
        <c:ser>
          <c:idx val="3"/>
          <c:order val="3"/>
          <c:tx>
            <c:strRef>
              <c:f>Лист1!$E$1</c:f>
              <c:strCache>
                <c:ptCount val="1"/>
                <c:pt idx="0">
                  <c:v> 2019 год (факт)</c:v>
                </c:pt>
              </c:strCache>
            </c:strRef>
          </c:tx>
          <c:spPr>
            <a:solidFill>
              <a:srgbClr val="00B050"/>
            </a:solidFill>
          </c:spPr>
          <c:invertIfNegative val="0"/>
          <c:dLbls>
            <c:dLbl>
              <c:idx val="1"/>
              <c:layout>
                <c:manualLayout>
                  <c:x val="8.3332230606711442E-3"/>
                  <c:y val="0"/>
                </c:manualLayout>
              </c:layout>
              <c:showLegendKey val="0"/>
              <c:showVal val="1"/>
              <c:showCatName val="0"/>
              <c:showSerName val="0"/>
              <c:showPercent val="0"/>
              <c:showBubbleSize val="0"/>
            </c:dLbl>
            <c:dLbl>
              <c:idx val="2"/>
              <c:layout>
                <c:manualLayout>
                  <c:x val="0"/>
                  <c:y val="-2.0991863917184288E-3"/>
                </c:manualLayout>
              </c:layout>
              <c:showLegendKey val="0"/>
              <c:showVal val="1"/>
              <c:showCatName val="0"/>
              <c:showSerName val="0"/>
              <c:showPercent val="0"/>
              <c:showBubbleSize val="0"/>
            </c:dLbl>
            <c:dLbl>
              <c:idx val="3"/>
              <c:layout>
                <c:manualLayout>
                  <c:x val="1.2499889271665652E-2"/>
                  <c:y val="-6.2977244654223502E-3"/>
                </c:manualLayout>
              </c:layout>
              <c:showLegendKey val="0"/>
              <c:showVal val="1"/>
              <c:showCatName val="0"/>
              <c:showSerName val="0"/>
              <c:showPercent val="0"/>
              <c:showBubbleSize val="0"/>
            </c:dLbl>
            <c:dLbl>
              <c:idx val="4"/>
              <c:layout>
                <c:manualLayout>
                  <c:x val="5.5555549479927805E-3"/>
                  <c:y val="-4.1983727834368576E-3"/>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Лист1!$E$2:$E$6</c:f>
              <c:numCache>
                <c:formatCode>#,##0.0</c:formatCode>
                <c:ptCount val="5"/>
                <c:pt idx="1">
                  <c:v>48.8</c:v>
                </c:pt>
                <c:pt idx="2">
                  <c:v>34.5</c:v>
                </c:pt>
                <c:pt idx="3">
                  <c:v>51</c:v>
                </c:pt>
                <c:pt idx="4">
                  <c:v>39.200000000000003</c:v>
                </c:pt>
              </c:numCache>
            </c:numRef>
          </c:val>
        </c:ser>
        <c:ser>
          <c:idx val="4"/>
          <c:order val="4"/>
          <c:tx>
            <c:strRef>
              <c:f>Лист1!$F$1</c:f>
              <c:strCache>
                <c:ptCount val="1"/>
                <c:pt idx="0">
                  <c:v>2020 год (план)</c:v>
                </c:pt>
              </c:strCache>
            </c:strRef>
          </c:tx>
          <c:spPr>
            <a:solidFill>
              <a:srgbClr val="66FFFF"/>
            </a:solidFill>
          </c:spPr>
          <c:invertIfNegative val="0"/>
          <c:dLbls>
            <c:dLbl>
              <c:idx val="1"/>
              <c:layout>
                <c:manualLayout>
                  <c:x val="1.2499998632983476E-2"/>
                  <c:y val="0"/>
                </c:manualLayout>
              </c:layout>
              <c:showLegendKey val="0"/>
              <c:showVal val="1"/>
              <c:showCatName val="0"/>
              <c:showSerName val="0"/>
              <c:showPercent val="0"/>
              <c:showBubbleSize val="0"/>
            </c:dLbl>
            <c:dLbl>
              <c:idx val="2"/>
              <c:layout>
                <c:manualLayout>
                  <c:x val="2.7777774739963391E-3"/>
                  <c:y val="2.0991863917183902E-3"/>
                </c:manualLayout>
              </c:layout>
              <c:showLegendKey val="0"/>
              <c:showVal val="1"/>
              <c:showCatName val="0"/>
              <c:showSerName val="0"/>
              <c:showPercent val="0"/>
              <c:showBubbleSize val="0"/>
            </c:dLbl>
            <c:dLbl>
              <c:idx val="3"/>
              <c:layout>
                <c:manualLayout>
                  <c:x val="4.1666662109945086E-3"/>
                  <c:y val="4.1982074931697739E-3"/>
                </c:manualLayout>
              </c:layout>
              <c:showLegendKey val="0"/>
              <c:showVal val="1"/>
              <c:showCatName val="0"/>
              <c:showSerName val="0"/>
              <c:showPercent val="0"/>
              <c:showBubbleSize val="0"/>
            </c:dLbl>
            <c:dLbl>
              <c:idx val="4"/>
              <c:layout>
                <c:manualLayout>
                  <c:x val="2.7777774739963391E-3"/>
                  <c:y val="-1.0495931958592143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Лист1!$F$2:$F$6</c:f>
              <c:numCache>
                <c:formatCode>General</c:formatCode>
                <c:ptCount val="5"/>
                <c:pt idx="1">
                  <c:v>51.5</c:v>
                </c:pt>
                <c:pt idx="2">
                  <c:v>41.1</c:v>
                </c:pt>
                <c:pt idx="3">
                  <c:v>56.1</c:v>
                </c:pt>
                <c:pt idx="4" formatCode="0.0">
                  <c:v>41</c:v>
                </c:pt>
              </c:numCache>
            </c:numRef>
          </c:val>
        </c:ser>
        <c:ser>
          <c:idx val="5"/>
          <c:order val="5"/>
          <c:tx>
            <c:strRef>
              <c:f>Лист1!$G$1</c:f>
              <c:strCache>
                <c:ptCount val="1"/>
                <c:pt idx="0">
                  <c:v>2021 год (план)</c:v>
                </c:pt>
              </c:strCache>
            </c:strRef>
          </c:tx>
          <c:invertIfNegative val="0"/>
          <c:dLbls>
            <c:dLbl>
              <c:idx val="1"/>
              <c:layout>
                <c:manualLayout>
                  <c:x val="1.5277776106979815E-2"/>
                  <c:y val="-4.1983727834368576E-3"/>
                </c:manualLayout>
              </c:layout>
              <c:showLegendKey val="0"/>
              <c:showVal val="1"/>
              <c:showCatName val="0"/>
              <c:showSerName val="0"/>
              <c:showPercent val="0"/>
              <c:showBubbleSize val="0"/>
            </c:dLbl>
            <c:dLbl>
              <c:idx val="2"/>
              <c:layout>
                <c:manualLayout>
                  <c:x val="5.5555549479926782E-3"/>
                  <c:y val="4.1983727834368186E-3"/>
                </c:manualLayout>
              </c:layout>
              <c:showLegendKey val="0"/>
              <c:showVal val="1"/>
              <c:showCatName val="0"/>
              <c:showSerName val="0"/>
              <c:showPercent val="0"/>
              <c:showBubbleSize val="0"/>
            </c:dLbl>
            <c:dLbl>
              <c:idx val="3"/>
              <c:layout>
                <c:manualLayout>
                  <c:x val="1.1111109895985356E-2"/>
                  <c:y val="-1.9242319635167159E-17"/>
                </c:manualLayout>
              </c:layout>
              <c:showLegendKey val="0"/>
              <c:showVal val="1"/>
              <c:showCatName val="0"/>
              <c:showSerName val="0"/>
              <c:showPercent val="0"/>
              <c:showBubbleSize val="0"/>
            </c:dLbl>
            <c:dLbl>
              <c:idx val="4"/>
              <c:layout>
                <c:manualLayout>
                  <c:x val="1.1111109895985356E-2"/>
                  <c:y val="-6.2977244654223502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Лист1!$G$2:$G$6</c:f>
              <c:numCache>
                <c:formatCode>General</c:formatCode>
                <c:ptCount val="5"/>
                <c:pt idx="1">
                  <c:v>53.5</c:v>
                </c:pt>
                <c:pt idx="2">
                  <c:v>42.7</c:v>
                </c:pt>
                <c:pt idx="3">
                  <c:v>58.4</c:v>
                </c:pt>
                <c:pt idx="4">
                  <c:v>42.6</c:v>
                </c:pt>
              </c:numCache>
            </c:numRef>
          </c:val>
        </c:ser>
        <c:dLbls>
          <c:showLegendKey val="0"/>
          <c:showVal val="0"/>
          <c:showCatName val="0"/>
          <c:showSerName val="0"/>
          <c:showPercent val="0"/>
          <c:showBubbleSize val="0"/>
        </c:dLbls>
        <c:gapWidth val="150"/>
        <c:shape val="cylinder"/>
        <c:axId val="312713216"/>
        <c:axId val="309758208"/>
        <c:axId val="0"/>
      </c:bar3DChart>
      <c:catAx>
        <c:axId val="312713216"/>
        <c:scaling>
          <c:orientation val="minMax"/>
        </c:scaling>
        <c:delete val="0"/>
        <c:axPos val="b"/>
        <c:numFmt formatCode="General" sourceLinked="1"/>
        <c:majorTickMark val="out"/>
        <c:minorTickMark val="none"/>
        <c:tickLblPos val="nextTo"/>
        <c:txPr>
          <a:bodyPr/>
          <a:lstStyle/>
          <a:p>
            <a:pPr>
              <a:defRPr sz="1200" b="1" baseline="0">
                <a:latin typeface="Times New Roman" panose="02020603050405020304" pitchFamily="18" charset="0"/>
              </a:defRPr>
            </a:pPr>
            <a:endParaRPr lang="ru-RU"/>
          </a:p>
        </c:txPr>
        <c:crossAx val="309758208"/>
        <c:crosses val="autoZero"/>
        <c:auto val="1"/>
        <c:lblAlgn val="ctr"/>
        <c:lblOffset val="100"/>
        <c:noMultiLvlLbl val="0"/>
      </c:catAx>
      <c:valAx>
        <c:axId val="309758208"/>
        <c:scaling>
          <c:orientation val="minMax"/>
        </c:scaling>
        <c:delete val="1"/>
        <c:axPos val="l"/>
        <c:numFmt formatCode="#,##0.00" sourceLinked="1"/>
        <c:majorTickMark val="out"/>
        <c:minorTickMark val="none"/>
        <c:tickLblPos val="nextTo"/>
        <c:crossAx val="312713216"/>
        <c:crosses val="autoZero"/>
        <c:crossBetween val="between"/>
      </c:valAx>
      <c:spPr>
        <a:noFill/>
        <a:ln w="25392">
          <a:noFill/>
        </a:ln>
      </c:spPr>
    </c:plotArea>
    <c:legend>
      <c:legendPos val="r"/>
      <c:legendEntry>
        <c:idx val="0"/>
        <c:delete val="1"/>
      </c:legendEntry>
      <c:layout>
        <c:manualLayout>
          <c:xMode val="edge"/>
          <c:yMode val="edge"/>
          <c:x val="0.1678304715845941"/>
          <c:y val="1.3218593237677649E-2"/>
          <c:w val="0.1653882146338348"/>
          <c:h val="0.22408732086460695"/>
        </c:manualLayout>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797"/>
      </a:pPr>
      <a:endParaRPr lang="ru-RU"/>
    </a:p>
  </c:txPr>
  <c:externalData r:id="rId1">
    <c:autoUpdate val="0"/>
  </c:externalData>
  <c:userShapes r:id="rId2"/>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599"/>
            </a:pPr>
            <a:r>
              <a:rPr lang="ru-RU" sz="1600" dirty="0" smtClean="0">
                <a:latin typeface="Times New Roman" panose="02020603050405020304" pitchFamily="18" charset="0"/>
                <a:cs typeface="Times New Roman" panose="02020603050405020304" pitchFamily="18" charset="0"/>
              </a:rPr>
              <a:t>2021 </a:t>
            </a:r>
            <a:r>
              <a:rPr lang="ru-RU" sz="1600" dirty="0">
                <a:latin typeface="Times New Roman" panose="02020603050405020304" pitchFamily="18" charset="0"/>
                <a:cs typeface="Times New Roman" panose="02020603050405020304" pitchFamily="18" charset="0"/>
              </a:rPr>
              <a:t>год</a:t>
            </a:r>
          </a:p>
        </c:rich>
      </c:tx>
      <c:layout>
        <c:manualLayout>
          <c:xMode val="edge"/>
          <c:yMode val="edge"/>
          <c:x val="0.4222867031123872"/>
          <c:y val="6.4619626298329791E-2"/>
        </c:manualLayout>
      </c:layout>
      <c:overlay val="0"/>
    </c:title>
    <c:autoTitleDeleted val="0"/>
    <c:plotArea>
      <c:layout>
        <c:manualLayout>
          <c:layoutTarget val="inner"/>
          <c:xMode val="edge"/>
          <c:yMode val="edge"/>
          <c:x val="4.7413497149888802E-2"/>
          <c:y val="6.0441857033628893E-2"/>
          <c:w val="0.40516095953122139"/>
          <c:h val="0.57208585573038051"/>
        </c:manualLayout>
      </c:layout>
      <c:doughnutChart>
        <c:varyColors val="1"/>
        <c:ser>
          <c:idx val="0"/>
          <c:order val="0"/>
          <c:tx>
            <c:strRef>
              <c:f>Лист1!$B$1</c:f>
              <c:strCache>
                <c:ptCount val="1"/>
                <c:pt idx="0">
                  <c:v>2021 год</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4554839203931981E-2"/>
                  <c:y val="-9.3938215133670469E-3"/>
                </c:manualLayout>
              </c:layout>
              <c:showLegendKey val="0"/>
              <c:showVal val="1"/>
              <c:showCatName val="0"/>
              <c:showSerName val="0"/>
              <c:showPercent val="0"/>
              <c:showBubbleSize val="0"/>
            </c:dLbl>
            <c:dLbl>
              <c:idx val="4"/>
              <c:layout>
                <c:manualLayout>
                  <c:x val="-3.782174204968565E-2"/>
                  <c:y val="-7.0155549733166012E-2"/>
                </c:manualLayout>
              </c:layout>
              <c:showLegendKey val="0"/>
              <c:showVal val="1"/>
              <c:showCatName val="0"/>
              <c:showSerName val="0"/>
              <c:showPercent val="0"/>
              <c:showBubbleSize val="0"/>
            </c:dLbl>
            <c:dLbl>
              <c:idx val="5"/>
              <c:layout>
                <c:manualLayout>
                  <c:x val="5.5928144101560617E-3"/>
                  <c:y val="-2.2979704599481735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117998.1</c:v>
                </c:pt>
                <c:pt idx="1">
                  <c:v>65621.8</c:v>
                </c:pt>
                <c:pt idx="2">
                  <c:v>26626.400000000001</c:v>
                </c:pt>
                <c:pt idx="3">
                  <c:v>29581.7</c:v>
                </c:pt>
              </c:numCache>
            </c:numRef>
          </c:val>
        </c:ser>
        <c:dLbls>
          <c:showLegendKey val="0"/>
          <c:showVal val="0"/>
          <c:showCatName val="0"/>
          <c:showSerName val="0"/>
          <c:showPercent val="0"/>
          <c:showBubbleSize val="0"/>
          <c:showLeaderLines val="0"/>
        </c:dLbls>
        <c:firstSliceAng val="0"/>
        <c:holeSize val="50"/>
      </c:doughnutChart>
      <c:spPr>
        <a:noFill/>
        <a:ln w="25396">
          <a:noFill/>
        </a:ln>
      </c:spPr>
    </c:plotArea>
    <c:legend>
      <c:legendPos val="r"/>
      <c:layout>
        <c:manualLayout>
          <c:xMode val="edge"/>
          <c:yMode val="edge"/>
          <c:x val="0.26518988993779091"/>
          <c:y val="0.63336504670422022"/>
          <c:w val="0.39520086232314877"/>
          <c:h val="0.23203349257927497"/>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794"/>
      </a:pPr>
      <a:endParaRPr lang="ru-RU"/>
    </a:p>
  </c:txPr>
  <c:externalData r:id="rId1">
    <c:autoUpdate val="0"/>
  </c:externalData>
  <c:userShapes r:id="rId2"/>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1253230165931294"/>
          <c:y val="0.10204710308020071"/>
          <c:w val="0.47066338582677164"/>
          <c:h val="0.58434502428742985"/>
        </c:manualLayout>
      </c:layout>
      <c:doughnutChart>
        <c:varyColors val="1"/>
        <c:ser>
          <c:idx val="0"/>
          <c:order val="0"/>
          <c:tx>
            <c:strRef>
              <c:f>Лист1!$B$1</c:f>
              <c:strCache>
                <c:ptCount val="1"/>
                <c:pt idx="0">
                  <c:v>Столбец1</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0396558410248741E-2"/>
                  <c:y val="-1.7015756419221394E-2"/>
                </c:manualLayout>
              </c:layout>
              <c:showLegendKey val="0"/>
              <c:showVal val="1"/>
              <c:showCatName val="0"/>
              <c:showSerName val="0"/>
              <c:showPercent val="0"/>
              <c:showBubbleSize val="0"/>
            </c:dLbl>
            <c:dLbl>
              <c:idx val="4"/>
              <c:layout>
                <c:manualLayout>
                  <c:x val="3.2582882479413435E-3"/>
                  <c:y val="-6.9938307508316073E-3"/>
                </c:manualLayout>
              </c:layout>
              <c:showLegendKey val="0"/>
              <c:showVal val="1"/>
              <c:showCatName val="0"/>
              <c:showSerName val="0"/>
              <c:showPercent val="0"/>
              <c:showBubbleSize val="0"/>
            </c:dLbl>
            <c:dLbl>
              <c:idx val="5"/>
              <c:layout>
                <c:manualLayout>
                  <c:x val="1.4477944620896628E-4"/>
                  <c:y val="-1.0530039145977244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53487</c:v>
                </c:pt>
                <c:pt idx="1">
                  <c:v>42727</c:v>
                </c:pt>
                <c:pt idx="2">
                  <c:v>58363</c:v>
                </c:pt>
                <c:pt idx="3">
                  <c:v>42643</c:v>
                </c:pt>
              </c:numCache>
            </c:numRef>
          </c:val>
        </c:ser>
        <c:dLbls>
          <c:showLegendKey val="0"/>
          <c:showVal val="0"/>
          <c:showCatName val="0"/>
          <c:showSerName val="0"/>
          <c:showPercent val="0"/>
          <c:showBubbleSize val="0"/>
          <c:showLeaderLines val="0"/>
        </c:dLbls>
        <c:firstSliceAng val="0"/>
        <c:holeSize val="50"/>
      </c:doughnutChart>
      <c:spPr>
        <a:noFill/>
        <a:ln w="25398">
          <a:noFill/>
        </a:ln>
      </c:spPr>
    </c:plotArea>
    <c:plotVisOnly val="1"/>
    <c:dispBlanksAs val="gap"/>
    <c:showDLblsOverMax val="0"/>
  </c:chart>
  <c:txPr>
    <a:bodyPr/>
    <a:lstStyle/>
    <a:p>
      <a:pPr>
        <a:defRPr sz="1793"/>
      </a:pPr>
      <a:endParaRPr lang="ru-RU"/>
    </a:p>
  </c:txPr>
  <c:externalData r:id="rId1">
    <c:autoUpdate val="0"/>
  </c:externalData>
  <c:userShapes r:id="rId2"/>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backWall>
    <c:plotArea>
      <c:layout/>
      <c:bar3DChart>
        <c:barDir val="col"/>
        <c:grouping val="clustered"/>
        <c:varyColors val="0"/>
        <c:ser>
          <c:idx val="0"/>
          <c:order val="0"/>
          <c:tx>
            <c:strRef>
              <c:f>Лист1!$B$1</c:f>
              <c:strCache>
                <c:ptCount val="1"/>
                <c:pt idx="0">
                  <c:v>Педработники общего образования</c:v>
                </c:pt>
              </c:strCache>
            </c:strRef>
          </c:tx>
          <c:spPr>
            <a:solidFill>
              <a:srgbClr val="FFC000"/>
            </a:solidFill>
          </c:spPr>
          <c:invertIfNegative val="0"/>
          <c:dLbls>
            <c:dLbl>
              <c:idx val="0"/>
              <c:layout>
                <c:manualLayout>
                  <c:x val="1.5277777777777777E-2"/>
                  <c:y val="-1.7165824398009257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Лист1!$B$2</c:f>
              <c:numCache>
                <c:formatCode>#,##0.0</c:formatCode>
                <c:ptCount val="1"/>
                <c:pt idx="0">
                  <c:v>88.138385502471166</c:v>
                </c:pt>
              </c:numCache>
            </c:numRef>
          </c:val>
        </c:ser>
        <c:ser>
          <c:idx val="1"/>
          <c:order val="1"/>
          <c:tx>
            <c:strRef>
              <c:f>Лист1!$C$1</c:f>
              <c:strCache>
                <c:ptCount val="1"/>
                <c:pt idx="0">
                  <c:v>Педработники дошкольного образования</c:v>
                </c:pt>
              </c:strCache>
            </c:strRef>
          </c:tx>
          <c:spPr>
            <a:solidFill>
              <a:srgbClr val="92D050"/>
            </a:solidFill>
          </c:spPr>
          <c:invertIfNegative val="0"/>
          <c:dLbls>
            <c:dLbl>
              <c:idx val="0"/>
              <c:layout>
                <c:manualLayout>
                  <c:x val="1.2499890638670167E-2"/>
                  <c:y val="-3.0040192696516164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Лист1!$C$2</c:f>
              <c:numCache>
                <c:formatCode>#,##0.0</c:formatCode>
                <c:ptCount val="1"/>
                <c:pt idx="0">
                  <c:v>70.345963756177923</c:v>
                </c:pt>
              </c:numCache>
            </c:numRef>
          </c:val>
        </c:ser>
        <c:ser>
          <c:idx val="2"/>
          <c:order val="2"/>
          <c:tx>
            <c:strRef>
              <c:f>Лист1!$D$1</c:f>
              <c:strCache>
                <c:ptCount val="1"/>
                <c:pt idx="0">
                  <c:v>Педработники дополнительного образования</c:v>
                </c:pt>
              </c:strCache>
            </c:strRef>
          </c:tx>
          <c:spPr>
            <a:solidFill>
              <a:srgbClr val="FF66CC"/>
            </a:solidFill>
          </c:spPr>
          <c:invertIfNegative val="0"/>
          <c:dLbls>
            <c:dLbl>
              <c:idx val="0"/>
              <c:layout>
                <c:manualLayout>
                  <c:x val="1.6666666666666666E-2"/>
                  <c:y val="-1.7165824398009236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Лист1!$D$2</c:f>
              <c:numCache>
                <c:formatCode>#,##0.0</c:formatCode>
                <c:ptCount val="1"/>
                <c:pt idx="0">
                  <c:v>96.210873146622731</c:v>
                </c:pt>
              </c:numCache>
            </c:numRef>
          </c:val>
        </c:ser>
        <c:ser>
          <c:idx val="3"/>
          <c:order val="3"/>
          <c:tx>
            <c:strRef>
              <c:f>Лист1!$E$1</c:f>
              <c:strCache>
                <c:ptCount val="1"/>
                <c:pt idx="0">
                  <c:v>Педработники доп.образования (ДЮСШ)</c:v>
                </c:pt>
              </c:strCache>
            </c:strRef>
          </c:tx>
          <c:spPr>
            <a:solidFill>
              <a:schemeClr val="accent2">
                <a:lumMod val="75000"/>
              </a:schemeClr>
            </a:solidFill>
          </c:spPr>
          <c:invertIfNegative val="0"/>
          <c:dLbls>
            <c:dLbl>
              <c:idx val="0"/>
              <c:layout>
                <c:manualLayout>
                  <c:x val="2.0833333333333384E-2"/>
                  <c:y val="-1.716582439800921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Лист1!$E$2</c:f>
            </c:numRef>
          </c:val>
        </c:ser>
        <c:ser>
          <c:idx val="4"/>
          <c:order val="4"/>
          <c:tx>
            <c:strRef>
              <c:f>Лист1!$F$1</c:f>
              <c:strCache>
                <c:ptCount val="1"/>
                <c:pt idx="0">
                  <c:v>Педработники доп.образования (ЦВР)</c:v>
                </c:pt>
              </c:strCache>
            </c:strRef>
          </c:tx>
          <c:spPr>
            <a:solidFill>
              <a:schemeClr val="accent6">
                <a:lumMod val="75000"/>
              </a:schemeClr>
            </a:solidFill>
          </c:spPr>
          <c:invertIfNegative val="0"/>
          <c:dLbls>
            <c:dLbl>
              <c:idx val="0"/>
              <c:layout>
                <c:manualLayout>
                  <c:x val="1.8055555555555554E-2"/>
                  <c:y val="-2.360317750222724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Лист1!$F$2</c:f>
            </c:numRef>
          </c:val>
        </c:ser>
        <c:ser>
          <c:idx val="5"/>
          <c:order val="5"/>
          <c:tx>
            <c:strRef>
              <c:f>Лист1!$G$1</c:f>
              <c:strCache>
                <c:ptCount val="1"/>
                <c:pt idx="0">
                  <c:v>Работники культуры</c:v>
                </c:pt>
              </c:strCache>
            </c:strRef>
          </c:tx>
          <c:spPr>
            <a:solidFill>
              <a:srgbClr val="00B0F0"/>
            </a:solidFill>
          </c:spPr>
          <c:invertIfNegative val="0"/>
          <c:dLbls>
            <c:dLbl>
              <c:idx val="0"/>
              <c:layout>
                <c:manualLayout>
                  <c:x val="2.2222222222222223E-2"/>
                  <c:y val="-2.1457280497511548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Лист1!$G$2</c:f>
              <c:numCache>
                <c:formatCode>#,##0.0</c:formatCode>
                <c:ptCount val="1"/>
                <c:pt idx="0">
                  <c:v>70.181219110378919</c:v>
                </c:pt>
              </c:numCache>
            </c:numRef>
          </c:val>
        </c:ser>
        <c:dLbls>
          <c:showLegendKey val="0"/>
          <c:showVal val="0"/>
          <c:showCatName val="0"/>
          <c:showSerName val="0"/>
          <c:showPercent val="0"/>
          <c:showBubbleSize val="0"/>
        </c:dLbls>
        <c:gapWidth val="150"/>
        <c:shape val="pyramid"/>
        <c:axId val="312801792"/>
        <c:axId val="309762816"/>
        <c:axId val="0"/>
      </c:bar3DChart>
      <c:catAx>
        <c:axId val="312801792"/>
        <c:scaling>
          <c:orientation val="minMax"/>
        </c:scaling>
        <c:delete val="0"/>
        <c:axPos val="b"/>
        <c:numFmt formatCode="#,##0.00" sourceLinked="1"/>
        <c:majorTickMark val="out"/>
        <c:minorTickMark val="none"/>
        <c:tickLblPos val="nextTo"/>
        <c:txPr>
          <a:bodyPr/>
          <a:lstStyle/>
          <a:p>
            <a:pPr>
              <a:defRPr sz="1400" b="1" baseline="0">
                <a:latin typeface="Times New Roman" panose="02020603050405020304" pitchFamily="18" charset="0"/>
              </a:defRPr>
            </a:pPr>
            <a:endParaRPr lang="ru-RU"/>
          </a:p>
        </c:txPr>
        <c:crossAx val="309762816"/>
        <c:crosses val="autoZero"/>
        <c:auto val="1"/>
        <c:lblAlgn val="ctr"/>
        <c:lblOffset val="100"/>
        <c:noMultiLvlLbl val="0"/>
      </c:catAx>
      <c:valAx>
        <c:axId val="309762816"/>
        <c:scaling>
          <c:orientation val="minMax"/>
        </c:scaling>
        <c:delete val="1"/>
        <c:axPos val="l"/>
        <c:numFmt formatCode="#,##0.0" sourceLinked="1"/>
        <c:majorTickMark val="out"/>
        <c:minorTickMark val="none"/>
        <c:tickLblPos val="nextTo"/>
        <c:crossAx val="312801792"/>
        <c:crosses val="autoZero"/>
        <c:crossBetween val="between"/>
      </c:valAx>
      <c:spPr>
        <a:noFill/>
        <a:ln w="25409">
          <a:noFill/>
        </a:ln>
      </c:spPr>
    </c:plotArea>
    <c:legend>
      <c:legendPos val="r"/>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801"/>
      </a:pPr>
      <a:endParaRPr lang="ru-RU"/>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rAngAx val="1"/>
    </c:view3D>
    <c:floor>
      <c:thickness val="0"/>
    </c:floor>
    <c:side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sideWall>
    <c:back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backWall>
    <c:plotArea>
      <c:layout>
        <c:manualLayout>
          <c:layoutTarget val="inner"/>
          <c:xMode val="edge"/>
          <c:yMode val="edge"/>
          <c:x val="1.5902149305814836E-2"/>
          <c:y val="3.4375000000000003E-2"/>
          <c:w val="0.77155691717313757"/>
          <c:h val="0.87990649606299209"/>
        </c:manualLayout>
      </c:layout>
      <c:bar3DChart>
        <c:barDir val="col"/>
        <c:grouping val="clustered"/>
        <c:varyColors val="0"/>
        <c:ser>
          <c:idx val="0"/>
          <c:order val="0"/>
          <c:tx>
            <c:strRef>
              <c:f>Лист1!$B$1</c:f>
              <c:strCache>
                <c:ptCount val="1"/>
                <c:pt idx="0">
                  <c:v>Культура</c:v>
                </c:pt>
              </c:strCache>
            </c:strRef>
          </c:tx>
          <c:spPr>
            <a:solidFill>
              <a:srgbClr val="66FF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Лист1!$B$2:$B$3</c:f>
              <c:numCache>
                <c:formatCode>#,##0.00</c:formatCode>
                <c:ptCount val="2"/>
                <c:pt idx="0">
                  <c:v>340.1</c:v>
                </c:pt>
                <c:pt idx="1">
                  <c:v>1232.5999999999999</c:v>
                </c:pt>
              </c:numCache>
            </c:numRef>
          </c:val>
        </c:ser>
        <c:ser>
          <c:idx val="1"/>
          <c:order val="1"/>
          <c:tx>
            <c:strRef>
              <c:f>Лист1!$C$1</c:f>
              <c:strCache>
                <c:ptCount val="1"/>
                <c:pt idx="0">
                  <c:v>Этнокультурное развитие</c:v>
                </c:pt>
              </c:strCache>
            </c:strRef>
          </c:tx>
          <c:spPr>
            <a:solidFill>
              <a:srgbClr val="FF66FF"/>
            </a:solidFill>
          </c:spPr>
          <c:invertIfNegative val="0"/>
          <c:dLbls>
            <c:dLbl>
              <c:idx val="0"/>
              <c:layout>
                <c:manualLayout>
                  <c:x val="-2.891413704488208E-3"/>
                  <c:y val="3.125E-2"/>
                </c:manualLayout>
              </c:layout>
              <c:showLegendKey val="0"/>
              <c:showVal val="1"/>
              <c:showCatName val="0"/>
              <c:showSerName val="0"/>
              <c:showPercent val="0"/>
              <c:showBubbleSize val="0"/>
            </c:dLbl>
            <c:dLbl>
              <c:idx val="1"/>
              <c:layout>
                <c:manualLayout>
                  <c:x val="8.6738996213534935E-3"/>
                  <c:y val="2.4999999999999887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Лист1!$C$2:$C$3</c:f>
              <c:numCache>
                <c:formatCode>#,##0.00</c:formatCode>
                <c:ptCount val="2"/>
                <c:pt idx="0">
                  <c:v>0</c:v>
                </c:pt>
                <c:pt idx="1">
                  <c:v>339.65</c:v>
                </c:pt>
              </c:numCache>
            </c:numRef>
          </c:val>
        </c:ser>
        <c:ser>
          <c:idx val="2"/>
          <c:order val="2"/>
          <c:tx>
            <c:strRef>
              <c:f>Лист1!$D$1</c:f>
              <c:strCache>
                <c:ptCount val="1"/>
                <c:pt idx="0">
                  <c:v>Образование</c:v>
                </c:pt>
              </c:strCache>
            </c:strRef>
          </c:tx>
          <c:spPr>
            <a:solidFill>
              <a:srgbClr val="66FF66"/>
            </a:solidFill>
          </c:spPr>
          <c:invertIfNegative val="0"/>
          <c:dLbls>
            <c:dLbl>
              <c:idx val="0"/>
              <c:layout>
                <c:manualLayout>
                  <c:x val="-7.2282496844612897E-3"/>
                  <c:y val="4.5117725937428139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Лист1!$D$2:$D$3</c:f>
              <c:numCache>
                <c:formatCode>#,##0.00</c:formatCode>
                <c:ptCount val="2"/>
                <c:pt idx="0">
                  <c:v>677.8</c:v>
                </c:pt>
                <c:pt idx="1">
                  <c:v>681.03</c:v>
                </c:pt>
              </c:numCache>
            </c:numRef>
          </c:val>
        </c:ser>
        <c:ser>
          <c:idx val="3"/>
          <c:order val="3"/>
          <c:tx>
            <c:strRef>
              <c:f>Лист1!$E$1</c:f>
              <c:strCache>
                <c:ptCount val="1"/>
                <c:pt idx="0">
                  <c:v>Дорожная деятельность</c:v>
                </c:pt>
              </c:strCache>
            </c:strRef>
          </c:tx>
          <c:spPr>
            <a:solidFill>
              <a:srgbClr val="FFFF00"/>
            </a:solidFill>
          </c:spPr>
          <c:invertIfNegative val="0"/>
          <c:dLbls>
            <c:dLbl>
              <c:idx val="1"/>
              <c:layout>
                <c:manualLayout>
                  <c:x val="7.2282496844612897E-3"/>
                  <c:y val="1.2499999999999886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Лист1!$E$2:$E$3</c:f>
            </c:numRef>
          </c:val>
        </c:ser>
        <c:ser>
          <c:idx val="4"/>
          <c:order val="4"/>
          <c:tx>
            <c:strRef>
              <c:f>Лист1!$F$1</c:f>
              <c:strCache>
                <c:ptCount val="1"/>
                <c:pt idx="0">
                  <c:v>Занятость населения</c:v>
                </c:pt>
              </c:strCache>
            </c:strRef>
          </c:tx>
          <c:spPr>
            <a:solidFill>
              <a:srgbClr val="F17763"/>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Лист1!$F$2:$F$3</c:f>
              <c:numCache>
                <c:formatCode>#,##0.00</c:formatCode>
                <c:ptCount val="2"/>
                <c:pt idx="0">
                  <c:v>670.7</c:v>
                </c:pt>
                <c:pt idx="1">
                  <c:v>3797.46</c:v>
                </c:pt>
              </c:numCache>
            </c:numRef>
          </c:val>
        </c:ser>
        <c:ser>
          <c:idx val="5"/>
          <c:order val="5"/>
          <c:tx>
            <c:strRef>
              <c:f>Лист1!$G$1</c:f>
              <c:strCache>
                <c:ptCount val="1"/>
                <c:pt idx="0">
                  <c:v>Благоустройство</c:v>
                </c:pt>
              </c:strCache>
            </c:strRef>
          </c:tx>
          <c:spPr>
            <a:solidFill>
              <a:srgbClr val="00B0F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Лист1!$G$2:$G$3</c:f>
              <c:numCache>
                <c:formatCode>#,##0.00</c:formatCode>
                <c:ptCount val="2"/>
                <c:pt idx="0">
                  <c:v>1146.5</c:v>
                </c:pt>
                <c:pt idx="1">
                  <c:v>4575.6000000000004</c:v>
                </c:pt>
              </c:numCache>
            </c:numRef>
          </c:val>
        </c:ser>
        <c:ser>
          <c:idx val="6"/>
          <c:order val="6"/>
          <c:tx>
            <c:strRef>
              <c:f>Лист1!$H$1</c:f>
              <c:strCache>
                <c:ptCount val="1"/>
                <c:pt idx="0">
                  <c:v>Малое и среднее предпринимательство</c:v>
                </c:pt>
              </c:strCache>
            </c:strRef>
          </c:tx>
          <c:spPr>
            <a:solidFill>
              <a:schemeClr val="accent1"/>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Лист1!$H$2:$H$3</c:f>
              <c:numCache>
                <c:formatCode>#,##0.00</c:formatCode>
                <c:ptCount val="2"/>
                <c:pt idx="0">
                  <c:v>1830</c:v>
                </c:pt>
                <c:pt idx="1">
                  <c:v>0</c:v>
                </c:pt>
              </c:numCache>
            </c:numRef>
          </c:val>
        </c:ser>
        <c:ser>
          <c:idx val="7"/>
          <c:order val="7"/>
          <c:tx>
            <c:strRef>
              <c:f>Лист1!$I$1</c:f>
              <c:strCache>
                <c:ptCount val="1"/>
                <c:pt idx="0">
                  <c:v>Агропромышленный комплекс</c:v>
                </c:pt>
              </c:strCache>
            </c:strRef>
          </c:tx>
          <c:spPr>
            <a:solidFill>
              <a:srgbClr val="FF0000"/>
            </a:solidFill>
          </c:spPr>
          <c:invertIfNegative val="0"/>
          <c:dLbls>
            <c:dLbl>
              <c:idx val="1"/>
              <c:layout>
                <c:manualLayout>
                  <c:x val="1.3010849432030321E-2"/>
                  <c:y val="4.1016114488571041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Лист1!$I$2:$I$3</c:f>
            </c:numRef>
          </c:val>
        </c:ser>
        <c:ser>
          <c:idx val="8"/>
          <c:order val="8"/>
          <c:tx>
            <c:strRef>
              <c:f>Лист1!$J$1</c:f>
              <c:strCache>
                <c:ptCount val="1"/>
                <c:pt idx="0">
                  <c:v>Физическая культура и спорт</c:v>
                </c:pt>
              </c:strCache>
            </c:strRef>
          </c:tx>
          <c:spPr>
            <a:solidFill>
              <a:srgbClr val="6600CC"/>
            </a:solidFill>
          </c:spPr>
          <c:invertIfNegative val="0"/>
          <c:dLbls>
            <c:dLbl>
              <c:idx val="1"/>
              <c:layout>
                <c:manualLayout>
                  <c:x val="2.0239099116491611E-2"/>
                  <c:y val="4.1016114488571041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Лист1!$J$2:$J$3</c:f>
            </c:numRef>
          </c:val>
        </c:ser>
        <c:dLbls>
          <c:showLegendKey val="0"/>
          <c:showVal val="0"/>
          <c:showCatName val="0"/>
          <c:showSerName val="0"/>
          <c:showPercent val="0"/>
          <c:showBubbleSize val="0"/>
        </c:dLbls>
        <c:gapWidth val="150"/>
        <c:shape val="box"/>
        <c:axId val="283944448"/>
        <c:axId val="310670400"/>
        <c:axId val="0"/>
      </c:bar3DChart>
      <c:catAx>
        <c:axId val="28394444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10670400"/>
        <c:crosses val="autoZero"/>
        <c:auto val="1"/>
        <c:lblAlgn val="ctr"/>
        <c:lblOffset val="100"/>
        <c:noMultiLvlLbl val="0"/>
      </c:catAx>
      <c:valAx>
        <c:axId val="310670400"/>
        <c:scaling>
          <c:orientation val="minMax"/>
        </c:scaling>
        <c:delete val="1"/>
        <c:axPos val="l"/>
        <c:numFmt formatCode="#,##0.00" sourceLinked="1"/>
        <c:majorTickMark val="out"/>
        <c:minorTickMark val="none"/>
        <c:tickLblPos val="nextTo"/>
        <c:crossAx val="283944448"/>
        <c:crosses val="autoZero"/>
        <c:crossBetween val="between"/>
      </c:valAx>
    </c:plotArea>
    <c:legend>
      <c:legendPos val="r"/>
      <c:layout>
        <c:manualLayout>
          <c:xMode val="edge"/>
          <c:yMode val="edge"/>
          <c:x val="0.77878516685759858"/>
          <c:y val="2.3571993292734912E-2"/>
          <c:w val="0.22121483314240128"/>
          <c:h val="0.92866135028924435"/>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2019 год</c:v>
                </c:pt>
              </c:strCache>
            </c:strRef>
          </c:tx>
          <c:dLbls>
            <c:dLbl>
              <c:idx val="0"/>
              <c:layout>
                <c:manualLayout>
                  <c:x val="1.8938218349828784E-2"/>
                  <c:y val="0"/>
                </c:manualLayout>
              </c:layout>
              <c:showLegendKey val="0"/>
              <c:showVal val="1"/>
              <c:showCatName val="0"/>
              <c:showSerName val="0"/>
              <c:showPercent val="0"/>
              <c:showBubbleSize val="0"/>
            </c:dLbl>
            <c:dLbl>
              <c:idx val="1"/>
              <c:layout>
                <c:manualLayout>
                  <c:x val="-2.8407327524743172E-2"/>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Лист1!$A$2:$A$3</c:f>
              <c:numCache>
                <c:formatCode>General</c:formatCode>
                <c:ptCount val="2"/>
              </c:numCache>
            </c:numRef>
          </c:cat>
          <c:val>
            <c:numRef>
              <c:f>Лист1!$B$2:$B$3</c:f>
              <c:numCache>
                <c:formatCode>#,##0.00</c:formatCode>
                <c:ptCount val="2"/>
                <c:pt idx="0">
                  <c:v>4665.1000000000004</c:v>
                </c:pt>
                <c:pt idx="1">
                  <c:v>10626.34</c:v>
                </c:pt>
              </c:numCache>
            </c:numRef>
          </c:val>
        </c:ser>
        <c:dLbls>
          <c:showLegendKey val="0"/>
          <c:showVal val="0"/>
          <c:showCatName val="0"/>
          <c:showSerName val="0"/>
          <c:showPercent val="0"/>
          <c:showBubbleSize val="0"/>
        </c:dLbls>
        <c:axId val="266692096"/>
        <c:axId val="310672128"/>
      </c:areaChart>
      <c:catAx>
        <c:axId val="266692096"/>
        <c:scaling>
          <c:orientation val="minMax"/>
        </c:scaling>
        <c:delete val="0"/>
        <c:axPos val="b"/>
        <c:numFmt formatCode="General" sourceLinked="1"/>
        <c:majorTickMark val="out"/>
        <c:minorTickMark val="none"/>
        <c:tickLblPos val="nextTo"/>
        <c:crossAx val="310672128"/>
        <c:crosses val="autoZero"/>
        <c:auto val="1"/>
        <c:lblAlgn val="ctr"/>
        <c:lblOffset val="100"/>
        <c:noMultiLvlLbl val="0"/>
      </c:catAx>
      <c:valAx>
        <c:axId val="310672128"/>
        <c:scaling>
          <c:orientation val="minMax"/>
        </c:scaling>
        <c:delete val="1"/>
        <c:axPos val="l"/>
        <c:numFmt formatCode="#,##0.00" sourceLinked="1"/>
        <c:majorTickMark val="out"/>
        <c:minorTickMark val="none"/>
        <c:tickLblPos val="nextTo"/>
        <c:crossAx val="266692096"/>
        <c:crosses val="autoZero"/>
        <c:crossBetween val="midCat"/>
      </c:valAx>
    </c:plotArea>
    <c:plotVisOnly val="1"/>
    <c:dispBlanksAs val="gap"/>
    <c:showDLblsOverMax val="0"/>
  </c:chart>
  <c:txPr>
    <a:bodyPr/>
    <a:lstStyle/>
    <a:p>
      <a:pPr>
        <a:defRPr sz="1200" b="1" i="0" baseline="0">
          <a:latin typeface="Times New Roman" panose="02020603050405020304" pitchFamily="18" charset="0"/>
        </a:defRPr>
      </a:pPr>
      <a:endParaRPr lang="ru-RU"/>
    </a:p>
  </c:txPr>
  <c:externalData r:id="rId1">
    <c:autoUpdate val="0"/>
  </c:externalData>
  <c:userShapes r:id="rId2"/>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sz="1200" baseline="0">
                <a:latin typeface="Times New Roman" panose="02020603050405020304" pitchFamily="18" charset="0"/>
              </a:defRPr>
            </a:pPr>
            <a:r>
              <a:rPr lang="ru-RU" dirty="0"/>
              <a:t>Количество </a:t>
            </a:r>
            <a:r>
              <a:rPr lang="ru-RU" dirty="0" smtClean="0"/>
              <a:t>«Народных бюджетов»</a:t>
            </a:r>
            <a:endParaRPr lang="ru-RU" dirty="0"/>
          </a:p>
        </c:rich>
      </c:tx>
      <c:layout>
        <c:manualLayout>
          <c:xMode val="edge"/>
          <c:yMode val="edge"/>
          <c:x val="9.4778992307513812E-2"/>
          <c:y val="6.7922754244454098E-2"/>
        </c:manualLayout>
      </c:layout>
      <c:overlay val="0"/>
    </c:title>
    <c:autoTitleDeleted val="0"/>
    <c:plotArea>
      <c:layout/>
      <c:barChart>
        <c:barDir val="col"/>
        <c:grouping val="clustered"/>
        <c:varyColors val="0"/>
        <c:ser>
          <c:idx val="0"/>
          <c:order val="0"/>
          <c:tx>
            <c:strRef>
              <c:f>Лист1!$B$1</c:f>
              <c:strCache>
                <c:ptCount val="1"/>
                <c:pt idx="0">
                  <c:v>Количество "Народных бюджетов"</c:v>
                </c:pt>
              </c:strCache>
            </c:strRef>
          </c:tx>
          <c:spPr>
            <a:solidFill>
              <a:srgbClr val="FF66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Лист1!$B$2:$B$3</c:f>
              <c:numCache>
                <c:formatCode>General</c:formatCode>
                <c:ptCount val="2"/>
                <c:pt idx="0">
                  <c:v>7</c:v>
                </c:pt>
                <c:pt idx="1">
                  <c:v>16</c:v>
                </c:pt>
              </c:numCache>
            </c:numRef>
          </c:val>
        </c:ser>
        <c:dLbls>
          <c:showLegendKey val="0"/>
          <c:showVal val="0"/>
          <c:showCatName val="0"/>
          <c:showSerName val="0"/>
          <c:showPercent val="0"/>
          <c:showBubbleSize val="0"/>
        </c:dLbls>
        <c:gapWidth val="150"/>
        <c:axId val="266693120"/>
        <c:axId val="266633792"/>
      </c:barChart>
      <c:catAx>
        <c:axId val="26669312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266633792"/>
        <c:crosses val="autoZero"/>
        <c:auto val="1"/>
        <c:lblAlgn val="ctr"/>
        <c:lblOffset val="100"/>
        <c:noMultiLvlLbl val="0"/>
      </c:catAx>
      <c:valAx>
        <c:axId val="266633792"/>
        <c:scaling>
          <c:orientation val="minMax"/>
        </c:scaling>
        <c:delete val="1"/>
        <c:axPos val="l"/>
        <c:numFmt formatCode="General" sourceLinked="1"/>
        <c:majorTickMark val="out"/>
        <c:minorTickMark val="none"/>
        <c:tickLblPos val="nextTo"/>
        <c:crossAx val="26669312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1913547136033138"/>
          <c:y val="3.3647894176529809E-2"/>
          <c:w val="0.60889817100718979"/>
          <c:h val="0.9327042116469404"/>
        </c:manualLayout>
      </c:layout>
      <c:bar3DChart>
        <c:barDir val="bar"/>
        <c:grouping val="clustered"/>
        <c:varyColors val="0"/>
        <c:ser>
          <c:idx val="0"/>
          <c:order val="0"/>
          <c:tx>
            <c:strRef>
              <c:f>Лист1!$B$1</c:f>
              <c:strCache>
                <c:ptCount val="1"/>
                <c:pt idx="0">
                  <c:v>от общей суммы расходов</c:v>
                </c:pt>
              </c:strCache>
            </c:strRef>
          </c:tx>
          <c:spPr>
            <a:solidFill>
              <a:srgbClr val="FF66CC"/>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#,##0.00</c:formatCode>
                <c:ptCount val="6"/>
                <c:pt idx="0">
                  <c:v>39.672951135051946</c:v>
                </c:pt>
                <c:pt idx="1">
                  <c:v>57.313269493844061</c:v>
                </c:pt>
                <c:pt idx="2">
                  <c:v>72.738805970149258</c:v>
                </c:pt>
                <c:pt idx="3">
                  <c:v>38.28671943711521</c:v>
                </c:pt>
                <c:pt idx="4">
                  <c:v>76.317757009345797</c:v>
                </c:pt>
                <c:pt idx="5">
                  <c:v>78.166666666666671</c:v>
                </c:pt>
              </c:numCache>
            </c:numRef>
          </c:val>
        </c:ser>
        <c:ser>
          <c:idx val="1"/>
          <c:order val="1"/>
          <c:tx>
            <c:strRef>
              <c:f>Лист1!$C$1</c:f>
              <c:strCache>
                <c:ptCount val="1"/>
                <c:pt idx="0">
                  <c:v>от общей суммы доходов</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Лист1!$C$2:$C$7</c:f>
              <c:numCache>
                <c:formatCode>#,##0.00</c:formatCode>
                <c:ptCount val="6"/>
                <c:pt idx="0">
                  <c:v>37.2893420546364</c:v>
                </c:pt>
                <c:pt idx="1">
                  <c:v>57.41997264021888</c:v>
                </c:pt>
                <c:pt idx="2">
                  <c:v>68.02985074626865</c:v>
                </c:pt>
                <c:pt idx="3">
                  <c:v>37.159190853122247</c:v>
                </c:pt>
                <c:pt idx="4">
                  <c:v>73.04205607476635</c:v>
                </c:pt>
                <c:pt idx="5">
                  <c:v>74.254385964912274</c:v>
                </c:pt>
              </c:numCache>
            </c:numRef>
          </c:val>
        </c:ser>
        <c:dLbls>
          <c:showLegendKey val="0"/>
          <c:showVal val="0"/>
          <c:showCatName val="0"/>
          <c:showSerName val="0"/>
          <c:showPercent val="0"/>
          <c:showBubbleSize val="0"/>
        </c:dLbls>
        <c:gapWidth val="150"/>
        <c:shape val="box"/>
        <c:axId val="167959040"/>
        <c:axId val="39727040"/>
        <c:axId val="0"/>
      </c:bar3DChart>
      <c:catAx>
        <c:axId val="167959040"/>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39727040"/>
        <c:crosses val="autoZero"/>
        <c:auto val="1"/>
        <c:lblAlgn val="ctr"/>
        <c:lblOffset val="100"/>
        <c:noMultiLvlLbl val="0"/>
      </c:catAx>
      <c:valAx>
        <c:axId val="39727040"/>
        <c:scaling>
          <c:orientation val="minMax"/>
        </c:scaling>
        <c:delete val="1"/>
        <c:axPos val="b"/>
        <c:numFmt formatCode="#,##0.00" sourceLinked="1"/>
        <c:majorTickMark val="out"/>
        <c:minorTickMark val="none"/>
        <c:tickLblPos val="nextTo"/>
        <c:crossAx val="167959040"/>
        <c:crosses val="autoZero"/>
        <c:crossBetween val="between"/>
      </c:valAx>
    </c:plotArea>
    <c:legend>
      <c:legendPos val="r"/>
      <c:layout>
        <c:manualLayout>
          <c:xMode val="edge"/>
          <c:yMode val="edge"/>
          <c:x val="0"/>
          <c:y val="0.93384106247380672"/>
          <c:w val="0.92618163697310063"/>
          <c:h val="6.6158937526193312E-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sideWall>
    <c:back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backWall>
    <c:plotArea>
      <c:layout/>
      <c:bar3DChart>
        <c:barDir val="col"/>
        <c:grouping val="clustered"/>
        <c:varyColors val="0"/>
        <c:ser>
          <c:idx val="0"/>
          <c:order val="0"/>
          <c:tx>
            <c:strRef>
              <c:f>Лист1!$B$1</c:f>
              <c:strCache>
                <c:ptCount val="1"/>
                <c:pt idx="0">
                  <c:v>Установленно по БК РФ</c:v>
                </c:pt>
              </c:strCache>
            </c:strRef>
          </c:tx>
          <c:spPr>
            <a:solidFill>
              <a:srgbClr val="00B0F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2020 год</c:v>
                </c:pt>
                <c:pt idx="1">
                  <c:v>2021 год</c:v>
                </c:pt>
                <c:pt idx="2">
                  <c:v>2022 год</c:v>
                </c:pt>
                <c:pt idx="3">
                  <c:v>2023 год</c:v>
                </c:pt>
              </c:strCache>
            </c:strRef>
          </c:cat>
          <c:val>
            <c:numRef>
              <c:f>Лист1!$B$2:$B$5</c:f>
              <c:numCache>
                <c:formatCode>General</c:formatCode>
                <c:ptCount val="4"/>
                <c:pt idx="0">
                  <c:v>15</c:v>
                </c:pt>
                <c:pt idx="1">
                  <c:v>15</c:v>
                </c:pt>
                <c:pt idx="2">
                  <c:v>15</c:v>
                </c:pt>
                <c:pt idx="3">
                  <c:v>15</c:v>
                </c:pt>
              </c:numCache>
            </c:numRef>
          </c:val>
        </c:ser>
        <c:ser>
          <c:idx val="1"/>
          <c:order val="1"/>
          <c:tx>
            <c:strRef>
              <c:f>Лист1!$C$1</c:f>
              <c:strCache>
                <c:ptCount val="1"/>
                <c:pt idx="0">
                  <c:v>Закреплены законом РК  (единый норматив)</c:v>
                </c:pt>
              </c:strCache>
            </c:strRef>
          </c:tx>
          <c:spPr>
            <a:solidFill>
              <a:srgbClr val="92D05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2020 год</c:v>
                </c:pt>
                <c:pt idx="1">
                  <c:v>2021 год</c:v>
                </c:pt>
                <c:pt idx="2">
                  <c:v>2022 год</c:v>
                </c:pt>
                <c:pt idx="3">
                  <c:v>2023 год</c:v>
                </c:pt>
              </c:strCache>
            </c:strRef>
          </c:cat>
          <c:val>
            <c:numRef>
              <c:f>Лист1!$C$2:$C$5</c:f>
              <c:numCache>
                <c:formatCode>General</c:formatCode>
                <c:ptCount val="4"/>
                <c:pt idx="0">
                  <c:v>5</c:v>
                </c:pt>
                <c:pt idx="1">
                  <c:v>5</c:v>
                </c:pt>
                <c:pt idx="2">
                  <c:v>5</c:v>
                </c:pt>
                <c:pt idx="3">
                  <c:v>5</c:v>
                </c:pt>
              </c:numCache>
            </c:numRef>
          </c:val>
        </c:ser>
        <c:ser>
          <c:idx val="2"/>
          <c:order val="2"/>
          <c:tx>
            <c:strRef>
              <c:f>Лист1!$D$1</c:f>
              <c:strCache>
                <c:ptCount val="1"/>
                <c:pt idx="0">
                  <c:v>Закреплены законом РК (дополнительный норматив)</c:v>
                </c:pt>
              </c:strCache>
            </c:strRef>
          </c:tx>
          <c:spPr>
            <a:solidFill>
              <a:srgbClr val="FF66CC"/>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2020 год</c:v>
                </c:pt>
                <c:pt idx="1">
                  <c:v>2021 год</c:v>
                </c:pt>
                <c:pt idx="2">
                  <c:v>2022 год</c:v>
                </c:pt>
                <c:pt idx="3">
                  <c:v>2023 год</c:v>
                </c:pt>
              </c:strCache>
            </c:strRef>
          </c:cat>
          <c:val>
            <c:numRef>
              <c:f>Лист1!$D$2:$D$5</c:f>
              <c:numCache>
                <c:formatCode>#,##0.0</c:formatCode>
                <c:ptCount val="4"/>
                <c:pt idx="0" formatCode="General">
                  <c:v>12.9</c:v>
                </c:pt>
                <c:pt idx="1">
                  <c:v>12</c:v>
                </c:pt>
                <c:pt idx="2" formatCode="General">
                  <c:v>18.399999999999999</c:v>
                </c:pt>
                <c:pt idx="3" formatCode="General">
                  <c:v>17.399999999999999</c:v>
                </c:pt>
              </c:numCache>
            </c:numRef>
          </c:val>
        </c:ser>
        <c:dLbls>
          <c:showLegendKey val="0"/>
          <c:showVal val="0"/>
          <c:showCatName val="0"/>
          <c:showSerName val="0"/>
          <c:showPercent val="0"/>
          <c:showBubbleSize val="0"/>
        </c:dLbls>
        <c:gapWidth val="150"/>
        <c:shape val="cylinder"/>
        <c:axId val="237045248"/>
        <c:axId val="33884992"/>
        <c:axId val="0"/>
      </c:bar3DChart>
      <c:catAx>
        <c:axId val="237045248"/>
        <c:scaling>
          <c:orientation val="minMax"/>
        </c:scaling>
        <c:delete val="0"/>
        <c:axPos val="b"/>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33884992"/>
        <c:crosses val="autoZero"/>
        <c:auto val="1"/>
        <c:lblAlgn val="ctr"/>
        <c:lblOffset val="100"/>
        <c:noMultiLvlLbl val="0"/>
      </c:catAx>
      <c:valAx>
        <c:axId val="33884992"/>
        <c:scaling>
          <c:orientation val="minMax"/>
        </c:scaling>
        <c:delete val="1"/>
        <c:axPos val="l"/>
        <c:numFmt formatCode="General" sourceLinked="1"/>
        <c:majorTickMark val="out"/>
        <c:minorTickMark val="none"/>
        <c:tickLblPos val="nextTo"/>
        <c:crossAx val="237045248"/>
        <c:crosses val="autoZero"/>
        <c:crossBetween val="between"/>
      </c:valAx>
    </c:plotArea>
    <c:legend>
      <c:legendPos val="r"/>
      <c:layout>
        <c:manualLayout>
          <c:xMode val="edge"/>
          <c:yMode val="edge"/>
          <c:x val="0.69795357645687728"/>
          <c:y val="0.34852731299212597"/>
          <c:w val="0.29342785557361206"/>
          <c:h val="0.30294537401574806"/>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2021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2021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Pt>
            <c:idx val="3"/>
            <c:bubble3D val="0"/>
            <c:spPr>
              <a:solidFill>
                <a:srgbClr val="66FFFF"/>
              </a:solidFill>
            </c:spPr>
          </c:dPt>
          <c:dLbls>
            <c:dLbl>
              <c:idx val="0"/>
              <c:layout>
                <c:manualLayout>
                  <c:x val="-9.6070344035847868E-2"/>
                  <c:y val="-5.4608046320827282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Лист1!$A$2:$A$5</c:f>
              <c:strCache>
                <c:ptCount val="4"/>
                <c:pt idx="0">
                  <c:v>Дотации - 11,7%</c:v>
                </c:pt>
                <c:pt idx="1">
                  <c:v>Субсидии -24,8%</c:v>
                </c:pt>
                <c:pt idx="2">
                  <c:v>Субвенции - 60,4%</c:v>
                </c:pt>
                <c:pt idx="3">
                  <c:v>Иные МБТ - 3,1%</c:v>
                </c:pt>
              </c:strCache>
            </c:strRef>
          </c:cat>
          <c:val>
            <c:numRef>
              <c:f>Лист1!$B$2:$B$5</c:f>
              <c:numCache>
                <c:formatCode>#,##0.0</c:formatCode>
                <c:ptCount val="4"/>
                <c:pt idx="0">
                  <c:v>45747.199999999997</c:v>
                </c:pt>
                <c:pt idx="1">
                  <c:v>96574.3</c:v>
                </c:pt>
                <c:pt idx="2">
                  <c:v>235218.7</c:v>
                </c:pt>
                <c:pt idx="3">
                  <c:v>12093.2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1251152135359448"/>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2023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2021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Pt>
            <c:idx val="3"/>
            <c:bubble3D val="0"/>
            <c:spPr>
              <a:solidFill>
                <a:srgbClr val="66FFFF"/>
              </a:solidFill>
            </c:spPr>
          </c:dPt>
          <c:dLbls>
            <c:dLbl>
              <c:idx val="0"/>
              <c:layout>
                <c:manualLayout>
                  <c:x val="-0.12178945137783044"/>
                  <c:y val="-3.1847705324331253E-2"/>
                </c:manualLayout>
              </c:layout>
              <c:showLegendKey val="0"/>
              <c:showVal val="1"/>
              <c:showCatName val="0"/>
              <c:showSerName val="0"/>
              <c:showPercent val="0"/>
              <c:showBubbleSize val="0"/>
            </c:dLbl>
            <c:dLbl>
              <c:idx val="1"/>
              <c:layout>
                <c:manualLayout>
                  <c:x val="6.2665619457920374E-2"/>
                  <c:y val="-1.1496880608495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Лист1!$A$2:$A$5</c:f>
              <c:strCache>
                <c:ptCount val="4"/>
                <c:pt idx="0">
                  <c:v>Дотации - 0,0%</c:v>
                </c:pt>
                <c:pt idx="1">
                  <c:v>Субсидии - 22,1%</c:v>
                </c:pt>
                <c:pt idx="2">
                  <c:v>Субвенции - 74,1%</c:v>
                </c:pt>
                <c:pt idx="3">
                  <c:v>Иные МБТ -3,8%</c:v>
                </c:pt>
              </c:strCache>
            </c:strRef>
          </c:cat>
          <c:val>
            <c:numRef>
              <c:f>Лист1!$B$2:$B$5</c:f>
              <c:numCache>
                <c:formatCode>General</c:formatCode>
                <c:ptCount val="4"/>
                <c:pt idx="0">
                  <c:v>21.5</c:v>
                </c:pt>
                <c:pt idx="1">
                  <c:v>70600.3</c:v>
                </c:pt>
                <c:pt idx="2">
                  <c:v>236449.8</c:v>
                </c:pt>
                <c:pt idx="3">
                  <c:v>12093.2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39466242433968246"/>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2020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Pt>
            <c:idx val="3"/>
            <c:bubble3D val="0"/>
            <c:spPr>
              <a:solidFill>
                <a:srgbClr val="66FFFF"/>
              </a:solidFill>
            </c:spPr>
          </c:dPt>
          <c:dLbls>
            <c:dLbl>
              <c:idx val="0"/>
              <c:layout>
                <c:manualLayout>
                  <c:x val="-0.10124929534578463"/>
                  <c:y val="-5.087706178959063E-2"/>
                </c:manualLayout>
              </c:layout>
              <c:dLblPos val="bestFit"/>
              <c:showLegendKey val="0"/>
              <c:showVal val="1"/>
              <c:showCatName val="0"/>
              <c:showSerName val="0"/>
              <c:showPercent val="0"/>
              <c:showBubbleSize val="0"/>
            </c:dLbl>
            <c:dLbl>
              <c:idx val="1"/>
              <c:layout>
                <c:manualLayout>
                  <c:x val="0.10124903817271326"/>
                  <c:y val="3.391804119306042E-3"/>
                </c:manualLayout>
              </c:layout>
              <c:dLblPos val="bestFi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Лист1!$A$2:$A$5</c:f>
              <c:strCache>
                <c:ptCount val="4"/>
                <c:pt idx="0">
                  <c:v>Дотации - 0,1%</c:v>
                </c:pt>
                <c:pt idx="1">
                  <c:v>Субсидии - 22,0%</c:v>
                </c:pt>
                <c:pt idx="2">
                  <c:v>Субвенции - 74,2%</c:v>
                </c:pt>
                <c:pt idx="3">
                  <c:v>Иные МБТ -3,8%</c:v>
                </c:pt>
              </c:strCache>
            </c:strRef>
          </c:cat>
          <c:val>
            <c:numRef>
              <c:f>Лист1!$B$2:$B$5</c:f>
              <c:numCache>
                <c:formatCode>General</c:formatCode>
                <c:ptCount val="4"/>
                <c:pt idx="0">
                  <c:v>192</c:v>
                </c:pt>
                <c:pt idx="1">
                  <c:v>70154.600000000006</c:v>
                </c:pt>
                <c:pt idx="2">
                  <c:v>236699.9</c:v>
                </c:pt>
                <c:pt idx="3">
                  <c:v>12093.2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011946203508252"/>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5DECA1-2B01-4504-A7E8-DC41037E885E}" type="doc">
      <dgm:prSet loTypeId="urn:microsoft.com/office/officeart/2005/8/layout/cycle3" loCatId="cycle" qsTypeId="urn:microsoft.com/office/officeart/2005/8/quickstyle/3d3" qsCatId="3D" csTypeId="urn:microsoft.com/office/officeart/2005/8/colors/colorful1" csCatId="colorful" phldr="1"/>
      <dgm:spPr/>
      <dgm:t>
        <a:bodyPr/>
        <a:lstStyle/>
        <a:p>
          <a:endParaRPr lang="ru-RU"/>
        </a:p>
      </dgm:t>
    </dgm:pt>
    <dgm:pt modelId="{4FF5CE33-F3F0-4BCD-BEAE-ACE8EE144FB2}">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FD64429-4BFD-4543-8803-E164AD92928C}" type="par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93FDE4E4-1FE1-4FB7-8840-DFE2EA920925}" type="sib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AE18EE88-A7A3-4BC7-8F87-A2AA7373D9C7}">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3D8EDA0-93CA-4215-B2BB-2C703C6BF3C6}" type="par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D4CD79E4-8944-40AE-BD41-89A7C5C2857C}" type="sib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710F1D7B-049C-49FF-A0EF-886019FCD96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A4463CAF-0CBC-4DEE-B19A-C33E6BBF47E0}" type="par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C982AD2E-43AA-44B1-9CC6-FC03544CB38D}" type="sib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B76385A8-28C1-4881-9F2E-11BAA982F74A}">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150CC53-39BD-4C3C-A780-024C3F410F20}" type="par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9747DAF1-4C4C-4BC4-A4AE-FF378AEA0038}" type="sib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8A4DE233-AB50-49D3-9295-57F389846070}">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D4D9E7D5-2A08-4953-B065-5AFB293D3708}" type="par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23318540-73B3-4ABA-9AE7-5B4FEB7B4A83}" type="sib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CBFAF694-F662-44E8-9820-CE5105396193}">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8CA41B-8D4E-4359-B719-6BC93BD666EC}" type="par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2F43DF61-5477-4567-9913-4EDC1BCB545B}" type="sib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B79CB4FD-6C44-49BE-99D6-DD2E09BA19E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4D88E367-899B-49D7-85EA-B12765D504C1}" type="par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7435923A-8A82-4955-9832-CF62E7163F00}" type="sib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0492CF3F-513F-428D-AD38-EF2254AA8C9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5 детских дошкольных учреждений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воспитанников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04B9F80-1E50-4137-B3F3-91D7F05C6C40}" type="par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2558F0BA-9E16-4AE4-8B99-210DB7D17901}" type="sib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E3F6847B-678C-4003-9B7F-107385D6779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892BCAE-F354-44F6-971F-8FC228C6180D}" type="par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FD29D7D7-E048-4E7C-85EE-5BC5151627AE}" type="sib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E463947C-4BDF-4615-A172-D1B523E76C16}">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D8EB33A-16C3-4198-BFDA-2A9EEEF3545B}" type="par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36E62C13-5D9B-4148-9F08-3D5315CA5017}" type="sib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9B89187F-2AE3-486C-AE0D-2334C0E59FD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75A82B-548E-4164-BC64-397EC4384841}" type="par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AF6A9616-EB32-4413-9911-F6265CC6866C}" type="sib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387E63D7-B1EE-40DC-8268-68CAB519C162}" type="pres">
      <dgm:prSet presAssocID="{055DECA1-2B01-4504-A7E8-DC41037E885E}" presName="Name0" presStyleCnt="0">
        <dgm:presLayoutVars>
          <dgm:dir/>
          <dgm:resizeHandles val="exact"/>
        </dgm:presLayoutVars>
      </dgm:prSet>
      <dgm:spPr/>
      <dgm:t>
        <a:bodyPr/>
        <a:lstStyle/>
        <a:p>
          <a:endParaRPr lang="ru-RU"/>
        </a:p>
      </dgm:t>
    </dgm:pt>
    <dgm:pt modelId="{640C0C3C-E199-4137-B41B-654FD830930A}" type="pres">
      <dgm:prSet presAssocID="{055DECA1-2B01-4504-A7E8-DC41037E885E}" presName="cycle" presStyleCnt="0"/>
      <dgm:spPr/>
    </dgm:pt>
    <dgm:pt modelId="{129FBFD4-6894-4ACF-8753-AB78E8DF4768}" type="pres">
      <dgm:prSet presAssocID="{B79CB4FD-6C44-49BE-99D6-DD2E09BA19E9}" presName="nodeFirstNode" presStyleLbl="node1" presStyleIdx="0" presStyleCnt="11" custScaleX="113212" custRadScaleRad="96290" custRadScaleInc="-793">
        <dgm:presLayoutVars>
          <dgm:bulletEnabled val="1"/>
        </dgm:presLayoutVars>
      </dgm:prSet>
      <dgm:spPr/>
      <dgm:t>
        <a:bodyPr/>
        <a:lstStyle/>
        <a:p>
          <a:endParaRPr lang="ru-RU"/>
        </a:p>
      </dgm:t>
    </dgm:pt>
    <dgm:pt modelId="{044EA292-1422-4A7F-A089-F7735471B76B}" type="pres">
      <dgm:prSet presAssocID="{7435923A-8A82-4955-9832-CF62E7163F00}" presName="sibTransFirstNode" presStyleLbl="bgShp" presStyleIdx="0" presStyleCnt="1" custLinFactNeighborX="83" custLinFactNeighborY="401"/>
      <dgm:spPr/>
      <dgm:t>
        <a:bodyPr/>
        <a:lstStyle/>
        <a:p>
          <a:endParaRPr lang="ru-RU"/>
        </a:p>
      </dgm:t>
    </dgm:pt>
    <dgm:pt modelId="{DD2469A1-5DBB-4270-9D27-47E8530D3C4A}" type="pres">
      <dgm:prSet presAssocID="{CBFAF694-F662-44E8-9820-CE5105396193}" presName="nodeFollowingNodes" presStyleLbl="node1" presStyleIdx="1" presStyleCnt="11" custScaleX="120387" custRadScaleRad="111319" custRadScaleInc="29411">
        <dgm:presLayoutVars>
          <dgm:bulletEnabled val="1"/>
        </dgm:presLayoutVars>
      </dgm:prSet>
      <dgm:spPr/>
      <dgm:t>
        <a:bodyPr/>
        <a:lstStyle/>
        <a:p>
          <a:endParaRPr lang="ru-RU"/>
        </a:p>
      </dgm:t>
    </dgm:pt>
    <dgm:pt modelId="{1CE4C7E2-05EB-443D-B98F-01F40FDC5167}" type="pres">
      <dgm:prSet presAssocID="{4FF5CE33-F3F0-4BCD-BEAE-ACE8EE144FB2}" presName="nodeFollowingNodes" presStyleLbl="node1" presStyleIdx="2" presStyleCnt="11">
        <dgm:presLayoutVars>
          <dgm:bulletEnabled val="1"/>
        </dgm:presLayoutVars>
      </dgm:prSet>
      <dgm:spPr/>
      <dgm:t>
        <a:bodyPr/>
        <a:lstStyle/>
        <a:p>
          <a:endParaRPr lang="ru-RU"/>
        </a:p>
      </dgm:t>
    </dgm:pt>
    <dgm:pt modelId="{0DCB4A8F-CAE6-4FF7-86E9-48070A3AAE57}" type="pres">
      <dgm:prSet presAssocID="{0492CF3F-513F-428D-AD38-EF2254AA8C99}" presName="nodeFollowingNodes" presStyleLbl="node1" presStyleIdx="3" presStyleCnt="11" custScaleY="152539" custRadScaleRad="99872" custRadScaleInc="-6998">
        <dgm:presLayoutVars>
          <dgm:bulletEnabled val="1"/>
        </dgm:presLayoutVars>
      </dgm:prSet>
      <dgm:spPr/>
      <dgm:t>
        <a:bodyPr/>
        <a:lstStyle/>
        <a:p>
          <a:endParaRPr lang="ru-RU"/>
        </a:p>
      </dgm:t>
    </dgm:pt>
    <dgm:pt modelId="{B46FE85F-182F-456C-9086-657AF672E788}" type="pres">
      <dgm:prSet presAssocID="{E3F6847B-678C-4003-9B7F-107385D6779C}" presName="nodeFollowingNodes" presStyleLbl="node1" presStyleIdx="4" presStyleCnt="11" custScaleY="132847" custRadScaleRad="101810" custRadScaleInc="-9527">
        <dgm:presLayoutVars>
          <dgm:bulletEnabled val="1"/>
        </dgm:presLayoutVars>
      </dgm:prSet>
      <dgm:spPr/>
      <dgm:t>
        <a:bodyPr/>
        <a:lstStyle/>
        <a:p>
          <a:endParaRPr lang="ru-RU"/>
        </a:p>
      </dgm:t>
    </dgm:pt>
    <dgm:pt modelId="{EBC2863C-9D25-422A-B019-7C2E992B9C3F}" type="pres">
      <dgm:prSet presAssocID="{E463947C-4BDF-4615-A172-D1B523E76C16}" presName="nodeFollowingNodes" presStyleLbl="node1" presStyleIdx="5" presStyleCnt="11" custScaleY="132357">
        <dgm:presLayoutVars>
          <dgm:bulletEnabled val="1"/>
        </dgm:presLayoutVars>
      </dgm:prSet>
      <dgm:spPr/>
      <dgm:t>
        <a:bodyPr/>
        <a:lstStyle/>
        <a:p>
          <a:endParaRPr lang="ru-RU"/>
        </a:p>
      </dgm:t>
    </dgm:pt>
    <dgm:pt modelId="{84455012-1B4C-48DE-ABA6-8D61AE1CD854}" type="pres">
      <dgm:prSet presAssocID="{9B89187F-2AE3-486C-AE0D-2334C0E59FDC}" presName="nodeFollowingNodes" presStyleLbl="node1" presStyleIdx="6" presStyleCnt="11" custScaleY="137627">
        <dgm:presLayoutVars>
          <dgm:bulletEnabled val="1"/>
        </dgm:presLayoutVars>
      </dgm:prSet>
      <dgm:spPr/>
      <dgm:t>
        <a:bodyPr/>
        <a:lstStyle/>
        <a:p>
          <a:endParaRPr lang="ru-RU"/>
        </a:p>
      </dgm:t>
    </dgm:pt>
    <dgm:pt modelId="{2FC08B1F-0B8F-4D5E-B715-FC054A6433B6}" type="pres">
      <dgm:prSet presAssocID="{AE18EE88-A7A3-4BC7-8F87-A2AA7373D9C7}" presName="nodeFollowingNodes" presStyleLbl="node1" presStyleIdx="7" presStyleCnt="11" custScaleX="142900" custScaleY="153387" custRadScaleRad="98583" custRadScaleInc="30665">
        <dgm:presLayoutVars>
          <dgm:bulletEnabled val="1"/>
        </dgm:presLayoutVars>
      </dgm:prSet>
      <dgm:spPr/>
      <dgm:t>
        <a:bodyPr/>
        <a:lstStyle/>
        <a:p>
          <a:endParaRPr lang="ru-RU"/>
        </a:p>
      </dgm:t>
    </dgm:pt>
    <dgm:pt modelId="{B97C0806-0045-4A56-9A1A-C707FA5D8345}" type="pres">
      <dgm:prSet presAssocID="{710F1D7B-049C-49FF-A0EF-886019FCD96C}" presName="nodeFollowingNodes" presStyleLbl="node1" presStyleIdx="8" presStyleCnt="11" custRadScaleRad="100351" custRadScaleInc="19655">
        <dgm:presLayoutVars>
          <dgm:bulletEnabled val="1"/>
        </dgm:presLayoutVars>
      </dgm:prSet>
      <dgm:spPr/>
      <dgm:t>
        <a:bodyPr/>
        <a:lstStyle/>
        <a:p>
          <a:endParaRPr lang="ru-RU"/>
        </a:p>
      </dgm:t>
    </dgm:pt>
    <dgm:pt modelId="{33461523-51FB-448B-84F3-2D63172C7612}" type="pres">
      <dgm:prSet presAssocID="{B76385A8-28C1-4881-9F2E-11BAA982F74A}" presName="nodeFollowingNodes" presStyleLbl="node1" presStyleIdx="9" presStyleCnt="11">
        <dgm:presLayoutVars>
          <dgm:bulletEnabled val="1"/>
        </dgm:presLayoutVars>
      </dgm:prSet>
      <dgm:spPr/>
      <dgm:t>
        <a:bodyPr/>
        <a:lstStyle/>
        <a:p>
          <a:endParaRPr lang="ru-RU"/>
        </a:p>
      </dgm:t>
    </dgm:pt>
    <dgm:pt modelId="{1EBC28EF-D805-4088-88C4-097EE1E5EA7C}" type="pres">
      <dgm:prSet presAssocID="{8A4DE233-AB50-49D3-9295-57F389846070}" presName="nodeFollowingNodes" presStyleLbl="node1" presStyleIdx="10" presStyleCnt="11" custRadScaleRad="105030" custRadScaleInc="-15962">
        <dgm:presLayoutVars>
          <dgm:bulletEnabled val="1"/>
        </dgm:presLayoutVars>
      </dgm:prSet>
      <dgm:spPr/>
      <dgm:t>
        <a:bodyPr/>
        <a:lstStyle/>
        <a:p>
          <a:endParaRPr lang="ru-RU"/>
        </a:p>
      </dgm:t>
    </dgm:pt>
  </dgm:ptLst>
  <dgm:cxnLst>
    <dgm:cxn modelId="{274E05B6-B191-4D12-9D78-AFE3EA4EE0A6}" type="presOf" srcId="{B76385A8-28C1-4881-9F2E-11BAA982F74A}" destId="{33461523-51FB-448B-84F3-2D63172C7612}" srcOrd="0" destOrd="0" presId="urn:microsoft.com/office/officeart/2005/8/layout/cycle3"/>
    <dgm:cxn modelId="{CEE829C8-2365-45C0-8A58-D22EE58D4906}" type="presOf" srcId="{9B89187F-2AE3-486C-AE0D-2334C0E59FDC}" destId="{84455012-1B4C-48DE-ABA6-8D61AE1CD854}" srcOrd="0" destOrd="0" presId="urn:microsoft.com/office/officeart/2005/8/layout/cycle3"/>
    <dgm:cxn modelId="{B2CF4E17-B132-459D-95D6-687A341A8DC5}" type="presOf" srcId="{E463947C-4BDF-4615-A172-D1B523E76C16}" destId="{EBC2863C-9D25-422A-B019-7C2E992B9C3F}" srcOrd="0" destOrd="0" presId="urn:microsoft.com/office/officeart/2005/8/layout/cycle3"/>
    <dgm:cxn modelId="{05342F40-E8F5-4DB4-9DBF-B074DF9068F1}" srcId="{055DECA1-2B01-4504-A7E8-DC41037E885E}" destId="{0492CF3F-513F-428D-AD38-EF2254AA8C99}" srcOrd="3" destOrd="0" parTransId="{604B9F80-1E50-4137-B3F3-91D7F05C6C40}" sibTransId="{2558F0BA-9E16-4AE4-8B99-210DB7D17901}"/>
    <dgm:cxn modelId="{6E8BA91B-80AF-485C-9392-8B550F61C3D9}" type="presOf" srcId="{AE18EE88-A7A3-4BC7-8F87-A2AA7373D9C7}" destId="{2FC08B1F-0B8F-4D5E-B715-FC054A6433B6}" srcOrd="0" destOrd="0" presId="urn:microsoft.com/office/officeart/2005/8/layout/cycle3"/>
    <dgm:cxn modelId="{246601C2-A81F-4F6A-99CF-AC9CB487D3E3}" srcId="{055DECA1-2B01-4504-A7E8-DC41037E885E}" destId="{B79CB4FD-6C44-49BE-99D6-DD2E09BA19E9}" srcOrd="0" destOrd="0" parTransId="{4D88E367-899B-49D7-85EA-B12765D504C1}" sibTransId="{7435923A-8A82-4955-9832-CF62E7163F00}"/>
    <dgm:cxn modelId="{3DA23933-A9AE-4AAD-87AA-2B793D3E38DF}" srcId="{055DECA1-2B01-4504-A7E8-DC41037E885E}" destId="{E463947C-4BDF-4615-A172-D1B523E76C16}" srcOrd="5" destOrd="0" parTransId="{FD8EB33A-16C3-4198-BFDA-2A9EEEF3545B}" sibTransId="{36E62C13-5D9B-4148-9F08-3D5315CA5017}"/>
    <dgm:cxn modelId="{4A219322-BB2F-4CC6-8971-3B76807C9B2D}" type="presOf" srcId="{CBFAF694-F662-44E8-9820-CE5105396193}" destId="{DD2469A1-5DBB-4270-9D27-47E8530D3C4A}" srcOrd="0" destOrd="0" presId="urn:microsoft.com/office/officeart/2005/8/layout/cycle3"/>
    <dgm:cxn modelId="{B359973B-6D15-45E7-9399-30658A150708}" srcId="{055DECA1-2B01-4504-A7E8-DC41037E885E}" destId="{9B89187F-2AE3-486C-AE0D-2334C0E59FDC}" srcOrd="6" destOrd="0" parTransId="{7475A82B-548E-4164-BC64-397EC4384841}" sibTransId="{AF6A9616-EB32-4413-9911-F6265CC6866C}"/>
    <dgm:cxn modelId="{05D375B1-2335-4FE7-B85E-F5687B9F64C1}" srcId="{055DECA1-2B01-4504-A7E8-DC41037E885E}" destId="{E3F6847B-678C-4003-9B7F-107385D6779C}" srcOrd="4" destOrd="0" parTransId="{F892BCAE-F354-44F6-971F-8FC228C6180D}" sibTransId="{FD29D7D7-E048-4E7C-85EE-5BC5151627AE}"/>
    <dgm:cxn modelId="{8E76AEA8-1262-4E73-BD97-5A5EC4347F05}" type="presOf" srcId="{0492CF3F-513F-428D-AD38-EF2254AA8C99}" destId="{0DCB4A8F-CAE6-4FF7-86E9-48070A3AAE57}" srcOrd="0" destOrd="0" presId="urn:microsoft.com/office/officeart/2005/8/layout/cycle3"/>
    <dgm:cxn modelId="{50AF1886-3626-4471-8C6A-038D4A6D7E32}" type="presOf" srcId="{710F1D7B-049C-49FF-A0EF-886019FCD96C}" destId="{B97C0806-0045-4A56-9A1A-C707FA5D8345}" srcOrd="0" destOrd="0" presId="urn:microsoft.com/office/officeart/2005/8/layout/cycle3"/>
    <dgm:cxn modelId="{2AE90C05-2FC1-49BA-88F6-1CD519AE29FB}" type="presOf" srcId="{E3F6847B-678C-4003-9B7F-107385D6779C}" destId="{B46FE85F-182F-456C-9086-657AF672E788}" srcOrd="0" destOrd="0" presId="urn:microsoft.com/office/officeart/2005/8/layout/cycle3"/>
    <dgm:cxn modelId="{8A2B532A-F596-4D2D-88D7-5CF0D1F71824}" srcId="{055DECA1-2B01-4504-A7E8-DC41037E885E}" destId="{CBFAF694-F662-44E8-9820-CE5105396193}" srcOrd="1" destOrd="0" parTransId="{748CA41B-8D4E-4359-B719-6BC93BD666EC}" sibTransId="{2F43DF61-5477-4567-9913-4EDC1BCB545B}"/>
    <dgm:cxn modelId="{E47CFB59-3392-41C1-8E22-32A74FE2A772}" srcId="{055DECA1-2B01-4504-A7E8-DC41037E885E}" destId="{4FF5CE33-F3F0-4BCD-BEAE-ACE8EE144FB2}" srcOrd="2" destOrd="0" parTransId="{6FD64429-4BFD-4543-8803-E164AD92928C}" sibTransId="{93FDE4E4-1FE1-4FB7-8840-DFE2EA920925}"/>
    <dgm:cxn modelId="{A5EAB0F3-74E6-4646-9D3D-7C4A209B67D3}" type="presOf" srcId="{B79CB4FD-6C44-49BE-99D6-DD2E09BA19E9}" destId="{129FBFD4-6894-4ACF-8753-AB78E8DF4768}" srcOrd="0" destOrd="0" presId="urn:microsoft.com/office/officeart/2005/8/layout/cycle3"/>
    <dgm:cxn modelId="{CECD1248-D9B2-4630-B3B2-1779BB9619B4}" type="presOf" srcId="{8A4DE233-AB50-49D3-9295-57F389846070}" destId="{1EBC28EF-D805-4088-88C4-097EE1E5EA7C}" srcOrd="0" destOrd="0" presId="urn:microsoft.com/office/officeart/2005/8/layout/cycle3"/>
    <dgm:cxn modelId="{1BF4C2AA-C93D-43AD-B418-2ED94281E20B}" srcId="{055DECA1-2B01-4504-A7E8-DC41037E885E}" destId="{B76385A8-28C1-4881-9F2E-11BAA982F74A}" srcOrd="9" destOrd="0" parTransId="{8150CC53-39BD-4C3C-A780-024C3F410F20}" sibTransId="{9747DAF1-4C4C-4BC4-A4AE-FF378AEA0038}"/>
    <dgm:cxn modelId="{43D714DD-2FEA-4F9D-9B9E-584C4A3D912C}" srcId="{055DECA1-2B01-4504-A7E8-DC41037E885E}" destId="{AE18EE88-A7A3-4BC7-8F87-A2AA7373D9C7}" srcOrd="7" destOrd="0" parTransId="{83D8EDA0-93CA-4215-B2BB-2C703C6BF3C6}" sibTransId="{D4CD79E4-8944-40AE-BD41-89A7C5C2857C}"/>
    <dgm:cxn modelId="{1EFC8B3C-6B41-4536-8A41-E01FA6F430D3}" type="presOf" srcId="{055DECA1-2B01-4504-A7E8-DC41037E885E}" destId="{387E63D7-B1EE-40DC-8268-68CAB519C162}" srcOrd="0" destOrd="0" presId="urn:microsoft.com/office/officeart/2005/8/layout/cycle3"/>
    <dgm:cxn modelId="{6A916953-7736-4E3E-B989-8ECBFBB311C6}" srcId="{055DECA1-2B01-4504-A7E8-DC41037E885E}" destId="{8A4DE233-AB50-49D3-9295-57F389846070}" srcOrd="10" destOrd="0" parTransId="{D4D9E7D5-2A08-4953-B065-5AFB293D3708}" sibTransId="{23318540-73B3-4ABA-9AE7-5B4FEB7B4A83}"/>
    <dgm:cxn modelId="{83233DD1-5D73-4D69-8322-D4BAD75BD2AF}" type="presOf" srcId="{7435923A-8A82-4955-9832-CF62E7163F00}" destId="{044EA292-1422-4A7F-A089-F7735471B76B}" srcOrd="0" destOrd="0" presId="urn:microsoft.com/office/officeart/2005/8/layout/cycle3"/>
    <dgm:cxn modelId="{B5B6E336-A85A-442B-9903-565F5BC23989}" srcId="{055DECA1-2B01-4504-A7E8-DC41037E885E}" destId="{710F1D7B-049C-49FF-A0EF-886019FCD96C}" srcOrd="8" destOrd="0" parTransId="{A4463CAF-0CBC-4DEE-B19A-C33E6BBF47E0}" sibTransId="{C982AD2E-43AA-44B1-9CC6-FC03544CB38D}"/>
    <dgm:cxn modelId="{D5F1BD54-765F-409F-B785-F5F66F4D6AAF}" type="presOf" srcId="{4FF5CE33-F3F0-4BCD-BEAE-ACE8EE144FB2}" destId="{1CE4C7E2-05EB-443D-B98F-01F40FDC5167}" srcOrd="0" destOrd="0" presId="urn:microsoft.com/office/officeart/2005/8/layout/cycle3"/>
    <dgm:cxn modelId="{8418BA13-4D4C-4AD5-9F83-2E0BA44448FF}" type="presParOf" srcId="{387E63D7-B1EE-40DC-8268-68CAB519C162}" destId="{640C0C3C-E199-4137-B41B-654FD830930A}" srcOrd="0" destOrd="0" presId="urn:microsoft.com/office/officeart/2005/8/layout/cycle3"/>
    <dgm:cxn modelId="{FD8508E1-E499-4DE8-AF89-1F8E0B0515EA}" type="presParOf" srcId="{640C0C3C-E199-4137-B41B-654FD830930A}" destId="{129FBFD4-6894-4ACF-8753-AB78E8DF4768}" srcOrd="0" destOrd="0" presId="urn:microsoft.com/office/officeart/2005/8/layout/cycle3"/>
    <dgm:cxn modelId="{52BF6211-953A-435C-8EEE-51FB5C66B718}" type="presParOf" srcId="{640C0C3C-E199-4137-B41B-654FD830930A}" destId="{044EA292-1422-4A7F-A089-F7735471B76B}" srcOrd="1" destOrd="0" presId="urn:microsoft.com/office/officeart/2005/8/layout/cycle3"/>
    <dgm:cxn modelId="{0E0CA1EC-6450-4F11-95CB-66725F31F5DB}" type="presParOf" srcId="{640C0C3C-E199-4137-B41B-654FD830930A}" destId="{DD2469A1-5DBB-4270-9D27-47E8530D3C4A}" srcOrd="2" destOrd="0" presId="urn:microsoft.com/office/officeart/2005/8/layout/cycle3"/>
    <dgm:cxn modelId="{478A5636-03BB-44B7-8C17-21276192E60B}" type="presParOf" srcId="{640C0C3C-E199-4137-B41B-654FD830930A}" destId="{1CE4C7E2-05EB-443D-B98F-01F40FDC5167}" srcOrd="3" destOrd="0" presId="urn:microsoft.com/office/officeart/2005/8/layout/cycle3"/>
    <dgm:cxn modelId="{1D89D397-4671-4566-85C4-69E2FA2DF28C}" type="presParOf" srcId="{640C0C3C-E199-4137-B41B-654FD830930A}" destId="{0DCB4A8F-CAE6-4FF7-86E9-48070A3AAE57}" srcOrd="4" destOrd="0" presId="urn:microsoft.com/office/officeart/2005/8/layout/cycle3"/>
    <dgm:cxn modelId="{C50D2B7A-F2AF-45F8-95CD-39F66283DB92}" type="presParOf" srcId="{640C0C3C-E199-4137-B41B-654FD830930A}" destId="{B46FE85F-182F-456C-9086-657AF672E788}" srcOrd="5" destOrd="0" presId="urn:microsoft.com/office/officeart/2005/8/layout/cycle3"/>
    <dgm:cxn modelId="{C74F9A5F-3143-4B11-9B2D-F507E8B36E27}" type="presParOf" srcId="{640C0C3C-E199-4137-B41B-654FD830930A}" destId="{EBC2863C-9D25-422A-B019-7C2E992B9C3F}" srcOrd="6" destOrd="0" presId="urn:microsoft.com/office/officeart/2005/8/layout/cycle3"/>
    <dgm:cxn modelId="{00057DC7-FFC6-49C4-8890-9A1E7D2B009A}" type="presParOf" srcId="{640C0C3C-E199-4137-B41B-654FD830930A}" destId="{84455012-1B4C-48DE-ABA6-8D61AE1CD854}" srcOrd="7" destOrd="0" presId="urn:microsoft.com/office/officeart/2005/8/layout/cycle3"/>
    <dgm:cxn modelId="{0BE043D1-0ABB-4A56-87B2-451753D44009}" type="presParOf" srcId="{640C0C3C-E199-4137-B41B-654FD830930A}" destId="{2FC08B1F-0B8F-4D5E-B715-FC054A6433B6}" srcOrd="8" destOrd="0" presId="urn:microsoft.com/office/officeart/2005/8/layout/cycle3"/>
    <dgm:cxn modelId="{8CDE2FC0-9B2B-44CA-998B-B5DAE594B15E}" type="presParOf" srcId="{640C0C3C-E199-4137-B41B-654FD830930A}" destId="{B97C0806-0045-4A56-9A1A-C707FA5D8345}" srcOrd="9" destOrd="0" presId="urn:microsoft.com/office/officeart/2005/8/layout/cycle3"/>
    <dgm:cxn modelId="{304F375F-632F-48C8-BC02-0636CCE80768}" type="presParOf" srcId="{640C0C3C-E199-4137-B41B-654FD830930A}" destId="{33461523-51FB-448B-84F3-2D63172C7612}" srcOrd="10" destOrd="0" presId="urn:microsoft.com/office/officeart/2005/8/layout/cycle3"/>
    <dgm:cxn modelId="{FD2681B7-71E2-4ED5-B992-12D8AF549590}" type="presParOf" srcId="{640C0C3C-E199-4137-B41B-654FD830930A}" destId="{1EBC28EF-D805-4088-88C4-097EE1E5EA7C}" srcOrd="11" destOrd="0" presId="urn:microsoft.com/office/officeart/2005/8/layout/cycle3"/>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9E4AD6-E746-4678-8681-19FEE82DF210}" type="doc">
      <dgm:prSet loTypeId="urn:microsoft.com/office/officeart/2005/8/layout/process4" loCatId="process" qsTypeId="urn:microsoft.com/office/officeart/2005/8/quickstyle/3d2" qsCatId="3D" csTypeId="urn:microsoft.com/office/officeart/2005/8/colors/colorful5" csCatId="colorful" phldr="1"/>
      <dgm:spPr/>
      <dgm:t>
        <a:bodyPr/>
        <a:lstStyle/>
        <a:p>
          <a:endParaRPr lang="ru-RU"/>
        </a:p>
      </dgm:t>
    </dgm:pt>
    <dgm:pt modelId="{25613F07-8EF4-49F8-9B13-DBF0C8E5B2CA}">
      <dgm:prSet phldrT="[Текст]" custT="1"/>
      <dgm:spPr/>
      <dgm:t>
        <a:bodyPr/>
        <a:lstStyle/>
        <a:p>
          <a:r>
            <a:rPr lang="ru-RU" sz="1400" b="1" strike="noStrike"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r>
            <a:rPr lang="ru-RU" sz="1400" b="1" strike="noStrike"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dirty="0">
            <a:solidFill>
              <a:schemeClr val="bg1"/>
            </a:solidFill>
            <a:latin typeface="Times New Roman" panose="02020603050405020304" pitchFamily="18" charset="0"/>
            <a:cs typeface="Times New Roman" panose="02020603050405020304" pitchFamily="18" charset="0"/>
          </a:endParaRPr>
        </a:p>
      </dgm:t>
    </dgm:pt>
    <dgm:pt modelId="{DC7F4554-59EB-48AF-8356-CEDF3A493B02}" type="par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A67E310F-196F-4A80-A0E6-FE1BE0760F10}" type="sib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6D546027-2B20-47B7-A831-927AECC1FBFB}">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855CDEE5-B524-461E-88E8-BA2F9794473C}" type="par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E2242A5D-E707-444D-AD54-E9A10BC9DDD3}" type="sib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75994F94-5971-48F4-869A-40EA471653CC}">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725507E0-A859-4ADE-B3CE-02A8FA03BBD7}" type="par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12B61771-27D3-4578-AECB-FCA968569B63}" type="sib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3E63379F-D3B7-4970-B43D-7AD17A0B7346}">
      <dgm:prSet phldrT="[Текст]" custT="1"/>
      <dgm:spPr/>
      <dgm:t>
        <a:bodyPr/>
        <a:lstStyle/>
        <a:p>
          <a:endParaRPr lang="ru-RU" sz="1200" b="1" dirty="0" smtClean="0">
            <a:solidFill>
              <a:schemeClr val="tx1"/>
            </a:solidFill>
            <a:latin typeface="Times New Roman" panose="02020603050405020304" pitchFamily="18" charset="0"/>
            <a:cs typeface="Times New Roman" panose="02020603050405020304" pitchFamily="18" charset="0"/>
          </a:endParaRPr>
        </a:p>
        <a:p>
          <a:r>
            <a:rPr lang="ru-RU" sz="1200" b="1"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E6FFE0D-DD69-44B0-99B1-6D1B8771C12E}" type="par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093FEC9C-1F15-44CA-A1BE-DB57C6AA3B33}" type="sib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7241CE16-E5E0-47AE-A20D-4C2980D14372}">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algn="ctr"/>
          <a:r>
            <a:rPr lang="ru-RU" sz="1200" b="1" dirty="0" smtClean="0">
              <a:latin typeface="Times New Roman" panose="02020603050405020304" pitchFamily="18" charset="0"/>
              <a:cs typeface="Times New Roman" panose="02020603050405020304" pitchFamily="18" charset="0"/>
            </a:rPr>
            <a:t> </a:t>
          </a: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Акцизы.</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44DCEEED-FAD4-4F17-99C6-EE13B573AB78}" type="par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B8503286-99B2-4749-9D80-4ECB053E539D}" type="sib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468B54FF-619D-473A-981D-57A255F89719}">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Земельный налог;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983982F8-B35C-4F71-9B95-31F13CDE71B6}" type="par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33F63700-7995-4ABB-9DB5-575593505283}" type="sib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15C30D5C-E879-471A-B54A-1987DCF8219E}">
      <dgm:prSet phldrT="[Текст]" custT="1"/>
      <dgm:spPr/>
      <dgm:t>
        <a:bodyPr/>
        <a:lstStyle/>
        <a:p>
          <a:r>
            <a:rPr lang="ru-RU" sz="1200" b="1" dirty="0" smtClean="0">
              <a:latin typeface="Times New Roman" panose="02020603050405020304" pitchFamily="18" charset="0"/>
              <a:cs typeface="Times New Roman" panose="02020603050405020304" pitchFamily="18" charset="0"/>
            </a:rPr>
            <a:t>региональный</a:t>
          </a:r>
          <a:endParaRPr lang="ru-RU" sz="1200" b="1" dirty="0">
            <a:latin typeface="Times New Roman" panose="02020603050405020304" pitchFamily="18" charset="0"/>
            <a:cs typeface="Times New Roman" panose="02020603050405020304" pitchFamily="18" charset="0"/>
          </a:endParaRPr>
        </a:p>
      </dgm:t>
    </dgm:pt>
    <dgm:pt modelId="{5FB2F36D-9243-41B5-98CE-EF75EFBB6698}" type="par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9004C631-AF0F-492C-9701-29C4CD003B55}" type="sib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28073E1B-90B4-40E8-A7B0-C4E6ED700F95}">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местный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66A5D38-FF06-4261-8CD2-0A774F0C8396}" type="par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75F485DF-7D15-4949-A1EA-668AC3D4FC6E}" type="sib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93D287EA-BC82-40B0-BEA9-E7955983F978}">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DB4FA441-2148-417D-BD5B-3D961EDCBE71}" type="par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ECCC1216-5F49-4BCB-AD05-A3A6AA10FCF2}" type="sib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7C08DC0C-700B-405A-ADBA-9179893C4076}" type="pres">
      <dgm:prSet presAssocID="{B09E4AD6-E746-4678-8681-19FEE82DF210}" presName="Name0" presStyleCnt="0">
        <dgm:presLayoutVars>
          <dgm:dir/>
          <dgm:animLvl val="lvl"/>
          <dgm:resizeHandles val="exact"/>
        </dgm:presLayoutVars>
      </dgm:prSet>
      <dgm:spPr/>
      <dgm:t>
        <a:bodyPr/>
        <a:lstStyle/>
        <a:p>
          <a:endParaRPr lang="ru-RU"/>
        </a:p>
      </dgm:t>
    </dgm:pt>
    <dgm:pt modelId="{0D27C0BB-52A5-4F2E-B27C-9B436C5793ED}" type="pres">
      <dgm:prSet presAssocID="{3E63379F-D3B7-4970-B43D-7AD17A0B7346}" presName="boxAndChildren" presStyleCnt="0"/>
      <dgm:spPr/>
    </dgm:pt>
    <dgm:pt modelId="{96E4B3D8-FDAB-47BA-ABFB-1F95B1BA571F}" type="pres">
      <dgm:prSet presAssocID="{3E63379F-D3B7-4970-B43D-7AD17A0B7346}" presName="parentTextBox" presStyleLbl="node1" presStyleIdx="0" presStyleCnt="3"/>
      <dgm:spPr/>
      <dgm:t>
        <a:bodyPr/>
        <a:lstStyle/>
        <a:p>
          <a:endParaRPr lang="ru-RU"/>
        </a:p>
      </dgm:t>
    </dgm:pt>
    <dgm:pt modelId="{566D5FF0-46A1-44D9-8221-76B52387E4F8}" type="pres">
      <dgm:prSet presAssocID="{3E63379F-D3B7-4970-B43D-7AD17A0B7346}" presName="entireBox" presStyleLbl="node1" presStyleIdx="0" presStyleCnt="3" custScaleY="17692" custLinFactNeighborY="-9856"/>
      <dgm:spPr/>
      <dgm:t>
        <a:bodyPr/>
        <a:lstStyle/>
        <a:p>
          <a:endParaRPr lang="ru-RU"/>
        </a:p>
      </dgm:t>
    </dgm:pt>
    <dgm:pt modelId="{F584FB51-6DA1-46DF-98EB-6B8FB3B2EB93}" type="pres">
      <dgm:prSet presAssocID="{3E63379F-D3B7-4970-B43D-7AD17A0B7346}" presName="descendantBox" presStyleCnt="0"/>
      <dgm:spPr/>
    </dgm:pt>
    <dgm:pt modelId="{49A7A434-B925-4267-B3AB-D6093B366A73}" type="pres">
      <dgm:prSet presAssocID="{7241CE16-E5E0-47AE-A20D-4C2980D14372}" presName="childTextBox" presStyleLbl="fgAccFollowNode1" presStyleIdx="0" presStyleCnt="6" custScaleY="135206">
        <dgm:presLayoutVars>
          <dgm:bulletEnabled val="1"/>
        </dgm:presLayoutVars>
      </dgm:prSet>
      <dgm:spPr/>
      <dgm:t>
        <a:bodyPr/>
        <a:lstStyle/>
        <a:p>
          <a:endParaRPr lang="ru-RU"/>
        </a:p>
      </dgm:t>
    </dgm:pt>
    <dgm:pt modelId="{41441820-E3F9-4E22-9183-E535FE0ABB12}" type="pres">
      <dgm:prSet presAssocID="{93D287EA-BC82-40B0-BEA9-E7955983F978}" presName="childTextBox" presStyleLbl="fgAccFollowNode1" presStyleIdx="1" presStyleCnt="6">
        <dgm:presLayoutVars>
          <dgm:bulletEnabled val="1"/>
        </dgm:presLayoutVars>
      </dgm:prSet>
      <dgm:spPr/>
      <dgm:t>
        <a:bodyPr/>
        <a:lstStyle/>
        <a:p>
          <a:endParaRPr lang="ru-RU"/>
        </a:p>
      </dgm:t>
    </dgm:pt>
    <dgm:pt modelId="{ECAD8A5A-6A48-423C-BFD2-436B57BF8301}" type="pres">
      <dgm:prSet presAssocID="{468B54FF-619D-473A-981D-57A255F89719}" presName="childTextBox" presStyleLbl="fgAccFollowNode1" presStyleIdx="2" presStyleCnt="6" custScaleY="129300">
        <dgm:presLayoutVars>
          <dgm:bulletEnabled val="1"/>
        </dgm:presLayoutVars>
      </dgm:prSet>
      <dgm:spPr/>
      <dgm:t>
        <a:bodyPr/>
        <a:lstStyle/>
        <a:p>
          <a:endParaRPr lang="ru-RU"/>
        </a:p>
      </dgm:t>
    </dgm:pt>
    <dgm:pt modelId="{E8646636-8535-4B8A-AF1D-7DE80F343998}" type="pres">
      <dgm:prSet presAssocID="{E2242A5D-E707-444D-AD54-E9A10BC9DDD3}" presName="sp" presStyleCnt="0"/>
      <dgm:spPr/>
    </dgm:pt>
    <dgm:pt modelId="{A4727E0E-34CC-4079-93A7-EC80837AC753}" type="pres">
      <dgm:prSet presAssocID="{6D546027-2B20-47B7-A831-927AECC1FBFB}" presName="arrowAndChildren" presStyleCnt="0"/>
      <dgm:spPr/>
    </dgm:pt>
    <dgm:pt modelId="{4451EB06-E3A7-48B9-8DF2-9AC5B160B188}" type="pres">
      <dgm:prSet presAssocID="{6D546027-2B20-47B7-A831-927AECC1FBFB}" presName="parentTextArrow" presStyleLbl="node1" presStyleIdx="0" presStyleCnt="3"/>
      <dgm:spPr/>
      <dgm:t>
        <a:bodyPr/>
        <a:lstStyle/>
        <a:p>
          <a:endParaRPr lang="ru-RU"/>
        </a:p>
      </dgm:t>
    </dgm:pt>
    <dgm:pt modelId="{66F93153-2F7E-4B85-954B-3DFE18B7BEB1}" type="pres">
      <dgm:prSet presAssocID="{6D546027-2B20-47B7-A831-927AECC1FBFB}" presName="arrow" presStyleLbl="node1" presStyleIdx="1" presStyleCnt="3" custAng="0" custScaleY="43884" custLinFactNeighborY="-4009"/>
      <dgm:spPr/>
      <dgm:t>
        <a:bodyPr/>
        <a:lstStyle/>
        <a:p>
          <a:endParaRPr lang="ru-RU"/>
        </a:p>
      </dgm:t>
    </dgm:pt>
    <dgm:pt modelId="{F078892C-3281-4001-AF4C-98B72E6037FD}" type="pres">
      <dgm:prSet presAssocID="{6D546027-2B20-47B7-A831-927AECC1FBFB}" presName="descendantArrow" presStyleCnt="0"/>
      <dgm:spPr/>
    </dgm:pt>
    <dgm:pt modelId="{FFE9620A-49CC-4DEF-A319-7986D2ACD4BB}" type="pres">
      <dgm:prSet presAssocID="{75994F94-5971-48F4-869A-40EA471653CC}" presName="childTextArrow" presStyleLbl="fgAccFollowNode1" presStyleIdx="3" presStyleCnt="6" custScaleY="62715" custLinFactNeighborX="1080" custLinFactNeighborY="-16893">
        <dgm:presLayoutVars>
          <dgm:bulletEnabled val="1"/>
        </dgm:presLayoutVars>
      </dgm:prSet>
      <dgm:spPr/>
      <dgm:t>
        <a:bodyPr/>
        <a:lstStyle/>
        <a:p>
          <a:endParaRPr lang="ru-RU"/>
        </a:p>
      </dgm:t>
    </dgm:pt>
    <dgm:pt modelId="{B2410DC4-17F4-4615-B9E3-56C05C32735F}" type="pres">
      <dgm:prSet presAssocID="{15C30D5C-E879-471A-B54A-1987DCF8219E}" presName="childTextArrow" presStyleLbl="fgAccFollowNode1" presStyleIdx="4" presStyleCnt="6" custScaleY="60515" custLinFactNeighborX="0" custLinFactNeighborY="-17993">
        <dgm:presLayoutVars>
          <dgm:bulletEnabled val="1"/>
        </dgm:presLayoutVars>
      </dgm:prSet>
      <dgm:spPr/>
      <dgm:t>
        <a:bodyPr/>
        <a:lstStyle/>
        <a:p>
          <a:endParaRPr lang="ru-RU"/>
        </a:p>
      </dgm:t>
    </dgm:pt>
    <dgm:pt modelId="{CC468802-0ADC-4A73-8E05-36C1322232D5}" type="pres">
      <dgm:prSet presAssocID="{28073E1B-90B4-40E8-A7B0-C4E6ED700F95}" presName="childTextArrow" presStyleLbl="fgAccFollowNode1" presStyleIdx="5" presStyleCnt="6" custScaleY="62715" custLinFactNeighborX="-1166" custLinFactNeighborY="-16893">
        <dgm:presLayoutVars>
          <dgm:bulletEnabled val="1"/>
        </dgm:presLayoutVars>
      </dgm:prSet>
      <dgm:spPr/>
      <dgm:t>
        <a:bodyPr/>
        <a:lstStyle/>
        <a:p>
          <a:endParaRPr lang="ru-RU"/>
        </a:p>
      </dgm:t>
    </dgm:pt>
    <dgm:pt modelId="{EA7C1357-3D30-48D5-81DA-6D9610BDB5A0}" type="pres">
      <dgm:prSet presAssocID="{A67E310F-196F-4A80-A0E6-FE1BE0760F10}" presName="sp" presStyleCnt="0"/>
      <dgm:spPr/>
    </dgm:pt>
    <dgm:pt modelId="{5BACE0E0-F288-4C65-B406-8BB739530D4C}" type="pres">
      <dgm:prSet presAssocID="{25613F07-8EF4-49F8-9B13-DBF0C8E5B2CA}" presName="arrowAndChildren" presStyleCnt="0"/>
      <dgm:spPr/>
    </dgm:pt>
    <dgm:pt modelId="{E7E85220-2DF1-41B1-9A40-574C669308E2}" type="pres">
      <dgm:prSet presAssocID="{25613F07-8EF4-49F8-9B13-DBF0C8E5B2CA}" presName="parentTextArrow" presStyleLbl="node1" presStyleIdx="2" presStyleCnt="3" custScaleY="33886"/>
      <dgm:spPr/>
      <dgm:t>
        <a:bodyPr/>
        <a:lstStyle/>
        <a:p>
          <a:endParaRPr lang="ru-RU"/>
        </a:p>
      </dgm:t>
    </dgm:pt>
  </dgm:ptLst>
  <dgm:cxnLst>
    <dgm:cxn modelId="{DDFA7087-2DF3-47FA-B99D-9B020B68A6AC}" type="presOf" srcId="{25613F07-8EF4-49F8-9B13-DBF0C8E5B2CA}" destId="{E7E85220-2DF1-41B1-9A40-574C669308E2}" srcOrd="0" destOrd="0" presId="urn:microsoft.com/office/officeart/2005/8/layout/process4"/>
    <dgm:cxn modelId="{271C101B-3B7E-4DBD-B3EC-86D89143CD33}" type="presOf" srcId="{6D546027-2B20-47B7-A831-927AECC1FBFB}" destId="{4451EB06-E3A7-48B9-8DF2-9AC5B160B188}" srcOrd="0" destOrd="0" presId="urn:microsoft.com/office/officeart/2005/8/layout/process4"/>
    <dgm:cxn modelId="{E4591262-FE4A-4684-94DD-19C4B36A2D67}" type="presOf" srcId="{6D546027-2B20-47B7-A831-927AECC1FBFB}" destId="{66F93153-2F7E-4B85-954B-3DFE18B7BEB1}" srcOrd="1" destOrd="0" presId="urn:microsoft.com/office/officeart/2005/8/layout/process4"/>
    <dgm:cxn modelId="{7294FBE9-DB82-440D-AE6B-E9A4AC3BC6AF}" srcId="{3E63379F-D3B7-4970-B43D-7AD17A0B7346}" destId="{468B54FF-619D-473A-981D-57A255F89719}" srcOrd="2" destOrd="0" parTransId="{983982F8-B35C-4F71-9B95-31F13CDE71B6}" sibTransId="{33F63700-7995-4ABB-9DB5-575593505283}"/>
    <dgm:cxn modelId="{9686F07D-728E-4852-8FDD-5F857102BB7C}" type="presOf" srcId="{3E63379F-D3B7-4970-B43D-7AD17A0B7346}" destId="{96E4B3D8-FDAB-47BA-ABFB-1F95B1BA571F}" srcOrd="0" destOrd="0" presId="urn:microsoft.com/office/officeart/2005/8/layout/process4"/>
    <dgm:cxn modelId="{621DB5E3-87EF-4EE7-BE80-F8B87F7A1DA0}" type="presOf" srcId="{75994F94-5971-48F4-869A-40EA471653CC}" destId="{FFE9620A-49CC-4DEF-A319-7986D2ACD4BB}" srcOrd="0" destOrd="0" presId="urn:microsoft.com/office/officeart/2005/8/layout/process4"/>
    <dgm:cxn modelId="{9FE70E2F-A018-4FD3-B4F5-FE043C169AEE}" type="presOf" srcId="{15C30D5C-E879-471A-B54A-1987DCF8219E}" destId="{B2410DC4-17F4-4615-B9E3-56C05C32735F}" srcOrd="0" destOrd="0" presId="urn:microsoft.com/office/officeart/2005/8/layout/process4"/>
    <dgm:cxn modelId="{0EE779DB-2E19-4008-928E-B15CD2C2A82B}" srcId="{B09E4AD6-E746-4678-8681-19FEE82DF210}" destId="{6D546027-2B20-47B7-A831-927AECC1FBFB}" srcOrd="1" destOrd="0" parTransId="{855CDEE5-B524-461E-88E8-BA2F9794473C}" sibTransId="{E2242A5D-E707-444D-AD54-E9A10BC9DDD3}"/>
    <dgm:cxn modelId="{A8A98025-D7F1-4601-870A-37754D949C82}" srcId="{B09E4AD6-E746-4678-8681-19FEE82DF210}" destId="{3E63379F-D3B7-4970-B43D-7AD17A0B7346}" srcOrd="2" destOrd="0" parTransId="{BE6FFE0D-DD69-44B0-99B1-6D1B8771C12E}" sibTransId="{093FEC9C-1F15-44CA-A1BE-DB57C6AA3B33}"/>
    <dgm:cxn modelId="{63816E28-2ED8-42A3-8594-7191EF921E15}" srcId="{3E63379F-D3B7-4970-B43D-7AD17A0B7346}" destId="{93D287EA-BC82-40B0-BEA9-E7955983F978}" srcOrd="1" destOrd="0" parTransId="{DB4FA441-2148-417D-BD5B-3D961EDCBE71}" sibTransId="{ECCC1216-5F49-4BCB-AD05-A3A6AA10FCF2}"/>
    <dgm:cxn modelId="{20C6514A-E4B0-4CC5-859A-9F60DE6AE9CC}" srcId="{6D546027-2B20-47B7-A831-927AECC1FBFB}" destId="{15C30D5C-E879-471A-B54A-1987DCF8219E}" srcOrd="1" destOrd="0" parTransId="{5FB2F36D-9243-41B5-98CE-EF75EFBB6698}" sibTransId="{9004C631-AF0F-492C-9701-29C4CD003B55}"/>
    <dgm:cxn modelId="{5C3FB128-F52D-4AF0-8FB9-FF4417C962A4}" type="presOf" srcId="{B09E4AD6-E746-4678-8681-19FEE82DF210}" destId="{7C08DC0C-700B-405A-ADBA-9179893C4076}" srcOrd="0" destOrd="0" presId="urn:microsoft.com/office/officeart/2005/8/layout/process4"/>
    <dgm:cxn modelId="{4328F84E-773B-47A1-91F6-88D918883E64}" srcId="{6D546027-2B20-47B7-A831-927AECC1FBFB}" destId="{75994F94-5971-48F4-869A-40EA471653CC}" srcOrd="0" destOrd="0" parTransId="{725507E0-A859-4ADE-B3CE-02A8FA03BBD7}" sibTransId="{12B61771-27D3-4578-AECB-FCA968569B63}"/>
    <dgm:cxn modelId="{00CFC6C3-96D1-4D64-933D-8DB953EFC2EB}" srcId="{6D546027-2B20-47B7-A831-927AECC1FBFB}" destId="{28073E1B-90B4-40E8-A7B0-C4E6ED700F95}" srcOrd="2" destOrd="0" parTransId="{B66A5D38-FF06-4261-8CD2-0A774F0C8396}" sibTransId="{75F485DF-7D15-4949-A1EA-668AC3D4FC6E}"/>
    <dgm:cxn modelId="{692CB599-DDB5-403E-AA37-F447110301B2}" type="presOf" srcId="{468B54FF-619D-473A-981D-57A255F89719}" destId="{ECAD8A5A-6A48-423C-BFD2-436B57BF8301}" srcOrd="0" destOrd="0" presId="urn:microsoft.com/office/officeart/2005/8/layout/process4"/>
    <dgm:cxn modelId="{F77FEA4C-F32B-48E1-80BB-325D5FA13B6D}" type="presOf" srcId="{93D287EA-BC82-40B0-BEA9-E7955983F978}" destId="{41441820-E3F9-4E22-9183-E535FE0ABB12}" srcOrd="0" destOrd="0" presId="urn:microsoft.com/office/officeart/2005/8/layout/process4"/>
    <dgm:cxn modelId="{F8F18E2F-5FBD-474E-A8CB-9E053077FBED}" srcId="{B09E4AD6-E746-4678-8681-19FEE82DF210}" destId="{25613F07-8EF4-49F8-9B13-DBF0C8E5B2CA}" srcOrd="0" destOrd="0" parTransId="{DC7F4554-59EB-48AF-8356-CEDF3A493B02}" sibTransId="{A67E310F-196F-4A80-A0E6-FE1BE0760F10}"/>
    <dgm:cxn modelId="{39934ADD-B9A8-4D26-9233-708627E43CF1}" srcId="{3E63379F-D3B7-4970-B43D-7AD17A0B7346}" destId="{7241CE16-E5E0-47AE-A20D-4C2980D14372}" srcOrd="0" destOrd="0" parTransId="{44DCEEED-FAD4-4F17-99C6-EE13B573AB78}" sibTransId="{B8503286-99B2-4749-9D80-4ECB053E539D}"/>
    <dgm:cxn modelId="{8F74E96C-AD2D-4564-942A-087376AD5988}" type="presOf" srcId="{7241CE16-E5E0-47AE-A20D-4C2980D14372}" destId="{49A7A434-B925-4267-B3AB-D6093B366A73}" srcOrd="0" destOrd="0" presId="urn:microsoft.com/office/officeart/2005/8/layout/process4"/>
    <dgm:cxn modelId="{07A83FC1-9EC9-4C92-903D-A1DA51D4E809}" type="presOf" srcId="{3E63379F-D3B7-4970-B43D-7AD17A0B7346}" destId="{566D5FF0-46A1-44D9-8221-76B52387E4F8}" srcOrd="1" destOrd="0" presId="urn:microsoft.com/office/officeart/2005/8/layout/process4"/>
    <dgm:cxn modelId="{D2A55214-1613-466A-BDD8-1AB3375EEB37}" type="presOf" srcId="{28073E1B-90B4-40E8-A7B0-C4E6ED700F95}" destId="{CC468802-0ADC-4A73-8E05-36C1322232D5}" srcOrd="0" destOrd="0" presId="urn:microsoft.com/office/officeart/2005/8/layout/process4"/>
    <dgm:cxn modelId="{35A67216-252C-4FCF-B0A6-0939543DC61F}" type="presParOf" srcId="{7C08DC0C-700B-405A-ADBA-9179893C4076}" destId="{0D27C0BB-52A5-4F2E-B27C-9B436C5793ED}" srcOrd="0" destOrd="0" presId="urn:microsoft.com/office/officeart/2005/8/layout/process4"/>
    <dgm:cxn modelId="{EF11A90B-0595-44C7-84DA-B8FE25E682BB}" type="presParOf" srcId="{0D27C0BB-52A5-4F2E-B27C-9B436C5793ED}" destId="{96E4B3D8-FDAB-47BA-ABFB-1F95B1BA571F}" srcOrd="0" destOrd="0" presId="urn:microsoft.com/office/officeart/2005/8/layout/process4"/>
    <dgm:cxn modelId="{F17F2BC6-C26E-4454-9D51-0949D82EFD84}" type="presParOf" srcId="{0D27C0BB-52A5-4F2E-B27C-9B436C5793ED}" destId="{566D5FF0-46A1-44D9-8221-76B52387E4F8}" srcOrd="1" destOrd="0" presId="urn:microsoft.com/office/officeart/2005/8/layout/process4"/>
    <dgm:cxn modelId="{D0AAEB6C-81F8-42A7-AE38-C0DDB8421C06}" type="presParOf" srcId="{0D27C0BB-52A5-4F2E-B27C-9B436C5793ED}" destId="{F584FB51-6DA1-46DF-98EB-6B8FB3B2EB93}" srcOrd="2" destOrd="0" presId="urn:microsoft.com/office/officeart/2005/8/layout/process4"/>
    <dgm:cxn modelId="{57430D98-DE88-402F-B9EC-833CB4356016}" type="presParOf" srcId="{F584FB51-6DA1-46DF-98EB-6B8FB3B2EB93}" destId="{49A7A434-B925-4267-B3AB-D6093B366A73}" srcOrd="0" destOrd="0" presId="urn:microsoft.com/office/officeart/2005/8/layout/process4"/>
    <dgm:cxn modelId="{3FE180D3-7506-48AB-B588-EEC73E44C670}" type="presParOf" srcId="{F584FB51-6DA1-46DF-98EB-6B8FB3B2EB93}" destId="{41441820-E3F9-4E22-9183-E535FE0ABB12}" srcOrd="1" destOrd="0" presId="urn:microsoft.com/office/officeart/2005/8/layout/process4"/>
    <dgm:cxn modelId="{41B8A07B-9B66-464D-9893-B9B4F2F8BD73}" type="presParOf" srcId="{F584FB51-6DA1-46DF-98EB-6B8FB3B2EB93}" destId="{ECAD8A5A-6A48-423C-BFD2-436B57BF8301}" srcOrd="2" destOrd="0" presId="urn:microsoft.com/office/officeart/2005/8/layout/process4"/>
    <dgm:cxn modelId="{F2C41DE5-9CE6-46DF-AE7B-15BEFE3F9BA4}" type="presParOf" srcId="{7C08DC0C-700B-405A-ADBA-9179893C4076}" destId="{E8646636-8535-4B8A-AF1D-7DE80F343998}" srcOrd="1" destOrd="0" presId="urn:microsoft.com/office/officeart/2005/8/layout/process4"/>
    <dgm:cxn modelId="{C2C0B450-5AE0-43D9-ACF6-5C7A1EF4201D}" type="presParOf" srcId="{7C08DC0C-700B-405A-ADBA-9179893C4076}" destId="{A4727E0E-34CC-4079-93A7-EC80837AC753}" srcOrd="2" destOrd="0" presId="urn:microsoft.com/office/officeart/2005/8/layout/process4"/>
    <dgm:cxn modelId="{61188C02-0D64-440A-B6C1-FD0071312DA7}" type="presParOf" srcId="{A4727E0E-34CC-4079-93A7-EC80837AC753}" destId="{4451EB06-E3A7-48B9-8DF2-9AC5B160B188}" srcOrd="0" destOrd="0" presId="urn:microsoft.com/office/officeart/2005/8/layout/process4"/>
    <dgm:cxn modelId="{1D7C5B50-3AFF-4018-8C8F-04635EFD8B10}" type="presParOf" srcId="{A4727E0E-34CC-4079-93A7-EC80837AC753}" destId="{66F93153-2F7E-4B85-954B-3DFE18B7BEB1}" srcOrd="1" destOrd="0" presId="urn:microsoft.com/office/officeart/2005/8/layout/process4"/>
    <dgm:cxn modelId="{C1287F3D-8CEB-4BEC-B5B4-4DE66A638700}" type="presParOf" srcId="{A4727E0E-34CC-4079-93A7-EC80837AC753}" destId="{F078892C-3281-4001-AF4C-98B72E6037FD}" srcOrd="2" destOrd="0" presId="urn:microsoft.com/office/officeart/2005/8/layout/process4"/>
    <dgm:cxn modelId="{88365A56-633A-4B66-BFD7-3F190F6C454D}" type="presParOf" srcId="{F078892C-3281-4001-AF4C-98B72E6037FD}" destId="{FFE9620A-49CC-4DEF-A319-7986D2ACD4BB}" srcOrd="0" destOrd="0" presId="urn:microsoft.com/office/officeart/2005/8/layout/process4"/>
    <dgm:cxn modelId="{30AFC837-FD64-4522-9DE6-97A49CA20E79}" type="presParOf" srcId="{F078892C-3281-4001-AF4C-98B72E6037FD}" destId="{B2410DC4-17F4-4615-B9E3-56C05C32735F}" srcOrd="1" destOrd="0" presId="urn:microsoft.com/office/officeart/2005/8/layout/process4"/>
    <dgm:cxn modelId="{F81E0261-072A-49D4-9F97-67BAD15193A3}" type="presParOf" srcId="{F078892C-3281-4001-AF4C-98B72E6037FD}" destId="{CC468802-0ADC-4A73-8E05-36C1322232D5}" srcOrd="2" destOrd="0" presId="urn:microsoft.com/office/officeart/2005/8/layout/process4"/>
    <dgm:cxn modelId="{AD76D40F-4166-4E5E-987C-918AD534C343}" type="presParOf" srcId="{7C08DC0C-700B-405A-ADBA-9179893C4076}" destId="{EA7C1357-3D30-48D5-81DA-6D9610BDB5A0}" srcOrd="3" destOrd="0" presId="urn:microsoft.com/office/officeart/2005/8/layout/process4"/>
    <dgm:cxn modelId="{EC8E5EC3-1B05-4F89-85AB-94F189537DBE}" type="presParOf" srcId="{7C08DC0C-700B-405A-ADBA-9179893C4076}" destId="{5BACE0E0-F288-4C65-B406-8BB739530D4C}" srcOrd="4" destOrd="0" presId="urn:microsoft.com/office/officeart/2005/8/layout/process4"/>
    <dgm:cxn modelId="{108F7FCA-0F97-4259-8EF9-20A53F5FAD13}" type="presParOf" srcId="{5BACE0E0-F288-4C65-B406-8BB739530D4C}" destId="{E7E85220-2DF1-41B1-9A40-574C669308E2}"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smtClean="0">
              <a:solidFill>
                <a:srgbClr val="FF0000"/>
              </a:solidFill>
              <a:latin typeface="Times New Roman" panose="02020603050405020304" pitchFamily="18" charset="0"/>
            </a:rPr>
            <a:t>32,9</a:t>
          </a:r>
          <a:endParaRPr lang="ru-RU" sz="1000" b="1" i="1" baseline="0" dirty="0">
            <a:solidFill>
              <a:srgbClr val="FF0000"/>
            </a:solidFill>
            <a:latin typeface="Times New Roman" panose="02020603050405020304" pitchFamily="18" charset="0"/>
          </a:endParaRPr>
        </a:p>
      </dgm:t>
    </dgm:pt>
    <dgm:pt modelId="{701D132B-F77F-4758-BC52-FF387860034A}" type="parTrans" cxnId="{A3D2E21B-AA6B-48F3-8920-5AE3FE452AAE}">
      <dgm:prSet/>
      <dgm:spPr/>
      <dgm:t>
        <a:bodyPr/>
        <a:lstStyle/>
        <a:p>
          <a:endParaRPr lang="ru-RU"/>
        </a:p>
      </dgm:t>
    </dgm:pt>
    <dgm:pt modelId="{FB965533-AB23-4941-B87C-A9A6D591016A}" type="sibTrans" cxnId="{A3D2E21B-AA6B-48F3-8920-5AE3FE452AAE}">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19649161" custLinFactNeighborX="34566" custLinFactNeighborY="-19020"/>
      <dgm:spPr/>
    </dgm:pt>
    <dgm:pt modelId="{6257450A-7852-42A2-AEAF-5FF90899BBCA}" type="pres">
      <dgm:prSet presAssocID="{0D995BAB-EBB8-43E8-9A0D-3D3A7C1982DE}" presName="txNode1" presStyleLbl="revTx" presStyleIdx="0" presStyleCnt="1" custLinFactNeighborX="-20749" custLinFactNeighborY="83333">
        <dgm:presLayoutVars>
          <dgm:bulletEnabled val="1"/>
        </dgm:presLayoutVars>
      </dgm:prSet>
      <dgm:spPr/>
      <dgm:t>
        <a:bodyPr/>
        <a:lstStyle/>
        <a:p>
          <a:endParaRPr lang="ru-RU"/>
        </a:p>
      </dgm:t>
    </dgm:pt>
  </dgm:ptLst>
  <dgm:cxnLst>
    <dgm:cxn modelId="{A3D2E21B-AA6B-48F3-8920-5AE3FE452AAE}" srcId="{8F8F58F7-406D-4954-B6B3-8398E2F2DD10}" destId="{0D995BAB-EBB8-43E8-9A0D-3D3A7C1982DE}" srcOrd="0" destOrd="0" parTransId="{701D132B-F77F-4758-BC52-FF387860034A}" sibTransId="{FB965533-AB23-4941-B87C-A9A6D591016A}"/>
    <dgm:cxn modelId="{777DA5F9-2C25-4183-820E-CBEA292AA657}" type="presOf" srcId="{0D995BAB-EBB8-43E8-9A0D-3D3A7C1982DE}" destId="{6257450A-7852-42A2-AEAF-5FF90899BBCA}" srcOrd="0" destOrd="0" presId="urn:microsoft.com/office/officeart/2009/3/layout/DescendingProcess"/>
    <dgm:cxn modelId="{6B7C486F-D22E-4C43-A335-A2CB92B203B5}" type="presOf" srcId="{8F8F58F7-406D-4954-B6B3-8398E2F2DD10}" destId="{688F57F5-6312-447A-A778-AD325DE2D80F}" srcOrd="0" destOrd="0" presId="urn:microsoft.com/office/officeart/2009/3/layout/DescendingProcess"/>
    <dgm:cxn modelId="{90B83CF7-C08D-4205-9BB9-981143498220}" type="presParOf" srcId="{688F57F5-6312-447A-A778-AD325DE2D80F}" destId="{ED23B688-E682-4582-ACB7-7838D3CAF302}" srcOrd="0" destOrd="0" presId="urn:microsoft.com/office/officeart/2009/3/layout/DescendingProcess"/>
    <dgm:cxn modelId="{FC1E293D-919C-44E2-8020-8C5845F74742}" type="presParOf" srcId="{688F57F5-6312-447A-A778-AD325DE2D80F}" destId="{6257450A-7852-42A2-AEAF-5FF90899BBCA}" srcOrd="1" destOrd="0" presId="urn:microsoft.com/office/officeart/2009/3/layout/Descending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38,4</a:t>
          </a:r>
          <a:endParaRPr lang="ru-RU" sz="1000" b="1" i="1" baseline="0" dirty="0">
            <a:solidFill>
              <a:srgbClr val="FF0000"/>
            </a:solidFill>
            <a:latin typeface="Times New Roman" panose="02020603050405020304" pitchFamily="18" charset="0"/>
          </a:endParaRPr>
        </a:p>
      </dgm:t>
    </dgm:pt>
    <dgm:pt modelId="{701D132B-F77F-4758-BC52-FF387860034A}" type="parTrans" cxnId="{A3D2E21B-AA6B-48F3-8920-5AE3FE452AAE}">
      <dgm:prSet/>
      <dgm:spPr/>
      <dgm:t>
        <a:bodyPr/>
        <a:lstStyle/>
        <a:p>
          <a:endParaRPr lang="ru-RU"/>
        </a:p>
      </dgm:t>
    </dgm:pt>
    <dgm:pt modelId="{FB965533-AB23-4941-B87C-A9A6D591016A}" type="sibTrans" cxnId="{A3D2E21B-AA6B-48F3-8920-5AE3FE452AAE}">
      <dgm:prSet/>
      <dgm:spPr/>
      <dgm:t>
        <a:bodyPr/>
        <a:lstStyle/>
        <a:p>
          <a:endParaRPr lang="ru-RU"/>
        </a:p>
      </dgm:t>
    </dgm:pt>
    <dgm:pt modelId="{39A67259-B72F-4326-A5A8-560CA5FB8010}">
      <dgm:prSet phldrT="[Текст]" custT="1"/>
      <dgm:spPr/>
      <dgm:t>
        <a:bodyPr/>
        <a:lstStyle/>
        <a:p>
          <a:r>
            <a:rPr lang="ru-RU" sz="1000" b="1" i="1" baseline="0" dirty="0" smtClean="0">
              <a:solidFill>
                <a:srgbClr val="FF0000"/>
              </a:solidFill>
              <a:latin typeface="Times New Roman" panose="02020603050405020304" pitchFamily="18" charset="0"/>
            </a:rPr>
            <a:t>37,4</a:t>
          </a:r>
          <a:endParaRPr lang="ru-RU" sz="1000" b="1" i="1" baseline="0" dirty="0">
            <a:solidFill>
              <a:srgbClr val="FF0000"/>
            </a:solidFill>
            <a:latin typeface="Times New Roman" panose="02020603050405020304" pitchFamily="18" charset="0"/>
          </a:endParaRPr>
        </a:p>
      </dgm:t>
    </dgm:pt>
    <dgm:pt modelId="{65F22EC0-79B3-4B57-A3C8-D3BAD64E7C54}" type="parTrans" cxnId="{5BDD3BDB-D86C-4F32-ACE6-9E8FFD48C188}">
      <dgm:prSet/>
      <dgm:spPr/>
      <dgm:t>
        <a:bodyPr/>
        <a:lstStyle/>
        <a:p>
          <a:endParaRPr lang="ru-RU"/>
        </a:p>
      </dgm:t>
    </dgm:pt>
    <dgm:pt modelId="{CCFAC1E3-96AC-4BA4-BF2E-8F57D1825ECB}" type="sibTrans" cxnId="{5BDD3BDB-D86C-4F32-ACE6-9E8FFD48C188}">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19814239" custLinFactNeighborX="5495" custLinFactNeighborY="-5119"/>
      <dgm:spPr/>
    </dgm:pt>
    <dgm:pt modelId="{6257450A-7852-42A2-AEAF-5FF90899BBCA}" type="pres">
      <dgm:prSet presAssocID="{0D995BAB-EBB8-43E8-9A0D-3D3A7C1982DE}" presName="txNode1" presStyleLbl="revTx" presStyleIdx="0" presStyleCnt="2" custLinFactX="-43845" custLinFactY="100000" custLinFactNeighborX="-100000" custLinFactNeighborY="108333">
        <dgm:presLayoutVars>
          <dgm:bulletEnabled val="1"/>
        </dgm:presLayoutVars>
      </dgm:prSet>
      <dgm:spPr/>
      <dgm:t>
        <a:bodyPr/>
        <a:lstStyle/>
        <a:p>
          <a:endParaRPr lang="ru-RU"/>
        </a:p>
      </dgm:t>
    </dgm:pt>
    <dgm:pt modelId="{BC116A1B-2810-478B-8E3B-673204C565D5}" type="pres">
      <dgm:prSet presAssocID="{39A67259-B72F-4326-A5A8-560CA5FB8010}" presName="txNode2" presStyleLbl="revTx" presStyleIdx="1" presStyleCnt="2" custLinFactNeighborX="23858" custLinFactNeighborY="-66666">
        <dgm:presLayoutVars>
          <dgm:bulletEnabled val="1"/>
        </dgm:presLayoutVars>
      </dgm:prSet>
      <dgm:spPr/>
      <dgm:t>
        <a:bodyPr/>
        <a:lstStyle/>
        <a:p>
          <a:endParaRPr lang="ru-RU"/>
        </a:p>
      </dgm:t>
    </dgm:pt>
  </dgm:ptLst>
  <dgm:cxnLst>
    <dgm:cxn modelId="{BE74C2D8-BFEE-4D91-A8C1-D8748810245E}" type="presOf" srcId="{39A67259-B72F-4326-A5A8-560CA5FB8010}" destId="{BC116A1B-2810-478B-8E3B-673204C565D5}" srcOrd="0" destOrd="0" presId="urn:microsoft.com/office/officeart/2009/3/layout/DescendingProcess"/>
    <dgm:cxn modelId="{5BDD3BDB-D86C-4F32-ACE6-9E8FFD48C188}" srcId="{8F8F58F7-406D-4954-B6B3-8398E2F2DD10}" destId="{39A67259-B72F-4326-A5A8-560CA5FB8010}" srcOrd="1" destOrd="0" parTransId="{65F22EC0-79B3-4B57-A3C8-D3BAD64E7C54}" sibTransId="{CCFAC1E3-96AC-4BA4-BF2E-8F57D1825ECB}"/>
    <dgm:cxn modelId="{A3D2E21B-AA6B-48F3-8920-5AE3FE452AAE}" srcId="{8F8F58F7-406D-4954-B6B3-8398E2F2DD10}" destId="{0D995BAB-EBB8-43E8-9A0D-3D3A7C1982DE}" srcOrd="0" destOrd="0" parTransId="{701D132B-F77F-4758-BC52-FF387860034A}" sibTransId="{FB965533-AB23-4941-B87C-A9A6D591016A}"/>
    <dgm:cxn modelId="{0AD846B7-6D8A-4CA0-A464-7CD28D992B22}" type="presOf" srcId="{8F8F58F7-406D-4954-B6B3-8398E2F2DD10}" destId="{688F57F5-6312-447A-A778-AD325DE2D80F}" srcOrd="0" destOrd="0" presId="urn:microsoft.com/office/officeart/2009/3/layout/DescendingProcess"/>
    <dgm:cxn modelId="{352FC043-9096-461D-BC5F-CBC211A6A4F0}" type="presOf" srcId="{0D995BAB-EBB8-43E8-9A0D-3D3A7C1982DE}" destId="{6257450A-7852-42A2-AEAF-5FF90899BBCA}" srcOrd="0" destOrd="0" presId="urn:microsoft.com/office/officeart/2009/3/layout/DescendingProcess"/>
    <dgm:cxn modelId="{FC1B2D93-4508-4048-810B-2556756A2B8D}" type="presParOf" srcId="{688F57F5-6312-447A-A778-AD325DE2D80F}" destId="{ED23B688-E682-4582-ACB7-7838D3CAF302}" srcOrd="0" destOrd="0" presId="urn:microsoft.com/office/officeart/2009/3/layout/DescendingProcess"/>
    <dgm:cxn modelId="{EDE247C1-95CF-43B4-8C5A-085366551328}" type="presParOf" srcId="{688F57F5-6312-447A-A778-AD325DE2D80F}" destId="{6257450A-7852-42A2-AEAF-5FF90899BBCA}" srcOrd="1" destOrd="0" presId="urn:microsoft.com/office/officeart/2009/3/layout/DescendingProcess"/>
    <dgm:cxn modelId="{2A632D43-B5E4-40E1-96F5-B004CF71E630}" type="presParOf" srcId="{688F57F5-6312-447A-A778-AD325DE2D80F}" destId="{BC116A1B-2810-478B-8E3B-673204C565D5}" srcOrd="2" destOrd="0" presId="urn:microsoft.com/office/officeart/2009/3/layout/DescendingProces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32,0</a:t>
          </a:r>
          <a:endParaRPr lang="ru-RU" sz="1000" b="1" i="1" baseline="0" dirty="0">
            <a:solidFill>
              <a:srgbClr val="FF0000"/>
            </a:solidFill>
            <a:latin typeface="Times New Roman" panose="02020603050405020304" pitchFamily="18" charset="0"/>
          </a:endParaRPr>
        </a:p>
      </dgm:t>
    </dgm:pt>
    <dgm:pt modelId="{FB965533-AB23-4941-B87C-A9A6D591016A}" type="sibTrans" cxnId="{A3D2E21B-AA6B-48F3-8920-5AE3FE452AAE}">
      <dgm:prSet/>
      <dgm:spPr/>
      <dgm:t>
        <a:bodyPr/>
        <a:lstStyle/>
        <a:p>
          <a:endParaRPr lang="ru-RU"/>
        </a:p>
      </dgm:t>
    </dgm:pt>
    <dgm:pt modelId="{701D132B-F77F-4758-BC52-FF387860034A}" type="parTrans" cxnId="{A3D2E21B-AA6B-48F3-8920-5AE3FE452AAE}">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17775784" custLinFactNeighborX="-11671" custLinFactNeighborY="526"/>
      <dgm:spPr/>
    </dgm:pt>
    <dgm:pt modelId="{6257450A-7852-42A2-AEAF-5FF90899BBCA}" type="pres">
      <dgm:prSet presAssocID="{0D995BAB-EBB8-43E8-9A0D-3D3A7C1982DE}" presName="txNode1" presStyleLbl="revTx" presStyleIdx="0" presStyleCnt="1" custLinFactX="-19029" custLinFactY="200000" custLinFactNeighborX="-100000" custLinFactNeighborY="300000">
        <dgm:presLayoutVars>
          <dgm:bulletEnabled val="1"/>
        </dgm:presLayoutVars>
      </dgm:prSet>
      <dgm:spPr/>
      <dgm:t>
        <a:bodyPr/>
        <a:lstStyle/>
        <a:p>
          <a:endParaRPr lang="ru-RU"/>
        </a:p>
      </dgm:t>
    </dgm:pt>
  </dgm:ptLst>
  <dgm:cxnLst>
    <dgm:cxn modelId="{A3D2E21B-AA6B-48F3-8920-5AE3FE452AAE}" srcId="{8F8F58F7-406D-4954-B6B3-8398E2F2DD10}" destId="{0D995BAB-EBB8-43E8-9A0D-3D3A7C1982DE}" srcOrd="0" destOrd="0" parTransId="{701D132B-F77F-4758-BC52-FF387860034A}" sibTransId="{FB965533-AB23-4941-B87C-A9A6D591016A}"/>
    <dgm:cxn modelId="{01E91E67-4E07-427F-9697-6B723E955DA5}" type="presOf" srcId="{8F8F58F7-406D-4954-B6B3-8398E2F2DD10}" destId="{688F57F5-6312-447A-A778-AD325DE2D80F}" srcOrd="0" destOrd="0" presId="urn:microsoft.com/office/officeart/2009/3/layout/DescendingProcess"/>
    <dgm:cxn modelId="{149BC959-BB35-4424-A220-742942424C96}" type="presOf" srcId="{0D995BAB-EBB8-43E8-9A0D-3D3A7C1982DE}" destId="{6257450A-7852-42A2-AEAF-5FF90899BBCA}" srcOrd="0" destOrd="0" presId="urn:microsoft.com/office/officeart/2009/3/layout/DescendingProcess"/>
    <dgm:cxn modelId="{F2FE2513-490E-4C6E-AE9D-326767368AF4}" type="presParOf" srcId="{688F57F5-6312-447A-A778-AD325DE2D80F}" destId="{ED23B688-E682-4582-ACB7-7838D3CAF302}" srcOrd="0" destOrd="0" presId="urn:microsoft.com/office/officeart/2009/3/layout/DescendingProcess"/>
    <dgm:cxn modelId="{A8A87B94-2CC6-4045-AE84-9EC591C5FEF5}" type="presParOf" srcId="{688F57F5-6312-447A-A778-AD325DE2D80F}" destId="{6257450A-7852-42A2-AEAF-5FF90899BBCA}" srcOrd="1" destOrd="0" presId="urn:microsoft.com/office/officeart/2009/3/layout/DescendingProcess"/>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B595A4-CE0A-4036-BFEB-6371B6F001D7}" type="doc">
      <dgm:prSet loTypeId="urn:microsoft.com/office/officeart/2005/8/layout/process4" loCatId="list" qsTypeId="urn:microsoft.com/office/officeart/2005/8/quickstyle/3d2" qsCatId="3D" csTypeId="urn:microsoft.com/office/officeart/2005/8/colors/colorful1" csCatId="colorful" phldr="1"/>
      <dgm:spPr/>
      <dgm:t>
        <a:bodyPr/>
        <a:lstStyle/>
        <a:p>
          <a:endParaRPr lang="ru-RU"/>
        </a:p>
      </dgm:t>
    </dgm:pt>
    <dgm:pt modelId="{760A7ABF-66E0-4229-954F-685423DF5A40}">
      <dgm:prSet phldrT="[Текст]" custT="1"/>
      <dgm:spPr/>
      <dgm:t>
        <a:bodyPr/>
        <a:lstStyle/>
        <a:p>
          <a:r>
            <a:rPr lang="ru-RU" sz="1400" dirty="0" smtClean="0">
              <a:solidFill>
                <a:schemeClr val="tx1"/>
              </a:solidFill>
              <a:latin typeface="Times New Roman" panose="02020603050405020304" pitchFamily="18" charset="0"/>
              <a:cs typeface="Times New Roman" panose="02020603050405020304" pitchFamily="18" charset="0"/>
            </a:rPr>
            <a:t>сохранение устойчивости и сбалансированности бюджета МО ГО «Вуктыл»</a:t>
          </a:r>
        </a:p>
        <a:p>
          <a:r>
            <a:rPr lang="ru-RU" sz="1400" b="1"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CA4881F6-BDC9-4F9F-93EA-07D3BC63ECB6}" type="par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75FB94C3-9974-4F31-BDBF-C9D0FA135B5E}" type="sib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80D198DF-4638-42F5-A50C-A4CB23DC4598}">
      <dgm:prSet phldrT="[Текст]" custT="1"/>
      <dgm:spPr/>
      <dgm:t>
        <a:bodyPr/>
        <a:lstStyle/>
        <a:p>
          <a:r>
            <a:rPr lang="ru-RU" sz="1200" dirty="0" smtClean="0">
              <a:solidFill>
                <a:schemeClr val="tx1"/>
              </a:solidFill>
              <a:latin typeface="Times New Roman" panose="02020603050405020304" pitchFamily="18" charset="0"/>
              <a:cs typeface="Times New Roman" panose="02020603050405020304" pitchFamily="18" charset="0"/>
            </a:rPr>
            <a:t>формирования доходов бюджета округа «без завышенных ожиданий», что позволит минимизировать риски разбалансированности бюджета округа в процессе его исполнения и обеспечит возможность для его корректировки в сторону увеличения в случае улучшения ситуации в планируемом периоде</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9D8537EB-F92F-47E6-B38F-62718152401B}" type="par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5E65582F-E134-419A-A169-10716721B140}" type="sib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979845B9-1248-4ED9-9C31-B4672ACE4A44}">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сохранения и развития налоговой базы в сложившихся экономических условиях</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A402E287-403F-441C-875C-3E2A650C7122}" type="par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D074C73A-03C3-4381-91B1-71B128DBAF78}" type="sib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B9F0D1A7-A24A-4A8A-A451-5FA3D3FA8303}">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повышения эффективности управления муниципальной собственностью МОГО «Вуктыл» и ее более рационального использования</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9876E613-B533-4D78-915E-ACFFE9CAC8CC}" type="par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CF01B0C2-41C8-43CB-A2DB-63FA43047901}" type="sib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AC240C9E-6F3A-4251-8007-8DC9A164B9D3}">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активизации работы по взысканию в бюджет округа задолженности по налоговым и неналоговым доходам бюджета округа</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931F7C5-0BC6-495E-B3C3-6383EC57437C}" type="par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016CE1D4-2873-4B2E-A318-3B8F1391454A}" type="sib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B99A8F11-C673-4E85-91A5-CFF718025ADC}">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ACC8FBA1-8B28-48D7-AE1E-C295164F3EFA}" type="parTrans" cxnId="{088959D4-D622-4131-BEA1-B80C74F1DE52}">
      <dgm:prSet/>
      <dgm:spPr/>
      <dgm:t>
        <a:bodyPr/>
        <a:lstStyle/>
        <a:p>
          <a:endParaRPr lang="ru-RU"/>
        </a:p>
      </dgm:t>
    </dgm:pt>
    <dgm:pt modelId="{B153F3AB-9E74-4ABD-85EB-7BD141759425}" type="sibTrans" cxnId="{088959D4-D622-4131-BEA1-B80C74F1DE52}">
      <dgm:prSet/>
      <dgm:spPr/>
      <dgm:t>
        <a:bodyPr/>
        <a:lstStyle/>
        <a:p>
          <a:endParaRPr lang="ru-RU"/>
        </a:p>
      </dgm:t>
    </dgm:pt>
    <dgm:pt modelId="{9B2D6C17-CC13-429F-8221-B5203C22E9B1}">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активного участия в государственных программах Российской Федерации и республиканских  программах Республики Коми с целью привлечения финансовых средств для развития территории городского округа «Вуктыл»</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E55A15FF-0B67-4B61-9009-9162E96E68F1}" type="parTrans" cxnId="{4A386EE9-4B5A-4892-8E5A-B08307DB5933}">
      <dgm:prSet/>
      <dgm:spPr/>
      <dgm:t>
        <a:bodyPr/>
        <a:lstStyle/>
        <a:p>
          <a:endParaRPr lang="ru-RU"/>
        </a:p>
      </dgm:t>
    </dgm:pt>
    <dgm:pt modelId="{A355E5D8-0847-4323-B186-74917B04B989}" type="sibTrans" cxnId="{4A386EE9-4B5A-4892-8E5A-B08307DB5933}">
      <dgm:prSet/>
      <dgm:spPr/>
      <dgm:t>
        <a:bodyPr/>
        <a:lstStyle/>
        <a:p>
          <a:endParaRPr lang="ru-RU"/>
        </a:p>
      </dgm:t>
    </dgm:pt>
    <dgm:pt modelId="{E283BCEF-8258-43E5-B10C-D5A8BA5AE789}">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обеспечения режима экономного и эффективного использования средств бюджета округа</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7399BC3F-7047-4F30-92E4-1B14E1AB01C9}" type="parTrans" cxnId="{86893BBE-08E1-440F-926E-58BDD86FDA22}">
      <dgm:prSet/>
      <dgm:spPr/>
      <dgm:t>
        <a:bodyPr/>
        <a:lstStyle/>
        <a:p>
          <a:endParaRPr lang="ru-RU"/>
        </a:p>
      </dgm:t>
    </dgm:pt>
    <dgm:pt modelId="{B5F36580-A1B7-4F45-8BE6-0C0142478F01}" type="sibTrans" cxnId="{86893BBE-08E1-440F-926E-58BDD86FDA22}">
      <dgm:prSet/>
      <dgm:spPr/>
      <dgm:t>
        <a:bodyPr/>
        <a:lstStyle/>
        <a:p>
          <a:endParaRPr lang="ru-RU"/>
        </a:p>
      </dgm:t>
    </dgm:pt>
    <dgm:pt modelId="{C82A2A5B-9992-4665-A410-89B57B3D5066}" type="pres">
      <dgm:prSet presAssocID="{60B595A4-CE0A-4036-BFEB-6371B6F001D7}" presName="Name0" presStyleCnt="0">
        <dgm:presLayoutVars>
          <dgm:dir/>
          <dgm:animLvl val="lvl"/>
          <dgm:resizeHandles val="exact"/>
        </dgm:presLayoutVars>
      </dgm:prSet>
      <dgm:spPr/>
      <dgm:t>
        <a:bodyPr/>
        <a:lstStyle/>
        <a:p>
          <a:endParaRPr lang="ru-RU"/>
        </a:p>
      </dgm:t>
    </dgm:pt>
    <dgm:pt modelId="{3E011C21-0E5A-4520-A5AE-99A3A3CA8040}" type="pres">
      <dgm:prSet presAssocID="{B99A8F11-C673-4E85-91A5-CFF718025ADC}" presName="boxAndChildren" presStyleCnt="0"/>
      <dgm:spPr/>
    </dgm:pt>
    <dgm:pt modelId="{846D7704-EB9B-4264-8662-58627DE68848}" type="pres">
      <dgm:prSet presAssocID="{B99A8F11-C673-4E85-91A5-CFF718025ADC}" presName="parentTextBox" presStyleLbl="node1" presStyleIdx="0" presStyleCnt="8"/>
      <dgm:spPr/>
      <dgm:t>
        <a:bodyPr/>
        <a:lstStyle/>
        <a:p>
          <a:endParaRPr lang="ru-RU"/>
        </a:p>
      </dgm:t>
    </dgm:pt>
    <dgm:pt modelId="{66758A18-A67E-4FBF-AE54-249495D21549}" type="pres">
      <dgm:prSet presAssocID="{B5F36580-A1B7-4F45-8BE6-0C0142478F01}" presName="sp" presStyleCnt="0"/>
      <dgm:spPr/>
    </dgm:pt>
    <dgm:pt modelId="{BF1C3E1A-94E8-4C3E-9222-5C5FE0F577F2}" type="pres">
      <dgm:prSet presAssocID="{E283BCEF-8258-43E5-B10C-D5A8BA5AE789}" presName="arrowAndChildren" presStyleCnt="0"/>
      <dgm:spPr/>
    </dgm:pt>
    <dgm:pt modelId="{C68FD0A8-9F4F-49D7-9B8A-994B16B4D269}" type="pres">
      <dgm:prSet presAssocID="{E283BCEF-8258-43E5-B10C-D5A8BA5AE789}" presName="parentTextArrow" presStyleLbl="node1" presStyleIdx="1" presStyleCnt="8"/>
      <dgm:spPr/>
      <dgm:t>
        <a:bodyPr/>
        <a:lstStyle/>
        <a:p>
          <a:endParaRPr lang="ru-RU"/>
        </a:p>
      </dgm:t>
    </dgm:pt>
    <dgm:pt modelId="{96EBAB82-63F7-4F94-990C-91C8E1F81E30}" type="pres">
      <dgm:prSet presAssocID="{A355E5D8-0847-4323-B186-74917B04B989}" presName="sp" presStyleCnt="0"/>
      <dgm:spPr/>
    </dgm:pt>
    <dgm:pt modelId="{D5E81CCA-85C1-4FF2-9C5F-0ECAE1EA0913}" type="pres">
      <dgm:prSet presAssocID="{9B2D6C17-CC13-429F-8221-B5203C22E9B1}" presName="arrowAndChildren" presStyleCnt="0"/>
      <dgm:spPr/>
    </dgm:pt>
    <dgm:pt modelId="{1DB71B2E-7ACB-4348-8D89-D0840CE47087}" type="pres">
      <dgm:prSet presAssocID="{9B2D6C17-CC13-429F-8221-B5203C22E9B1}" presName="parentTextArrow" presStyleLbl="node1" presStyleIdx="2" presStyleCnt="8"/>
      <dgm:spPr/>
      <dgm:t>
        <a:bodyPr/>
        <a:lstStyle/>
        <a:p>
          <a:endParaRPr lang="ru-RU"/>
        </a:p>
      </dgm:t>
    </dgm:pt>
    <dgm:pt modelId="{5C02815D-E775-445A-9EE2-2ADEB36DD640}" type="pres">
      <dgm:prSet presAssocID="{016CE1D4-2873-4B2E-A318-3B8F1391454A}" presName="sp" presStyleCnt="0"/>
      <dgm:spPr/>
    </dgm:pt>
    <dgm:pt modelId="{855C7E13-A4FC-4DA9-840E-DAE3CFE0431C}" type="pres">
      <dgm:prSet presAssocID="{AC240C9E-6F3A-4251-8007-8DC9A164B9D3}" presName="arrowAndChildren" presStyleCnt="0"/>
      <dgm:spPr/>
    </dgm:pt>
    <dgm:pt modelId="{5F6DAEF7-0492-446E-B6A8-D5E6B0C7AD6F}" type="pres">
      <dgm:prSet presAssocID="{AC240C9E-6F3A-4251-8007-8DC9A164B9D3}" presName="parentTextArrow" presStyleLbl="node1" presStyleIdx="3" presStyleCnt="8"/>
      <dgm:spPr/>
      <dgm:t>
        <a:bodyPr/>
        <a:lstStyle/>
        <a:p>
          <a:endParaRPr lang="ru-RU"/>
        </a:p>
      </dgm:t>
    </dgm:pt>
    <dgm:pt modelId="{451B2181-56CE-47B4-837B-BCE9DC04759C}" type="pres">
      <dgm:prSet presAssocID="{CF01B0C2-41C8-43CB-A2DB-63FA43047901}" presName="sp" presStyleCnt="0"/>
      <dgm:spPr/>
    </dgm:pt>
    <dgm:pt modelId="{CE3EE005-E56D-4B50-9D1B-97DC29084E0B}" type="pres">
      <dgm:prSet presAssocID="{B9F0D1A7-A24A-4A8A-A451-5FA3D3FA8303}" presName="arrowAndChildren" presStyleCnt="0"/>
      <dgm:spPr/>
    </dgm:pt>
    <dgm:pt modelId="{93F8E0FC-A102-433C-9806-0F2E6368BF77}" type="pres">
      <dgm:prSet presAssocID="{B9F0D1A7-A24A-4A8A-A451-5FA3D3FA8303}" presName="parentTextArrow" presStyleLbl="node1" presStyleIdx="4" presStyleCnt="8"/>
      <dgm:spPr/>
      <dgm:t>
        <a:bodyPr/>
        <a:lstStyle/>
        <a:p>
          <a:endParaRPr lang="ru-RU"/>
        </a:p>
      </dgm:t>
    </dgm:pt>
    <dgm:pt modelId="{08ED0539-E285-4366-BD79-1D97D7B39685}" type="pres">
      <dgm:prSet presAssocID="{D074C73A-03C3-4381-91B1-71B128DBAF78}" presName="sp" presStyleCnt="0"/>
      <dgm:spPr/>
    </dgm:pt>
    <dgm:pt modelId="{3E9A6C8C-8B61-4699-B4A5-8C2F1E4C72DE}" type="pres">
      <dgm:prSet presAssocID="{979845B9-1248-4ED9-9C31-B4672ACE4A44}" presName="arrowAndChildren" presStyleCnt="0"/>
      <dgm:spPr/>
    </dgm:pt>
    <dgm:pt modelId="{10C5B8AD-F987-4E0A-A2BC-BAD6057DF82B}" type="pres">
      <dgm:prSet presAssocID="{979845B9-1248-4ED9-9C31-B4672ACE4A44}" presName="parentTextArrow" presStyleLbl="node1" presStyleIdx="5" presStyleCnt="8"/>
      <dgm:spPr/>
      <dgm:t>
        <a:bodyPr/>
        <a:lstStyle/>
        <a:p>
          <a:endParaRPr lang="ru-RU"/>
        </a:p>
      </dgm:t>
    </dgm:pt>
    <dgm:pt modelId="{37EE1D66-385F-4304-93BE-FB8EA35A494F}" type="pres">
      <dgm:prSet presAssocID="{5E65582F-E134-419A-A169-10716721B140}" presName="sp" presStyleCnt="0"/>
      <dgm:spPr/>
    </dgm:pt>
    <dgm:pt modelId="{8728A128-0E71-424B-9897-287AFAB605CF}" type="pres">
      <dgm:prSet presAssocID="{80D198DF-4638-42F5-A50C-A4CB23DC4598}" presName="arrowAndChildren" presStyleCnt="0"/>
      <dgm:spPr/>
    </dgm:pt>
    <dgm:pt modelId="{0242B510-62D7-4771-828D-7B42BE4E2B76}" type="pres">
      <dgm:prSet presAssocID="{80D198DF-4638-42F5-A50C-A4CB23DC4598}" presName="parentTextArrow" presStyleLbl="node1" presStyleIdx="6" presStyleCnt="8"/>
      <dgm:spPr/>
      <dgm:t>
        <a:bodyPr/>
        <a:lstStyle/>
        <a:p>
          <a:endParaRPr lang="ru-RU"/>
        </a:p>
      </dgm:t>
    </dgm:pt>
    <dgm:pt modelId="{FB35F219-E590-4ED8-AD12-929844C860F4}" type="pres">
      <dgm:prSet presAssocID="{75FB94C3-9974-4F31-BDBF-C9D0FA135B5E}" presName="sp" presStyleCnt="0"/>
      <dgm:spPr/>
    </dgm:pt>
    <dgm:pt modelId="{670477B4-4383-48CA-8B93-50AE819D6643}" type="pres">
      <dgm:prSet presAssocID="{760A7ABF-66E0-4229-954F-685423DF5A40}" presName="arrowAndChildren" presStyleCnt="0"/>
      <dgm:spPr/>
    </dgm:pt>
    <dgm:pt modelId="{091B5131-B7F3-426A-A3C1-17D27330E4D6}" type="pres">
      <dgm:prSet presAssocID="{760A7ABF-66E0-4229-954F-685423DF5A40}" presName="parentTextArrow" presStyleLbl="node1" presStyleIdx="7" presStyleCnt="8" custLinFactNeighborX="1770" custLinFactNeighborY="-6458"/>
      <dgm:spPr/>
      <dgm:t>
        <a:bodyPr/>
        <a:lstStyle/>
        <a:p>
          <a:endParaRPr lang="ru-RU"/>
        </a:p>
      </dgm:t>
    </dgm:pt>
  </dgm:ptLst>
  <dgm:cxnLst>
    <dgm:cxn modelId="{45460C21-631C-4F5D-8F5F-79E7263EC477}" srcId="{60B595A4-CE0A-4036-BFEB-6371B6F001D7}" destId="{80D198DF-4638-42F5-A50C-A4CB23DC4598}" srcOrd="1" destOrd="0" parTransId="{9D8537EB-F92F-47E6-B38F-62718152401B}" sibTransId="{5E65582F-E134-419A-A169-10716721B140}"/>
    <dgm:cxn modelId="{088959D4-D622-4131-BEA1-B80C74F1DE52}" srcId="{60B595A4-CE0A-4036-BFEB-6371B6F001D7}" destId="{B99A8F11-C673-4E85-91A5-CFF718025ADC}" srcOrd="7" destOrd="0" parTransId="{ACC8FBA1-8B28-48D7-AE1E-C295164F3EFA}" sibTransId="{B153F3AB-9E74-4ABD-85EB-7BD141759425}"/>
    <dgm:cxn modelId="{45529171-FE3D-4406-8ABB-579A336042D4}" type="presOf" srcId="{979845B9-1248-4ED9-9C31-B4672ACE4A44}" destId="{10C5B8AD-F987-4E0A-A2BC-BAD6057DF82B}" srcOrd="0" destOrd="0" presId="urn:microsoft.com/office/officeart/2005/8/layout/process4"/>
    <dgm:cxn modelId="{9D61A1FC-CE2B-4E72-B47A-92B700AFBE4F}" type="presOf" srcId="{B9F0D1A7-A24A-4A8A-A451-5FA3D3FA8303}" destId="{93F8E0FC-A102-433C-9806-0F2E6368BF77}" srcOrd="0" destOrd="0" presId="urn:microsoft.com/office/officeart/2005/8/layout/process4"/>
    <dgm:cxn modelId="{3951DF1B-4F58-49D9-84C0-DA8C1CF60DF1}" type="presOf" srcId="{E283BCEF-8258-43E5-B10C-D5A8BA5AE789}" destId="{C68FD0A8-9F4F-49D7-9B8A-994B16B4D269}" srcOrd="0" destOrd="0" presId="urn:microsoft.com/office/officeart/2005/8/layout/process4"/>
    <dgm:cxn modelId="{DDF82C7E-6A9F-422D-9477-789225654241}" srcId="{60B595A4-CE0A-4036-BFEB-6371B6F001D7}" destId="{AC240C9E-6F3A-4251-8007-8DC9A164B9D3}" srcOrd="4" destOrd="0" parTransId="{B931F7C5-0BC6-495E-B3C3-6383EC57437C}" sibTransId="{016CE1D4-2873-4B2E-A318-3B8F1391454A}"/>
    <dgm:cxn modelId="{5B3F77EF-4EED-4F33-B5A4-657CD887F9D3}" type="presOf" srcId="{9B2D6C17-CC13-429F-8221-B5203C22E9B1}" destId="{1DB71B2E-7ACB-4348-8D89-D0840CE47087}" srcOrd="0" destOrd="0" presId="urn:microsoft.com/office/officeart/2005/8/layout/process4"/>
    <dgm:cxn modelId="{5D8E7ABC-EB16-4E04-8C2D-6D63B59EE5D2}" srcId="{60B595A4-CE0A-4036-BFEB-6371B6F001D7}" destId="{760A7ABF-66E0-4229-954F-685423DF5A40}" srcOrd="0" destOrd="0" parTransId="{CA4881F6-BDC9-4F9F-93EA-07D3BC63ECB6}" sibTransId="{75FB94C3-9974-4F31-BDBF-C9D0FA135B5E}"/>
    <dgm:cxn modelId="{86893BBE-08E1-440F-926E-58BDD86FDA22}" srcId="{60B595A4-CE0A-4036-BFEB-6371B6F001D7}" destId="{E283BCEF-8258-43E5-B10C-D5A8BA5AE789}" srcOrd="6" destOrd="0" parTransId="{7399BC3F-7047-4F30-92E4-1B14E1AB01C9}" sibTransId="{B5F36580-A1B7-4F45-8BE6-0C0142478F01}"/>
    <dgm:cxn modelId="{4A386EE9-4B5A-4892-8E5A-B08307DB5933}" srcId="{60B595A4-CE0A-4036-BFEB-6371B6F001D7}" destId="{9B2D6C17-CC13-429F-8221-B5203C22E9B1}" srcOrd="5" destOrd="0" parTransId="{E55A15FF-0B67-4B61-9009-9162E96E68F1}" sibTransId="{A355E5D8-0847-4323-B186-74917B04B989}"/>
    <dgm:cxn modelId="{A2A778C0-09CA-4845-811D-1696CE543EA0}" type="presOf" srcId="{B99A8F11-C673-4E85-91A5-CFF718025ADC}" destId="{846D7704-EB9B-4264-8662-58627DE68848}" srcOrd="0" destOrd="0" presId="urn:microsoft.com/office/officeart/2005/8/layout/process4"/>
    <dgm:cxn modelId="{B640F282-E524-4FDE-8FD4-A3D6A857F936}" type="presOf" srcId="{60B595A4-CE0A-4036-BFEB-6371B6F001D7}" destId="{C82A2A5B-9992-4665-A410-89B57B3D5066}" srcOrd="0" destOrd="0" presId="urn:microsoft.com/office/officeart/2005/8/layout/process4"/>
    <dgm:cxn modelId="{EC0BD144-E754-4094-ADA1-99A09D927F7B}" type="presOf" srcId="{760A7ABF-66E0-4229-954F-685423DF5A40}" destId="{091B5131-B7F3-426A-A3C1-17D27330E4D6}" srcOrd="0" destOrd="0" presId="urn:microsoft.com/office/officeart/2005/8/layout/process4"/>
    <dgm:cxn modelId="{AC9FD3CC-0853-4392-B07B-88E75E51F7D5}" srcId="{60B595A4-CE0A-4036-BFEB-6371B6F001D7}" destId="{B9F0D1A7-A24A-4A8A-A451-5FA3D3FA8303}" srcOrd="3" destOrd="0" parTransId="{9876E613-B533-4D78-915E-ACFFE9CAC8CC}" sibTransId="{CF01B0C2-41C8-43CB-A2DB-63FA43047901}"/>
    <dgm:cxn modelId="{73BD3968-36F3-48A0-A971-0F7B1421B5BB}" type="presOf" srcId="{AC240C9E-6F3A-4251-8007-8DC9A164B9D3}" destId="{5F6DAEF7-0492-446E-B6A8-D5E6B0C7AD6F}" srcOrd="0" destOrd="0" presId="urn:microsoft.com/office/officeart/2005/8/layout/process4"/>
    <dgm:cxn modelId="{C3C0B235-8853-4490-A554-8B5E5FE530D7}" srcId="{60B595A4-CE0A-4036-BFEB-6371B6F001D7}" destId="{979845B9-1248-4ED9-9C31-B4672ACE4A44}" srcOrd="2" destOrd="0" parTransId="{A402E287-403F-441C-875C-3E2A650C7122}" sibTransId="{D074C73A-03C3-4381-91B1-71B128DBAF78}"/>
    <dgm:cxn modelId="{534E8209-B9B2-46BC-8114-133FFDA4A7F6}" type="presOf" srcId="{80D198DF-4638-42F5-A50C-A4CB23DC4598}" destId="{0242B510-62D7-4771-828D-7B42BE4E2B76}" srcOrd="0" destOrd="0" presId="urn:microsoft.com/office/officeart/2005/8/layout/process4"/>
    <dgm:cxn modelId="{16122B68-7CC0-4788-932C-7C2E5D26920F}" type="presParOf" srcId="{C82A2A5B-9992-4665-A410-89B57B3D5066}" destId="{3E011C21-0E5A-4520-A5AE-99A3A3CA8040}" srcOrd="0" destOrd="0" presId="urn:microsoft.com/office/officeart/2005/8/layout/process4"/>
    <dgm:cxn modelId="{13FC1121-2762-4DDE-8E23-955B2BFD689B}" type="presParOf" srcId="{3E011C21-0E5A-4520-A5AE-99A3A3CA8040}" destId="{846D7704-EB9B-4264-8662-58627DE68848}" srcOrd="0" destOrd="0" presId="urn:microsoft.com/office/officeart/2005/8/layout/process4"/>
    <dgm:cxn modelId="{9D97C52B-F515-4D31-B403-F3A1F1A01E51}" type="presParOf" srcId="{C82A2A5B-9992-4665-A410-89B57B3D5066}" destId="{66758A18-A67E-4FBF-AE54-249495D21549}" srcOrd="1" destOrd="0" presId="urn:microsoft.com/office/officeart/2005/8/layout/process4"/>
    <dgm:cxn modelId="{640BA1F5-BF38-47F7-BFDA-CAFA59812892}" type="presParOf" srcId="{C82A2A5B-9992-4665-A410-89B57B3D5066}" destId="{BF1C3E1A-94E8-4C3E-9222-5C5FE0F577F2}" srcOrd="2" destOrd="0" presId="urn:microsoft.com/office/officeart/2005/8/layout/process4"/>
    <dgm:cxn modelId="{ACEDB586-DEB8-46C3-AF75-1B2D4A9E686C}" type="presParOf" srcId="{BF1C3E1A-94E8-4C3E-9222-5C5FE0F577F2}" destId="{C68FD0A8-9F4F-49D7-9B8A-994B16B4D269}" srcOrd="0" destOrd="0" presId="urn:microsoft.com/office/officeart/2005/8/layout/process4"/>
    <dgm:cxn modelId="{39DC677B-AF94-4279-B2B6-658FA2BD9571}" type="presParOf" srcId="{C82A2A5B-9992-4665-A410-89B57B3D5066}" destId="{96EBAB82-63F7-4F94-990C-91C8E1F81E30}" srcOrd="3" destOrd="0" presId="urn:microsoft.com/office/officeart/2005/8/layout/process4"/>
    <dgm:cxn modelId="{B3A7D12A-87BB-43C8-AA65-9B4E6E4EC672}" type="presParOf" srcId="{C82A2A5B-9992-4665-A410-89B57B3D5066}" destId="{D5E81CCA-85C1-4FF2-9C5F-0ECAE1EA0913}" srcOrd="4" destOrd="0" presId="urn:microsoft.com/office/officeart/2005/8/layout/process4"/>
    <dgm:cxn modelId="{27B46000-477E-4833-A06F-73F3ECECDA31}" type="presParOf" srcId="{D5E81CCA-85C1-4FF2-9C5F-0ECAE1EA0913}" destId="{1DB71B2E-7ACB-4348-8D89-D0840CE47087}" srcOrd="0" destOrd="0" presId="urn:microsoft.com/office/officeart/2005/8/layout/process4"/>
    <dgm:cxn modelId="{D7793D3D-753F-4361-A8C4-EDD39AACD0F4}" type="presParOf" srcId="{C82A2A5B-9992-4665-A410-89B57B3D5066}" destId="{5C02815D-E775-445A-9EE2-2ADEB36DD640}" srcOrd="5" destOrd="0" presId="urn:microsoft.com/office/officeart/2005/8/layout/process4"/>
    <dgm:cxn modelId="{1980A555-1187-44B3-BC60-0788BDE54FF8}" type="presParOf" srcId="{C82A2A5B-9992-4665-A410-89B57B3D5066}" destId="{855C7E13-A4FC-4DA9-840E-DAE3CFE0431C}" srcOrd="6" destOrd="0" presId="urn:microsoft.com/office/officeart/2005/8/layout/process4"/>
    <dgm:cxn modelId="{52E40BE9-CFAA-41F0-AD50-CFD602DE13A7}" type="presParOf" srcId="{855C7E13-A4FC-4DA9-840E-DAE3CFE0431C}" destId="{5F6DAEF7-0492-446E-B6A8-D5E6B0C7AD6F}" srcOrd="0" destOrd="0" presId="urn:microsoft.com/office/officeart/2005/8/layout/process4"/>
    <dgm:cxn modelId="{2CDB3FCF-D834-49C6-B280-241E48891206}" type="presParOf" srcId="{C82A2A5B-9992-4665-A410-89B57B3D5066}" destId="{451B2181-56CE-47B4-837B-BCE9DC04759C}" srcOrd="7" destOrd="0" presId="urn:microsoft.com/office/officeart/2005/8/layout/process4"/>
    <dgm:cxn modelId="{2A6003FF-6D53-481A-AEA0-6458BE04B4A0}" type="presParOf" srcId="{C82A2A5B-9992-4665-A410-89B57B3D5066}" destId="{CE3EE005-E56D-4B50-9D1B-97DC29084E0B}" srcOrd="8" destOrd="0" presId="urn:microsoft.com/office/officeart/2005/8/layout/process4"/>
    <dgm:cxn modelId="{8B90A8DB-77EA-47AC-AA8C-754C3B55FC6D}" type="presParOf" srcId="{CE3EE005-E56D-4B50-9D1B-97DC29084E0B}" destId="{93F8E0FC-A102-433C-9806-0F2E6368BF77}" srcOrd="0" destOrd="0" presId="urn:microsoft.com/office/officeart/2005/8/layout/process4"/>
    <dgm:cxn modelId="{8ADA34D0-612E-4C29-AB3B-58D25271C58F}" type="presParOf" srcId="{C82A2A5B-9992-4665-A410-89B57B3D5066}" destId="{08ED0539-E285-4366-BD79-1D97D7B39685}" srcOrd="9" destOrd="0" presId="urn:microsoft.com/office/officeart/2005/8/layout/process4"/>
    <dgm:cxn modelId="{6EE8B103-4D03-4435-83AB-0C89EA46B199}" type="presParOf" srcId="{C82A2A5B-9992-4665-A410-89B57B3D5066}" destId="{3E9A6C8C-8B61-4699-B4A5-8C2F1E4C72DE}" srcOrd="10" destOrd="0" presId="urn:microsoft.com/office/officeart/2005/8/layout/process4"/>
    <dgm:cxn modelId="{4FBC0524-B102-4116-9AC0-41EA837BF289}" type="presParOf" srcId="{3E9A6C8C-8B61-4699-B4A5-8C2F1E4C72DE}" destId="{10C5B8AD-F987-4E0A-A2BC-BAD6057DF82B}" srcOrd="0" destOrd="0" presId="urn:microsoft.com/office/officeart/2005/8/layout/process4"/>
    <dgm:cxn modelId="{F03066B8-723F-4B35-BBE7-81C14B0B8A36}" type="presParOf" srcId="{C82A2A5B-9992-4665-A410-89B57B3D5066}" destId="{37EE1D66-385F-4304-93BE-FB8EA35A494F}" srcOrd="11" destOrd="0" presId="urn:microsoft.com/office/officeart/2005/8/layout/process4"/>
    <dgm:cxn modelId="{615C497B-80FA-43D3-A644-57C140AE79BA}" type="presParOf" srcId="{C82A2A5B-9992-4665-A410-89B57B3D5066}" destId="{8728A128-0E71-424B-9897-287AFAB605CF}" srcOrd="12" destOrd="0" presId="urn:microsoft.com/office/officeart/2005/8/layout/process4"/>
    <dgm:cxn modelId="{A99D3E9E-98E8-40A4-A442-2FD1DD0313E7}" type="presParOf" srcId="{8728A128-0E71-424B-9897-287AFAB605CF}" destId="{0242B510-62D7-4771-828D-7B42BE4E2B76}" srcOrd="0" destOrd="0" presId="urn:microsoft.com/office/officeart/2005/8/layout/process4"/>
    <dgm:cxn modelId="{EFA3F7F4-B50A-4091-B146-F00E14BE7221}" type="presParOf" srcId="{C82A2A5B-9992-4665-A410-89B57B3D5066}" destId="{FB35F219-E590-4ED8-AD12-929844C860F4}" srcOrd="13" destOrd="0" presId="urn:microsoft.com/office/officeart/2005/8/layout/process4"/>
    <dgm:cxn modelId="{B11313AE-0060-41DE-81B5-976753388C1A}" type="presParOf" srcId="{C82A2A5B-9992-4665-A410-89B57B3D5066}" destId="{670477B4-4383-48CA-8B93-50AE819D6643}" srcOrd="14" destOrd="0" presId="urn:microsoft.com/office/officeart/2005/8/layout/process4"/>
    <dgm:cxn modelId="{C22C93EB-FE8B-484F-BC34-21F4FED0C622}" type="presParOf" srcId="{670477B4-4383-48CA-8B93-50AE819D6643}" destId="{091B5131-B7F3-426A-A3C1-17D27330E4D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82936E-E190-495E-8B0F-AC62C76DD34B}"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ru-RU"/>
        </a:p>
      </dgm:t>
    </dgm:pt>
    <dgm:pt modelId="{657B5AB4-3FE6-416E-8B09-CF0177589AC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11FBFA4-F556-422F-B67A-10FBECD1877C}" type="parTrans" cxnId="{5BD9E535-891D-4702-8A9B-50F34C4D6284}">
      <dgm:prSet/>
      <dgm:spPr/>
      <dgm:t>
        <a:bodyPr/>
        <a:lstStyle/>
        <a:p>
          <a:endParaRPr lang="ru-RU" b="1"/>
        </a:p>
      </dgm:t>
    </dgm:pt>
    <dgm:pt modelId="{FBDEB25B-E162-4DCE-ACCD-4E15BE693403}" type="sibTrans" cxnId="{5BD9E535-891D-4702-8A9B-50F34C4D6284}">
      <dgm:prSet/>
      <dgm:spPr/>
      <dgm:t>
        <a:bodyPr/>
        <a:lstStyle/>
        <a:p>
          <a:endParaRPr lang="ru-RU" b="1"/>
        </a:p>
      </dgm:t>
    </dgm:pt>
    <dgm:pt modelId="{17DF8F19-325E-4709-834F-AB4A15DBAF7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4B69FBEB-BFFB-4255-B216-A9A445043B4E}" type="parTrans" cxnId="{AFD14207-57B6-4056-A187-217B779980B6}">
      <dgm:prSet/>
      <dgm:spPr/>
      <dgm:t>
        <a:bodyPr/>
        <a:lstStyle/>
        <a:p>
          <a:endParaRPr lang="ru-RU" b="1"/>
        </a:p>
      </dgm:t>
    </dgm:pt>
    <dgm:pt modelId="{5041F220-2928-4115-BE27-4B4E774B5FF6}" type="sibTrans" cxnId="{AFD14207-57B6-4056-A187-217B779980B6}">
      <dgm:prSet/>
      <dgm:spPr/>
      <dgm:t>
        <a:bodyPr/>
        <a:lstStyle/>
        <a:p>
          <a:endParaRPr lang="ru-RU" b="1"/>
        </a:p>
      </dgm:t>
    </dgm:pt>
    <dgm:pt modelId="{6609409D-1FDC-4FE5-B889-00AC0E960599}">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BBFFB86-ACF6-4F43-A46B-40F4FEF0DF3A}" type="parTrans" cxnId="{E621BC75-D25A-45C0-8B49-01602AC269DD}">
      <dgm:prSet/>
      <dgm:spPr/>
      <dgm:t>
        <a:bodyPr/>
        <a:lstStyle/>
        <a:p>
          <a:endParaRPr lang="ru-RU" b="1"/>
        </a:p>
      </dgm:t>
    </dgm:pt>
    <dgm:pt modelId="{4CB33187-06B3-48DE-B703-827BB90C0ACF}" type="sibTrans" cxnId="{E621BC75-D25A-45C0-8B49-01602AC269DD}">
      <dgm:prSet/>
      <dgm:spPr/>
      <dgm:t>
        <a:bodyPr/>
        <a:lstStyle/>
        <a:p>
          <a:endParaRPr lang="ru-RU" b="1"/>
        </a:p>
      </dgm:t>
    </dgm:pt>
    <dgm:pt modelId="{1CFC452E-0CCF-45B5-B8B8-3B338C292882}">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dgm:t>
    </dgm:pt>
    <dgm:pt modelId="{96B89CE0-E690-4A1E-B31F-FF2E431CBCD9}" type="parTrans" cxnId="{F7640A5B-B657-4271-8D5B-D548D6037589}">
      <dgm:prSet/>
      <dgm:spPr/>
      <dgm:t>
        <a:bodyPr/>
        <a:lstStyle/>
        <a:p>
          <a:endParaRPr lang="ru-RU" b="1"/>
        </a:p>
      </dgm:t>
    </dgm:pt>
    <dgm:pt modelId="{554A89AF-F522-4E91-82E3-E62A9468BF35}" type="sibTrans" cxnId="{F7640A5B-B657-4271-8D5B-D548D6037589}">
      <dgm:prSet/>
      <dgm:spPr/>
      <dgm:t>
        <a:bodyPr/>
        <a:lstStyle/>
        <a:p>
          <a:endParaRPr lang="ru-RU" b="1"/>
        </a:p>
      </dgm:t>
    </dgm:pt>
    <dgm:pt modelId="{03B85D95-CE79-4C05-9C67-801DCBB912A6}" type="pres">
      <dgm:prSet presAssocID="{5282936E-E190-495E-8B0F-AC62C76DD34B}" presName="linear" presStyleCnt="0">
        <dgm:presLayoutVars>
          <dgm:animLvl val="lvl"/>
          <dgm:resizeHandles val="exact"/>
        </dgm:presLayoutVars>
      </dgm:prSet>
      <dgm:spPr/>
      <dgm:t>
        <a:bodyPr/>
        <a:lstStyle/>
        <a:p>
          <a:endParaRPr lang="ru-RU"/>
        </a:p>
      </dgm:t>
    </dgm:pt>
    <dgm:pt modelId="{92B00FAD-E277-4E0F-ACBE-F71D2D14CE63}" type="pres">
      <dgm:prSet presAssocID="{657B5AB4-3FE6-416E-8B09-CF0177589ACE}" presName="parentText" presStyleLbl="node1" presStyleIdx="0" presStyleCnt="4" custScaleY="54772">
        <dgm:presLayoutVars>
          <dgm:chMax val="0"/>
          <dgm:bulletEnabled val="1"/>
        </dgm:presLayoutVars>
      </dgm:prSet>
      <dgm:spPr/>
      <dgm:t>
        <a:bodyPr/>
        <a:lstStyle/>
        <a:p>
          <a:endParaRPr lang="ru-RU"/>
        </a:p>
      </dgm:t>
    </dgm:pt>
    <dgm:pt modelId="{4F826494-4556-489F-8D8D-04AC80EC6D6B}" type="pres">
      <dgm:prSet presAssocID="{FBDEB25B-E162-4DCE-ACCD-4E15BE693403}" presName="spacer" presStyleCnt="0"/>
      <dgm:spPr/>
    </dgm:pt>
    <dgm:pt modelId="{9485048A-68D8-4B33-A6EA-3B8B7C4BDD3C}" type="pres">
      <dgm:prSet presAssocID="{17DF8F19-325E-4709-834F-AB4A15DBAF7E}" presName="parentText" presStyleLbl="node1" presStyleIdx="1" presStyleCnt="4" custScaleY="73384">
        <dgm:presLayoutVars>
          <dgm:chMax val="0"/>
          <dgm:bulletEnabled val="1"/>
        </dgm:presLayoutVars>
      </dgm:prSet>
      <dgm:spPr/>
      <dgm:t>
        <a:bodyPr/>
        <a:lstStyle/>
        <a:p>
          <a:endParaRPr lang="ru-RU"/>
        </a:p>
      </dgm:t>
    </dgm:pt>
    <dgm:pt modelId="{CF2612A7-1E9C-4BAC-809D-04EFBC70AAD5}" type="pres">
      <dgm:prSet presAssocID="{5041F220-2928-4115-BE27-4B4E774B5FF6}" presName="spacer" presStyleCnt="0"/>
      <dgm:spPr/>
    </dgm:pt>
    <dgm:pt modelId="{7147E12C-7DD8-4A40-A420-C2813F8C7FE8}" type="pres">
      <dgm:prSet presAssocID="{6609409D-1FDC-4FE5-B889-00AC0E960599}" presName="parentText" presStyleLbl="node1" presStyleIdx="2" presStyleCnt="4" custScaleY="85624">
        <dgm:presLayoutVars>
          <dgm:chMax val="0"/>
          <dgm:bulletEnabled val="1"/>
        </dgm:presLayoutVars>
      </dgm:prSet>
      <dgm:spPr/>
      <dgm:t>
        <a:bodyPr/>
        <a:lstStyle/>
        <a:p>
          <a:endParaRPr lang="ru-RU"/>
        </a:p>
      </dgm:t>
    </dgm:pt>
    <dgm:pt modelId="{51020F05-8C04-496A-85A9-4B9F8A6FBB6C}" type="pres">
      <dgm:prSet presAssocID="{4CB33187-06B3-48DE-B703-827BB90C0ACF}" presName="spacer" presStyleCnt="0"/>
      <dgm:spPr/>
    </dgm:pt>
    <dgm:pt modelId="{B8AFE4B8-AFEB-4126-96A4-AB2F7AA01A16}" type="pres">
      <dgm:prSet presAssocID="{1CFC452E-0CCF-45B5-B8B8-3B338C292882}" presName="parentText" presStyleLbl="node1" presStyleIdx="3" presStyleCnt="4" custScaleY="52389">
        <dgm:presLayoutVars>
          <dgm:chMax val="0"/>
          <dgm:bulletEnabled val="1"/>
        </dgm:presLayoutVars>
      </dgm:prSet>
      <dgm:spPr/>
      <dgm:t>
        <a:bodyPr/>
        <a:lstStyle/>
        <a:p>
          <a:endParaRPr lang="ru-RU"/>
        </a:p>
      </dgm:t>
    </dgm:pt>
  </dgm:ptLst>
  <dgm:cxnLst>
    <dgm:cxn modelId="{9E94943E-73C1-4A7B-96F2-2BA3D9F59F82}" type="presOf" srcId="{1CFC452E-0CCF-45B5-B8B8-3B338C292882}" destId="{B8AFE4B8-AFEB-4126-96A4-AB2F7AA01A16}" srcOrd="0" destOrd="0" presId="urn:microsoft.com/office/officeart/2005/8/layout/vList2"/>
    <dgm:cxn modelId="{5BD9E535-891D-4702-8A9B-50F34C4D6284}" srcId="{5282936E-E190-495E-8B0F-AC62C76DD34B}" destId="{657B5AB4-3FE6-416E-8B09-CF0177589ACE}" srcOrd="0" destOrd="0" parTransId="{511FBFA4-F556-422F-B67A-10FBECD1877C}" sibTransId="{FBDEB25B-E162-4DCE-ACCD-4E15BE693403}"/>
    <dgm:cxn modelId="{BF7709D8-92D7-42AB-A2A7-F98639C25858}" type="presOf" srcId="{657B5AB4-3FE6-416E-8B09-CF0177589ACE}" destId="{92B00FAD-E277-4E0F-ACBE-F71D2D14CE63}" srcOrd="0" destOrd="0" presId="urn:microsoft.com/office/officeart/2005/8/layout/vList2"/>
    <dgm:cxn modelId="{012D70F6-C72F-4872-9618-3C1C157E8F96}" type="presOf" srcId="{17DF8F19-325E-4709-834F-AB4A15DBAF7E}" destId="{9485048A-68D8-4B33-A6EA-3B8B7C4BDD3C}" srcOrd="0" destOrd="0" presId="urn:microsoft.com/office/officeart/2005/8/layout/vList2"/>
    <dgm:cxn modelId="{E621BC75-D25A-45C0-8B49-01602AC269DD}" srcId="{5282936E-E190-495E-8B0F-AC62C76DD34B}" destId="{6609409D-1FDC-4FE5-B889-00AC0E960599}" srcOrd="2" destOrd="0" parTransId="{5BBFFB86-ACF6-4F43-A46B-40F4FEF0DF3A}" sibTransId="{4CB33187-06B3-48DE-B703-827BB90C0ACF}"/>
    <dgm:cxn modelId="{AFD14207-57B6-4056-A187-217B779980B6}" srcId="{5282936E-E190-495E-8B0F-AC62C76DD34B}" destId="{17DF8F19-325E-4709-834F-AB4A15DBAF7E}" srcOrd="1" destOrd="0" parTransId="{4B69FBEB-BFFB-4255-B216-A9A445043B4E}" sibTransId="{5041F220-2928-4115-BE27-4B4E774B5FF6}"/>
    <dgm:cxn modelId="{D9799FB4-1A0F-4143-AFDE-13C0F9BDE331}" type="presOf" srcId="{5282936E-E190-495E-8B0F-AC62C76DD34B}" destId="{03B85D95-CE79-4C05-9C67-801DCBB912A6}" srcOrd="0" destOrd="0" presId="urn:microsoft.com/office/officeart/2005/8/layout/vList2"/>
    <dgm:cxn modelId="{BBE167C3-F9F2-4220-BAB2-CD5A12EFEA97}" type="presOf" srcId="{6609409D-1FDC-4FE5-B889-00AC0E960599}" destId="{7147E12C-7DD8-4A40-A420-C2813F8C7FE8}" srcOrd="0" destOrd="0" presId="urn:microsoft.com/office/officeart/2005/8/layout/vList2"/>
    <dgm:cxn modelId="{F7640A5B-B657-4271-8D5B-D548D6037589}" srcId="{5282936E-E190-495E-8B0F-AC62C76DD34B}" destId="{1CFC452E-0CCF-45B5-B8B8-3B338C292882}" srcOrd="3" destOrd="0" parTransId="{96B89CE0-E690-4A1E-B31F-FF2E431CBCD9}" sibTransId="{554A89AF-F522-4E91-82E3-E62A9468BF35}"/>
    <dgm:cxn modelId="{38C999A0-FE40-466F-931E-547BC1B695CB}" type="presParOf" srcId="{03B85D95-CE79-4C05-9C67-801DCBB912A6}" destId="{92B00FAD-E277-4E0F-ACBE-F71D2D14CE63}" srcOrd="0" destOrd="0" presId="urn:microsoft.com/office/officeart/2005/8/layout/vList2"/>
    <dgm:cxn modelId="{EDA91872-1CCC-494A-9B7D-AE2543FDD1BD}" type="presParOf" srcId="{03B85D95-CE79-4C05-9C67-801DCBB912A6}" destId="{4F826494-4556-489F-8D8D-04AC80EC6D6B}" srcOrd="1" destOrd="0" presId="urn:microsoft.com/office/officeart/2005/8/layout/vList2"/>
    <dgm:cxn modelId="{AD4CEECC-5B51-4EE1-80EB-85E6A493E03E}" type="presParOf" srcId="{03B85D95-CE79-4C05-9C67-801DCBB912A6}" destId="{9485048A-68D8-4B33-A6EA-3B8B7C4BDD3C}" srcOrd="2" destOrd="0" presId="urn:microsoft.com/office/officeart/2005/8/layout/vList2"/>
    <dgm:cxn modelId="{CC850AF2-17B9-4F9A-8FEF-45523BAF1653}" type="presParOf" srcId="{03B85D95-CE79-4C05-9C67-801DCBB912A6}" destId="{CF2612A7-1E9C-4BAC-809D-04EFBC70AAD5}" srcOrd="3" destOrd="0" presId="urn:microsoft.com/office/officeart/2005/8/layout/vList2"/>
    <dgm:cxn modelId="{BBD160A5-5AC3-42B5-8E91-2E210F4F2E7C}" type="presParOf" srcId="{03B85D95-CE79-4C05-9C67-801DCBB912A6}" destId="{7147E12C-7DD8-4A40-A420-C2813F8C7FE8}" srcOrd="4" destOrd="0" presId="urn:microsoft.com/office/officeart/2005/8/layout/vList2"/>
    <dgm:cxn modelId="{19B9FE29-F25B-4A57-88FC-3E0A80F883CA}" type="presParOf" srcId="{03B85D95-CE79-4C05-9C67-801DCBB912A6}" destId="{51020F05-8C04-496A-85A9-4B9F8A6FBB6C}" srcOrd="5" destOrd="0" presId="urn:microsoft.com/office/officeart/2005/8/layout/vList2"/>
    <dgm:cxn modelId="{B0FCBF13-82D4-48FC-A0E7-2C3DD053E300}" type="presParOf" srcId="{03B85D95-CE79-4C05-9C67-801DCBB912A6}" destId="{B8AFE4B8-AFEB-4126-96A4-AB2F7AA01A1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3ED8DC-E53E-48A9-8E8A-7EDB25AF3B97}" type="doc">
      <dgm:prSet loTypeId="urn:microsoft.com/office/officeart/2005/8/layout/target3" loCatId="list" qsTypeId="urn:microsoft.com/office/officeart/2005/8/quickstyle/simple5" qsCatId="simple" csTypeId="urn:microsoft.com/office/officeart/2005/8/colors/accent1_2" csCatId="accent1" phldr="1"/>
      <dgm:spPr/>
      <dgm:t>
        <a:bodyPr/>
        <a:lstStyle/>
        <a:p>
          <a:endParaRPr lang="ru-RU"/>
        </a:p>
      </dgm:t>
    </dgm:pt>
    <dgm:pt modelId="{83CD059B-6D0C-48C5-A9EE-1080E3C9AE59}">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539,4 тыс. руб.</a:t>
          </a:r>
          <a:endParaRPr lang="ru-RU" sz="1200" dirty="0">
            <a:latin typeface="Times New Roman" panose="02020603050405020304" pitchFamily="18" charset="0"/>
            <a:cs typeface="Times New Roman" panose="02020603050405020304" pitchFamily="18" charset="0"/>
          </a:endParaRPr>
        </a:p>
      </dgm:t>
    </dgm:pt>
    <dgm:pt modelId="{3F172E14-74A2-41A0-BD9B-00186F16415B}" type="parTrans" cxnId="{2BED765F-2CC5-41DB-81E4-44B2AD1467D4}">
      <dgm:prSet/>
      <dgm:spPr/>
      <dgm:t>
        <a:bodyPr/>
        <a:lstStyle/>
        <a:p>
          <a:endParaRPr lang="ru-RU"/>
        </a:p>
      </dgm:t>
    </dgm:pt>
    <dgm:pt modelId="{B5BD4C43-C2E3-4BEA-AEAF-5AF72A68E373}" type="sibTrans" cxnId="{2BED765F-2CC5-41DB-81E4-44B2AD1467D4}">
      <dgm:prSet/>
      <dgm:spPr/>
      <dgm:t>
        <a:bodyPr/>
        <a:lstStyle/>
        <a:p>
          <a:endParaRPr lang="ru-RU"/>
        </a:p>
      </dgm:t>
    </dgm:pt>
    <dgm:pt modelId="{6690FC56-A2CF-4CC4-A075-C0AAB21DA92B}">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dirty="0">
            <a:latin typeface="Times New Roman" panose="02020603050405020304" pitchFamily="18" charset="0"/>
            <a:cs typeface="Times New Roman" panose="02020603050405020304" pitchFamily="18" charset="0"/>
          </a:endParaRPr>
        </a:p>
      </dgm:t>
    </dgm:pt>
    <dgm:pt modelId="{ED81B883-39F6-4BB7-B55E-8013335EF671}" type="parTrans" cxnId="{587DB1B6-594E-4D01-AFCA-0F7F07305C23}">
      <dgm:prSet/>
      <dgm:spPr/>
      <dgm:t>
        <a:bodyPr/>
        <a:lstStyle/>
        <a:p>
          <a:endParaRPr lang="ru-RU"/>
        </a:p>
      </dgm:t>
    </dgm:pt>
    <dgm:pt modelId="{E324D6BB-C664-42E7-8622-B27B5AD68650}" type="sibTrans" cxnId="{587DB1B6-594E-4D01-AFCA-0F7F07305C23}">
      <dgm:prSet/>
      <dgm:spPr/>
      <dgm:t>
        <a:bodyPr/>
        <a:lstStyle/>
        <a:p>
          <a:endParaRPr lang="ru-RU"/>
        </a:p>
      </dgm:t>
    </dgm:pt>
    <dgm:pt modelId="{768E0FD5-DC35-4AF9-96A2-4698C57DA73E}">
      <dgm:prSet phldrT="[Текст]" custT="1"/>
      <dgm:spPr>
        <a:solidFill>
          <a:schemeClr val="accent1">
            <a:lumMod val="60000"/>
            <a:lumOff val="40000"/>
          </a:schemeClr>
        </a:solidFill>
      </dgm:spPr>
      <dgm:t>
        <a:bodyPr/>
        <a:lstStyle/>
        <a:p>
          <a:r>
            <a:rPr lang="ru-RU" sz="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dirty="0">
            <a:latin typeface="Times New Roman" panose="02020603050405020304" pitchFamily="18" charset="0"/>
            <a:cs typeface="Times New Roman" panose="02020603050405020304" pitchFamily="18" charset="0"/>
          </a:endParaRPr>
        </a:p>
      </dgm:t>
    </dgm:pt>
    <dgm:pt modelId="{22FD0CEF-3851-4D90-95EA-199CB5E6AAC5}" type="parTrans" cxnId="{65B0ECDC-7851-4EF2-8803-08DEF93AF907}">
      <dgm:prSet/>
      <dgm:spPr/>
      <dgm:t>
        <a:bodyPr/>
        <a:lstStyle/>
        <a:p>
          <a:endParaRPr lang="ru-RU"/>
        </a:p>
      </dgm:t>
    </dgm:pt>
    <dgm:pt modelId="{C5BC86F2-FB42-456E-9C1B-AD9D0AA20CA3}" type="sibTrans" cxnId="{65B0ECDC-7851-4EF2-8803-08DEF93AF907}">
      <dgm:prSet/>
      <dgm:spPr/>
      <dgm:t>
        <a:bodyPr/>
        <a:lstStyle/>
        <a:p>
          <a:endParaRPr lang="ru-RU"/>
        </a:p>
      </dgm:t>
    </dgm:pt>
    <dgm:pt modelId="{844517A1-0D42-4B53-AA3C-C5CCE35C7C50}" type="pres">
      <dgm:prSet presAssocID="{443ED8DC-E53E-48A9-8E8A-7EDB25AF3B97}" presName="Name0" presStyleCnt="0">
        <dgm:presLayoutVars>
          <dgm:chMax val="7"/>
          <dgm:dir/>
          <dgm:animLvl val="lvl"/>
          <dgm:resizeHandles val="exact"/>
        </dgm:presLayoutVars>
      </dgm:prSet>
      <dgm:spPr/>
      <dgm:t>
        <a:bodyPr/>
        <a:lstStyle/>
        <a:p>
          <a:endParaRPr lang="ru-RU"/>
        </a:p>
      </dgm:t>
    </dgm:pt>
    <dgm:pt modelId="{8ADE26ED-BA7B-48D0-8D26-86E7579D0F4D}" type="pres">
      <dgm:prSet presAssocID="{83CD059B-6D0C-48C5-A9EE-1080E3C9AE59}" presName="circle1" presStyleLbl="node1" presStyleIdx="0" presStyleCnt="3"/>
      <dgm:spPr/>
    </dgm:pt>
    <dgm:pt modelId="{77AE94A3-F213-486B-A199-EE31253A8D88}" type="pres">
      <dgm:prSet presAssocID="{83CD059B-6D0C-48C5-A9EE-1080E3C9AE59}" presName="space" presStyleCnt="0"/>
      <dgm:spPr/>
    </dgm:pt>
    <dgm:pt modelId="{CDCD3017-82C6-4EBC-83F7-01DD748E0F5C}" type="pres">
      <dgm:prSet presAssocID="{83CD059B-6D0C-48C5-A9EE-1080E3C9AE59}" presName="rect1" presStyleLbl="alignAcc1" presStyleIdx="0" presStyleCnt="3" custScaleY="100000"/>
      <dgm:spPr/>
      <dgm:t>
        <a:bodyPr/>
        <a:lstStyle/>
        <a:p>
          <a:endParaRPr lang="ru-RU"/>
        </a:p>
      </dgm:t>
    </dgm:pt>
    <dgm:pt modelId="{F2DD2CDD-3FC5-4F4E-A638-02ECAC39DB63}" type="pres">
      <dgm:prSet presAssocID="{6690FC56-A2CF-4CC4-A075-C0AAB21DA92B}" presName="vertSpace2" presStyleLbl="node1" presStyleIdx="0" presStyleCnt="3"/>
      <dgm:spPr/>
    </dgm:pt>
    <dgm:pt modelId="{92974A9C-898D-41A3-B56F-1B8C7D02D7E1}" type="pres">
      <dgm:prSet presAssocID="{6690FC56-A2CF-4CC4-A075-C0AAB21DA92B}" presName="circle2" presStyleLbl="node1" presStyleIdx="1" presStyleCnt="3"/>
      <dgm:spPr/>
    </dgm:pt>
    <dgm:pt modelId="{B537BE43-81A5-40CF-96F0-9D99056E7D7B}" type="pres">
      <dgm:prSet presAssocID="{6690FC56-A2CF-4CC4-A075-C0AAB21DA92B}" presName="rect2" presStyleLbl="alignAcc1" presStyleIdx="1" presStyleCnt="3"/>
      <dgm:spPr/>
      <dgm:t>
        <a:bodyPr/>
        <a:lstStyle/>
        <a:p>
          <a:endParaRPr lang="ru-RU"/>
        </a:p>
      </dgm:t>
    </dgm:pt>
    <dgm:pt modelId="{2C8DF693-51E5-4D72-A80A-D7DFBE39E811}" type="pres">
      <dgm:prSet presAssocID="{768E0FD5-DC35-4AF9-96A2-4698C57DA73E}" presName="vertSpace3" presStyleLbl="node1" presStyleIdx="1" presStyleCnt="3"/>
      <dgm:spPr/>
    </dgm:pt>
    <dgm:pt modelId="{4289CE30-8DF9-47BA-B4FA-C28A5F98F6DB}" type="pres">
      <dgm:prSet presAssocID="{768E0FD5-DC35-4AF9-96A2-4698C57DA73E}" presName="circle3" presStyleLbl="node1" presStyleIdx="2" presStyleCnt="3"/>
      <dgm:spPr/>
    </dgm:pt>
    <dgm:pt modelId="{739BED2F-83ED-4CA3-B3BF-07E1BC5F93D8}" type="pres">
      <dgm:prSet presAssocID="{768E0FD5-DC35-4AF9-96A2-4698C57DA73E}" presName="rect3" presStyleLbl="alignAcc1" presStyleIdx="2" presStyleCnt="3"/>
      <dgm:spPr/>
      <dgm:t>
        <a:bodyPr/>
        <a:lstStyle/>
        <a:p>
          <a:endParaRPr lang="ru-RU"/>
        </a:p>
      </dgm:t>
    </dgm:pt>
    <dgm:pt modelId="{CB81EF43-DD11-43E7-ABC8-4C7938777645}" type="pres">
      <dgm:prSet presAssocID="{83CD059B-6D0C-48C5-A9EE-1080E3C9AE59}" presName="rect1ParTxNoCh" presStyleLbl="alignAcc1" presStyleIdx="2" presStyleCnt="3">
        <dgm:presLayoutVars>
          <dgm:chMax val="1"/>
          <dgm:bulletEnabled val="1"/>
        </dgm:presLayoutVars>
      </dgm:prSet>
      <dgm:spPr/>
      <dgm:t>
        <a:bodyPr/>
        <a:lstStyle/>
        <a:p>
          <a:endParaRPr lang="ru-RU"/>
        </a:p>
      </dgm:t>
    </dgm:pt>
    <dgm:pt modelId="{9B364976-4B05-4CDA-8A25-2EDFBDA4DC43}" type="pres">
      <dgm:prSet presAssocID="{6690FC56-A2CF-4CC4-A075-C0AAB21DA92B}" presName="rect2ParTxNoCh" presStyleLbl="alignAcc1" presStyleIdx="2" presStyleCnt="3">
        <dgm:presLayoutVars>
          <dgm:chMax val="1"/>
          <dgm:bulletEnabled val="1"/>
        </dgm:presLayoutVars>
      </dgm:prSet>
      <dgm:spPr/>
      <dgm:t>
        <a:bodyPr/>
        <a:lstStyle/>
        <a:p>
          <a:endParaRPr lang="ru-RU"/>
        </a:p>
      </dgm:t>
    </dgm:pt>
    <dgm:pt modelId="{F1F2676C-74F5-4BAF-8B4B-DA0992B104BE}" type="pres">
      <dgm:prSet presAssocID="{768E0FD5-DC35-4AF9-96A2-4698C57DA73E}" presName="rect3ParTxNoCh" presStyleLbl="alignAcc1" presStyleIdx="2" presStyleCnt="3">
        <dgm:presLayoutVars>
          <dgm:chMax val="1"/>
          <dgm:bulletEnabled val="1"/>
        </dgm:presLayoutVars>
      </dgm:prSet>
      <dgm:spPr/>
      <dgm:t>
        <a:bodyPr/>
        <a:lstStyle/>
        <a:p>
          <a:endParaRPr lang="ru-RU"/>
        </a:p>
      </dgm:t>
    </dgm:pt>
  </dgm:ptLst>
  <dgm:cxnLst>
    <dgm:cxn modelId="{587DB1B6-594E-4D01-AFCA-0F7F07305C23}" srcId="{443ED8DC-E53E-48A9-8E8A-7EDB25AF3B97}" destId="{6690FC56-A2CF-4CC4-A075-C0AAB21DA92B}" srcOrd="1" destOrd="0" parTransId="{ED81B883-39F6-4BB7-B55E-8013335EF671}" sibTransId="{E324D6BB-C664-42E7-8622-B27B5AD68650}"/>
    <dgm:cxn modelId="{0D1C8CFE-79E5-4479-BB57-ECD84B914940}" type="presOf" srcId="{83CD059B-6D0C-48C5-A9EE-1080E3C9AE59}" destId="{CDCD3017-82C6-4EBC-83F7-01DD748E0F5C}" srcOrd="0" destOrd="0" presId="urn:microsoft.com/office/officeart/2005/8/layout/target3"/>
    <dgm:cxn modelId="{C48FD36F-269D-453B-AE39-6656E87F1D57}" type="presOf" srcId="{83CD059B-6D0C-48C5-A9EE-1080E3C9AE59}" destId="{CB81EF43-DD11-43E7-ABC8-4C7938777645}" srcOrd="1" destOrd="0" presId="urn:microsoft.com/office/officeart/2005/8/layout/target3"/>
    <dgm:cxn modelId="{0E6950DF-7336-4271-8057-63368D445FA8}" type="presOf" srcId="{6690FC56-A2CF-4CC4-A075-C0AAB21DA92B}" destId="{9B364976-4B05-4CDA-8A25-2EDFBDA4DC43}" srcOrd="1" destOrd="0" presId="urn:microsoft.com/office/officeart/2005/8/layout/target3"/>
    <dgm:cxn modelId="{65B0ECDC-7851-4EF2-8803-08DEF93AF907}" srcId="{443ED8DC-E53E-48A9-8E8A-7EDB25AF3B97}" destId="{768E0FD5-DC35-4AF9-96A2-4698C57DA73E}" srcOrd="2" destOrd="0" parTransId="{22FD0CEF-3851-4D90-95EA-199CB5E6AAC5}" sibTransId="{C5BC86F2-FB42-456E-9C1B-AD9D0AA20CA3}"/>
    <dgm:cxn modelId="{B77EF86F-92B5-4141-8FE9-475EC7F84A87}" type="presOf" srcId="{6690FC56-A2CF-4CC4-A075-C0AAB21DA92B}" destId="{B537BE43-81A5-40CF-96F0-9D99056E7D7B}" srcOrd="0" destOrd="0" presId="urn:microsoft.com/office/officeart/2005/8/layout/target3"/>
    <dgm:cxn modelId="{2BED765F-2CC5-41DB-81E4-44B2AD1467D4}" srcId="{443ED8DC-E53E-48A9-8E8A-7EDB25AF3B97}" destId="{83CD059B-6D0C-48C5-A9EE-1080E3C9AE59}" srcOrd="0" destOrd="0" parTransId="{3F172E14-74A2-41A0-BD9B-00186F16415B}" sibTransId="{B5BD4C43-C2E3-4BEA-AEAF-5AF72A68E373}"/>
    <dgm:cxn modelId="{71C31D2E-6FC3-473B-B3E0-4B30FA72DDBF}" type="presOf" srcId="{768E0FD5-DC35-4AF9-96A2-4698C57DA73E}" destId="{739BED2F-83ED-4CA3-B3BF-07E1BC5F93D8}" srcOrd="0" destOrd="0" presId="urn:microsoft.com/office/officeart/2005/8/layout/target3"/>
    <dgm:cxn modelId="{3C228E18-16F5-4809-9E57-83E128C55562}" type="presOf" srcId="{443ED8DC-E53E-48A9-8E8A-7EDB25AF3B97}" destId="{844517A1-0D42-4B53-AA3C-C5CCE35C7C50}" srcOrd="0" destOrd="0" presId="urn:microsoft.com/office/officeart/2005/8/layout/target3"/>
    <dgm:cxn modelId="{E95E7730-0921-4683-86FF-2B14708B354E}" type="presOf" srcId="{768E0FD5-DC35-4AF9-96A2-4698C57DA73E}" destId="{F1F2676C-74F5-4BAF-8B4B-DA0992B104BE}" srcOrd="1" destOrd="0" presId="urn:microsoft.com/office/officeart/2005/8/layout/target3"/>
    <dgm:cxn modelId="{F31013AB-247C-4DB3-B825-C92102FEC2BC}" type="presParOf" srcId="{844517A1-0D42-4B53-AA3C-C5CCE35C7C50}" destId="{8ADE26ED-BA7B-48D0-8D26-86E7579D0F4D}" srcOrd="0" destOrd="0" presId="urn:microsoft.com/office/officeart/2005/8/layout/target3"/>
    <dgm:cxn modelId="{B3EEC4EB-4114-4DD9-8C4E-0EF142994477}" type="presParOf" srcId="{844517A1-0D42-4B53-AA3C-C5CCE35C7C50}" destId="{77AE94A3-F213-486B-A199-EE31253A8D88}" srcOrd="1" destOrd="0" presId="urn:microsoft.com/office/officeart/2005/8/layout/target3"/>
    <dgm:cxn modelId="{0FF18547-1FF9-43F1-A080-890F3249F33B}" type="presParOf" srcId="{844517A1-0D42-4B53-AA3C-C5CCE35C7C50}" destId="{CDCD3017-82C6-4EBC-83F7-01DD748E0F5C}" srcOrd="2" destOrd="0" presId="urn:microsoft.com/office/officeart/2005/8/layout/target3"/>
    <dgm:cxn modelId="{B22718D6-B4F8-4DC3-85EB-831B4BF6915E}" type="presParOf" srcId="{844517A1-0D42-4B53-AA3C-C5CCE35C7C50}" destId="{F2DD2CDD-3FC5-4F4E-A638-02ECAC39DB63}" srcOrd="3" destOrd="0" presId="urn:microsoft.com/office/officeart/2005/8/layout/target3"/>
    <dgm:cxn modelId="{E6402A58-78AE-4C77-9FC3-15AC7A9894A4}" type="presParOf" srcId="{844517A1-0D42-4B53-AA3C-C5CCE35C7C50}" destId="{92974A9C-898D-41A3-B56F-1B8C7D02D7E1}" srcOrd="4" destOrd="0" presId="urn:microsoft.com/office/officeart/2005/8/layout/target3"/>
    <dgm:cxn modelId="{C647AC70-5746-4C24-BBFF-EA8C88493B69}" type="presParOf" srcId="{844517A1-0D42-4B53-AA3C-C5CCE35C7C50}" destId="{B537BE43-81A5-40CF-96F0-9D99056E7D7B}" srcOrd="5" destOrd="0" presId="urn:microsoft.com/office/officeart/2005/8/layout/target3"/>
    <dgm:cxn modelId="{70BD393E-5FFD-41AB-82FD-7E40C036982D}" type="presParOf" srcId="{844517A1-0D42-4B53-AA3C-C5CCE35C7C50}" destId="{2C8DF693-51E5-4D72-A80A-D7DFBE39E811}" srcOrd="6" destOrd="0" presId="urn:microsoft.com/office/officeart/2005/8/layout/target3"/>
    <dgm:cxn modelId="{0A14D6D9-ABF1-44EC-8697-B47E4A0610FE}" type="presParOf" srcId="{844517A1-0D42-4B53-AA3C-C5CCE35C7C50}" destId="{4289CE30-8DF9-47BA-B4FA-C28A5F98F6DB}" srcOrd="7" destOrd="0" presId="urn:microsoft.com/office/officeart/2005/8/layout/target3"/>
    <dgm:cxn modelId="{4410B6CD-65AD-4E1A-A71D-CF49E1D26556}" type="presParOf" srcId="{844517A1-0D42-4B53-AA3C-C5CCE35C7C50}" destId="{739BED2F-83ED-4CA3-B3BF-07E1BC5F93D8}" srcOrd="8" destOrd="0" presId="urn:microsoft.com/office/officeart/2005/8/layout/target3"/>
    <dgm:cxn modelId="{8B136120-2307-43D1-87C1-0AFD7F8C846F}" type="presParOf" srcId="{844517A1-0D42-4B53-AA3C-C5CCE35C7C50}" destId="{CB81EF43-DD11-43E7-ABC8-4C7938777645}" srcOrd="9" destOrd="0" presId="urn:microsoft.com/office/officeart/2005/8/layout/target3"/>
    <dgm:cxn modelId="{A660A11D-DA40-4039-B0EF-8886D8FE315E}" type="presParOf" srcId="{844517A1-0D42-4B53-AA3C-C5CCE35C7C50}" destId="{9B364976-4B05-4CDA-8A25-2EDFBDA4DC43}" srcOrd="10" destOrd="0" presId="urn:microsoft.com/office/officeart/2005/8/layout/target3"/>
    <dgm:cxn modelId="{61BFBE49-751B-4CED-A302-6707C3204821}" type="presParOf" srcId="{844517A1-0D42-4B53-AA3C-C5CCE35C7C50}" destId="{F1F2676C-74F5-4BAF-8B4B-DA0992B104BE}" srcOrd="11" destOrd="0" presId="urn:microsoft.com/office/officeart/2005/8/layout/targe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2474F0-E8D4-4E4C-80A0-CE4399C598A1}" type="doc">
      <dgm:prSet loTypeId="urn:microsoft.com/office/officeart/2005/8/layout/pyramid2" loCatId="list" qsTypeId="urn:microsoft.com/office/officeart/2005/8/quickstyle/3d3" qsCatId="3D" csTypeId="urn:microsoft.com/office/officeart/2005/8/colors/accent1_2" csCatId="accent1" phldr="1"/>
      <dgm:spPr/>
    </dgm:pt>
    <dgm:pt modelId="{60C026A2-6069-476D-A147-1A6E692C0B86}">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dirty="0">
            <a:latin typeface="Times New Roman" panose="02020603050405020304" pitchFamily="18" charset="0"/>
            <a:cs typeface="Times New Roman" panose="02020603050405020304" pitchFamily="18" charset="0"/>
          </a:endParaRPr>
        </a:p>
      </dgm:t>
    </dgm:pt>
    <dgm:pt modelId="{742D4D2A-FEAC-4584-B7C6-FE5B04B5E48A}" type="parTrans" cxnId="{385B9123-8396-404D-9662-3B1DC607BC3A}">
      <dgm:prSet/>
      <dgm:spPr/>
      <dgm:t>
        <a:bodyPr/>
        <a:lstStyle/>
        <a:p>
          <a:endParaRPr lang="ru-RU"/>
        </a:p>
      </dgm:t>
    </dgm:pt>
    <dgm:pt modelId="{645820A3-7CA7-48F4-80AC-BC70B730725C}" type="sibTrans" cxnId="{385B9123-8396-404D-9662-3B1DC607BC3A}">
      <dgm:prSet/>
      <dgm:spPr/>
      <dgm:t>
        <a:bodyPr/>
        <a:lstStyle/>
        <a:p>
          <a:endParaRPr lang="ru-RU"/>
        </a:p>
      </dgm:t>
    </dgm:pt>
    <dgm:pt modelId="{56C2373B-ED37-49C4-970F-69B5DE530AA5}">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dirty="0">
            <a:latin typeface="Times New Roman" panose="02020603050405020304" pitchFamily="18" charset="0"/>
            <a:cs typeface="Times New Roman" panose="02020603050405020304" pitchFamily="18" charset="0"/>
          </a:endParaRPr>
        </a:p>
      </dgm:t>
    </dgm:pt>
    <dgm:pt modelId="{1F3FD4B4-1E8E-412B-9011-A907BFCE4297}" type="parTrans" cxnId="{F0908114-EEF5-432F-B87D-82109786CF4F}">
      <dgm:prSet/>
      <dgm:spPr/>
      <dgm:t>
        <a:bodyPr/>
        <a:lstStyle/>
        <a:p>
          <a:endParaRPr lang="ru-RU"/>
        </a:p>
      </dgm:t>
    </dgm:pt>
    <dgm:pt modelId="{2BEC24A3-0245-42A4-A72B-074AE132358B}" type="sibTrans" cxnId="{F0908114-EEF5-432F-B87D-82109786CF4F}">
      <dgm:prSet/>
      <dgm:spPr/>
      <dgm:t>
        <a:bodyPr/>
        <a:lstStyle/>
        <a:p>
          <a:endParaRPr lang="ru-RU"/>
        </a:p>
      </dgm:t>
    </dgm:pt>
    <dgm:pt modelId="{68F7573A-5B85-4B88-BEFC-BA83E92AE43F}">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dirty="0">
            <a:latin typeface="Times New Roman" panose="02020603050405020304" pitchFamily="18" charset="0"/>
            <a:cs typeface="Times New Roman" panose="02020603050405020304" pitchFamily="18" charset="0"/>
          </a:endParaRPr>
        </a:p>
      </dgm:t>
    </dgm:pt>
    <dgm:pt modelId="{CD03767C-936B-4224-B5DC-2AA5E500B10E}" type="parTrans" cxnId="{4E621BFC-E194-45EF-BA95-D5CD8851DA2C}">
      <dgm:prSet/>
      <dgm:spPr/>
      <dgm:t>
        <a:bodyPr/>
        <a:lstStyle/>
        <a:p>
          <a:endParaRPr lang="ru-RU"/>
        </a:p>
      </dgm:t>
    </dgm:pt>
    <dgm:pt modelId="{9B929F24-FB3B-43B7-9E1F-57B859863452}" type="sibTrans" cxnId="{4E621BFC-E194-45EF-BA95-D5CD8851DA2C}">
      <dgm:prSet/>
      <dgm:spPr/>
      <dgm:t>
        <a:bodyPr/>
        <a:lstStyle/>
        <a:p>
          <a:endParaRPr lang="ru-RU"/>
        </a:p>
      </dgm:t>
    </dgm:pt>
    <dgm:pt modelId="{AE110949-2148-4D86-B9FF-27ECAEEF0228}">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dirty="0">
            <a:latin typeface="Times New Roman" panose="02020603050405020304" pitchFamily="18" charset="0"/>
            <a:cs typeface="Times New Roman" panose="02020603050405020304" pitchFamily="18" charset="0"/>
          </a:endParaRPr>
        </a:p>
      </dgm:t>
    </dgm:pt>
    <dgm:pt modelId="{6B8BACA7-C420-4990-8E7A-A943F92AC3FA}" type="parTrans" cxnId="{37D29B79-A54F-47A2-916E-195137D45AE7}">
      <dgm:prSet/>
      <dgm:spPr/>
      <dgm:t>
        <a:bodyPr/>
        <a:lstStyle/>
        <a:p>
          <a:endParaRPr lang="ru-RU"/>
        </a:p>
      </dgm:t>
    </dgm:pt>
    <dgm:pt modelId="{C6E00912-5518-493A-B4A2-2248B7CAB7B6}" type="sibTrans" cxnId="{37D29B79-A54F-47A2-916E-195137D45AE7}">
      <dgm:prSet/>
      <dgm:spPr/>
      <dgm:t>
        <a:bodyPr/>
        <a:lstStyle/>
        <a:p>
          <a:endParaRPr lang="ru-RU"/>
        </a:p>
      </dgm:t>
    </dgm:pt>
    <dgm:pt modelId="{3700FE0F-E28A-4FAE-A6EE-4914146CD97E}">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Продолжить работу по заключению </a:t>
          </a:r>
          <a:r>
            <a:rPr lang="ru-RU" sz="1200" dirty="0" err="1" smtClean="0">
              <a:latin typeface="Times New Roman" panose="02020603050405020304" pitchFamily="18" charset="0"/>
              <a:cs typeface="Times New Roman" panose="02020603050405020304" pitchFamily="18" charset="0"/>
            </a:rPr>
            <a:t>энергосервисных</a:t>
          </a:r>
          <a:r>
            <a:rPr lang="ru-RU" sz="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dirty="0">
            <a:latin typeface="Times New Roman" panose="02020603050405020304" pitchFamily="18" charset="0"/>
            <a:cs typeface="Times New Roman" panose="02020603050405020304" pitchFamily="18" charset="0"/>
          </a:endParaRPr>
        </a:p>
      </dgm:t>
    </dgm:pt>
    <dgm:pt modelId="{577D943C-5D70-4F9E-B4E8-5D3C5F1D6461}" type="parTrans" cxnId="{A2266FD9-934A-41E1-AEE3-A6FD1D12A64E}">
      <dgm:prSet/>
      <dgm:spPr/>
      <dgm:t>
        <a:bodyPr/>
        <a:lstStyle/>
        <a:p>
          <a:endParaRPr lang="ru-RU"/>
        </a:p>
      </dgm:t>
    </dgm:pt>
    <dgm:pt modelId="{0AE04C66-5844-492E-8540-15A357E69550}" type="sibTrans" cxnId="{A2266FD9-934A-41E1-AEE3-A6FD1D12A64E}">
      <dgm:prSet/>
      <dgm:spPr/>
      <dgm:t>
        <a:bodyPr/>
        <a:lstStyle/>
        <a:p>
          <a:endParaRPr lang="ru-RU"/>
        </a:p>
      </dgm:t>
    </dgm:pt>
    <dgm:pt modelId="{EB72AB2E-7619-4065-9CAE-73AA2CFC39B5}" type="pres">
      <dgm:prSet presAssocID="{C72474F0-E8D4-4E4C-80A0-CE4399C598A1}" presName="compositeShape" presStyleCnt="0">
        <dgm:presLayoutVars>
          <dgm:dir/>
          <dgm:resizeHandles/>
        </dgm:presLayoutVars>
      </dgm:prSet>
      <dgm:spPr/>
    </dgm:pt>
    <dgm:pt modelId="{C37D5961-2C9E-479D-9940-FC55F60A5C9B}" type="pres">
      <dgm:prSet presAssocID="{C72474F0-E8D4-4E4C-80A0-CE4399C598A1}" presName="pyramid" presStyleLbl="node1" presStyleIdx="0" presStyleCnt="1" custScaleX="71408" custScaleY="92748" custLinFactNeighborX="-8036" custLinFactNeighborY="-5744"/>
      <dgm:spPr/>
    </dgm:pt>
    <dgm:pt modelId="{FB80F003-8228-4508-89A0-887FC83948BD}" type="pres">
      <dgm:prSet presAssocID="{C72474F0-E8D4-4E4C-80A0-CE4399C598A1}" presName="theList" presStyleCnt="0"/>
      <dgm:spPr/>
    </dgm:pt>
    <dgm:pt modelId="{D880BD71-9DE6-4974-804F-6483C7A5CFF3}" type="pres">
      <dgm:prSet presAssocID="{60C026A2-6069-476D-A147-1A6E692C0B86}" presName="aNode" presStyleLbl="fgAcc1" presStyleIdx="0" presStyleCnt="5" custScaleX="196905" custScaleY="143670" custLinFactY="-52642" custLinFactNeighborX="23926" custLinFactNeighborY="-100000">
        <dgm:presLayoutVars>
          <dgm:bulletEnabled val="1"/>
        </dgm:presLayoutVars>
      </dgm:prSet>
      <dgm:spPr/>
      <dgm:t>
        <a:bodyPr/>
        <a:lstStyle/>
        <a:p>
          <a:endParaRPr lang="ru-RU"/>
        </a:p>
      </dgm:t>
    </dgm:pt>
    <dgm:pt modelId="{911D6640-667F-48BB-B7E3-75B7485F9AA4}" type="pres">
      <dgm:prSet presAssocID="{60C026A2-6069-476D-A147-1A6E692C0B86}" presName="aSpace" presStyleCnt="0"/>
      <dgm:spPr/>
    </dgm:pt>
    <dgm:pt modelId="{36C49FFD-B549-4EFA-B47F-1D7048C27C9F}" type="pres">
      <dgm:prSet presAssocID="{AE110949-2148-4D86-B9FF-27ECAEEF0228}" presName="aNode" presStyleLbl="fgAcc1" presStyleIdx="1" presStyleCnt="5" custScaleX="196393" custScaleY="158043" custLinFactY="-35595" custLinFactNeighborX="23929" custLinFactNeighborY="-100000">
        <dgm:presLayoutVars>
          <dgm:bulletEnabled val="1"/>
        </dgm:presLayoutVars>
      </dgm:prSet>
      <dgm:spPr/>
      <dgm:t>
        <a:bodyPr/>
        <a:lstStyle/>
        <a:p>
          <a:endParaRPr lang="ru-RU"/>
        </a:p>
      </dgm:t>
    </dgm:pt>
    <dgm:pt modelId="{1E2093E8-0384-459F-BF43-87B7CD29E652}" type="pres">
      <dgm:prSet presAssocID="{AE110949-2148-4D86-B9FF-27ECAEEF0228}" presName="aSpace" presStyleCnt="0"/>
      <dgm:spPr/>
    </dgm:pt>
    <dgm:pt modelId="{E436DB04-3BAF-42A7-9310-53A9469CB369}" type="pres">
      <dgm:prSet presAssocID="{56C2373B-ED37-49C4-970F-69B5DE530AA5}" presName="aNode" presStyleLbl="fgAcc1" presStyleIdx="2" presStyleCnt="5" custScaleX="196835" custScaleY="131801" custLinFactY="-16586" custLinFactNeighborX="23332" custLinFactNeighborY="-100000">
        <dgm:presLayoutVars>
          <dgm:bulletEnabled val="1"/>
        </dgm:presLayoutVars>
      </dgm:prSet>
      <dgm:spPr/>
      <dgm:t>
        <a:bodyPr/>
        <a:lstStyle/>
        <a:p>
          <a:endParaRPr lang="ru-RU"/>
        </a:p>
      </dgm:t>
    </dgm:pt>
    <dgm:pt modelId="{972C3C17-B3D4-4120-8CBE-309E1D3C5E1C}" type="pres">
      <dgm:prSet presAssocID="{56C2373B-ED37-49C4-970F-69B5DE530AA5}" presName="aSpace" presStyleCnt="0"/>
      <dgm:spPr/>
    </dgm:pt>
    <dgm:pt modelId="{A46F0C21-C6D3-4ED3-B78E-CB27E06B2B58}" type="pres">
      <dgm:prSet presAssocID="{68F7573A-5B85-4B88-BEFC-BA83E92AE43F}" presName="aNode" presStyleLbl="fgAcc1" presStyleIdx="3" presStyleCnt="5" custScaleX="196157" custScaleY="181244" custLinFactNeighborX="22418" custLinFactNeighborY="-97248">
        <dgm:presLayoutVars>
          <dgm:bulletEnabled val="1"/>
        </dgm:presLayoutVars>
      </dgm:prSet>
      <dgm:spPr/>
      <dgm:t>
        <a:bodyPr/>
        <a:lstStyle/>
        <a:p>
          <a:endParaRPr lang="ru-RU"/>
        </a:p>
      </dgm:t>
    </dgm:pt>
    <dgm:pt modelId="{736C412D-8272-4840-8CEA-8370BAA416AE}" type="pres">
      <dgm:prSet presAssocID="{68F7573A-5B85-4B88-BEFC-BA83E92AE43F}" presName="aSpace" presStyleCnt="0"/>
      <dgm:spPr/>
    </dgm:pt>
    <dgm:pt modelId="{A13AF248-4863-403C-9305-6870D67EF3E1}" type="pres">
      <dgm:prSet presAssocID="{3700FE0F-E28A-4FAE-A6EE-4914146CD97E}" presName="aNode" presStyleLbl="fgAcc1" presStyleIdx="4" presStyleCnt="5" custScaleX="198607" custScaleY="164258" custLinFactY="3292" custLinFactNeighborX="22845" custLinFactNeighborY="100000">
        <dgm:presLayoutVars>
          <dgm:bulletEnabled val="1"/>
        </dgm:presLayoutVars>
      </dgm:prSet>
      <dgm:spPr/>
      <dgm:t>
        <a:bodyPr/>
        <a:lstStyle/>
        <a:p>
          <a:endParaRPr lang="ru-RU"/>
        </a:p>
      </dgm:t>
    </dgm:pt>
    <dgm:pt modelId="{FD008997-163B-4726-A59C-EDC25695B718}" type="pres">
      <dgm:prSet presAssocID="{3700FE0F-E28A-4FAE-A6EE-4914146CD97E}" presName="aSpace" presStyleCnt="0"/>
      <dgm:spPr/>
    </dgm:pt>
  </dgm:ptLst>
  <dgm:cxnLst>
    <dgm:cxn modelId="{F1D4F3EB-044D-4D6D-A4A9-076644EA98B4}" type="presOf" srcId="{3700FE0F-E28A-4FAE-A6EE-4914146CD97E}" destId="{A13AF248-4863-403C-9305-6870D67EF3E1}" srcOrd="0" destOrd="0" presId="urn:microsoft.com/office/officeart/2005/8/layout/pyramid2"/>
    <dgm:cxn modelId="{3F89CF48-A704-496E-9B6C-BCE1E80677CB}" type="presOf" srcId="{C72474F0-E8D4-4E4C-80A0-CE4399C598A1}" destId="{EB72AB2E-7619-4065-9CAE-73AA2CFC39B5}" srcOrd="0" destOrd="0" presId="urn:microsoft.com/office/officeart/2005/8/layout/pyramid2"/>
    <dgm:cxn modelId="{385B9123-8396-404D-9662-3B1DC607BC3A}" srcId="{C72474F0-E8D4-4E4C-80A0-CE4399C598A1}" destId="{60C026A2-6069-476D-A147-1A6E692C0B86}" srcOrd="0" destOrd="0" parTransId="{742D4D2A-FEAC-4584-B7C6-FE5B04B5E48A}" sibTransId="{645820A3-7CA7-48F4-80AC-BC70B730725C}"/>
    <dgm:cxn modelId="{9ACB6CFF-F8BF-4FB0-808B-EDE879FAB0F3}" type="presOf" srcId="{AE110949-2148-4D86-B9FF-27ECAEEF0228}" destId="{36C49FFD-B549-4EFA-B47F-1D7048C27C9F}" srcOrd="0" destOrd="0" presId="urn:microsoft.com/office/officeart/2005/8/layout/pyramid2"/>
    <dgm:cxn modelId="{F0908114-EEF5-432F-B87D-82109786CF4F}" srcId="{C72474F0-E8D4-4E4C-80A0-CE4399C598A1}" destId="{56C2373B-ED37-49C4-970F-69B5DE530AA5}" srcOrd="2" destOrd="0" parTransId="{1F3FD4B4-1E8E-412B-9011-A907BFCE4297}" sibTransId="{2BEC24A3-0245-42A4-A72B-074AE132358B}"/>
    <dgm:cxn modelId="{4E621BFC-E194-45EF-BA95-D5CD8851DA2C}" srcId="{C72474F0-E8D4-4E4C-80A0-CE4399C598A1}" destId="{68F7573A-5B85-4B88-BEFC-BA83E92AE43F}" srcOrd="3" destOrd="0" parTransId="{CD03767C-936B-4224-B5DC-2AA5E500B10E}" sibTransId="{9B929F24-FB3B-43B7-9E1F-57B859863452}"/>
    <dgm:cxn modelId="{A2266FD9-934A-41E1-AEE3-A6FD1D12A64E}" srcId="{C72474F0-E8D4-4E4C-80A0-CE4399C598A1}" destId="{3700FE0F-E28A-4FAE-A6EE-4914146CD97E}" srcOrd="4" destOrd="0" parTransId="{577D943C-5D70-4F9E-B4E8-5D3C5F1D6461}" sibTransId="{0AE04C66-5844-492E-8540-15A357E69550}"/>
    <dgm:cxn modelId="{1AF15783-B69D-4233-A8B6-9E833BB4AEA1}" type="presOf" srcId="{68F7573A-5B85-4B88-BEFC-BA83E92AE43F}" destId="{A46F0C21-C6D3-4ED3-B78E-CB27E06B2B58}" srcOrd="0" destOrd="0" presId="urn:microsoft.com/office/officeart/2005/8/layout/pyramid2"/>
    <dgm:cxn modelId="{A3224EBF-8B49-49E2-AF70-D7B421F4AD65}" type="presOf" srcId="{60C026A2-6069-476D-A147-1A6E692C0B86}" destId="{D880BD71-9DE6-4974-804F-6483C7A5CFF3}" srcOrd="0" destOrd="0" presId="urn:microsoft.com/office/officeart/2005/8/layout/pyramid2"/>
    <dgm:cxn modelId="{C2D56A52-663F-4A45-921F-F4195AF03912}" type="presOf" srcId="{56C2373B-ED37-49C4-970F-69B5DE530AA5}" destId="{E436DB04-3BAF-42A7-9310-53A9469CB369}" srcOrd="0" destOrd="0" presId="urn:microsoft.com/office/officeart/2005/8/layout/pyramid2"/>
    <dgm:cxn modelId="{37D29B79-A54F-47A2-916E-195137D45AE7}" srcId="{C72474F0-E8D4-4E4C-80A0-CE4399C598A1}" destId="{AE110949-2148-4D86-B9FF-27ECAEEF0228}" srcOrd="1" destOrd="0" parTransId="{6B8BACA7-C420-4990-8E7A-A943F92AC3FA}" sibTransId="{C6E00912-5518-493A-B4A2-2248B7CAB7B6}"/>
    <dgm:cxn modelId="{1022042E-1705-4E5F-A987-70A963292E10}" type="presParOf" srcId="{EB72AB2E-7619-4065-9CAE-73AA2CFC39B5}" destId="{C37D5961-2C9E-479D-9940-FC55F60A5C9B}" srcOrd="0" destOrd="0" presId="urn:microsoft.com/office/officeart/2005/8/layout/pyramid2"/>
    <dgm:cxn modelId="{411C067B-2579-4C43-AC12-72CD54DE9C06}" type="presParOf" srcId="{EB72AB2E-7619-4065-9CAE-73AA2CFC39B5}" destId="{FB80F003-8228-4508-89A0-887FC83948BD}" srcOrd="1" destOrd="0" presId="urn:microsoft.com/office/officeart/2005/8/layout/pyramid2"/>
    <dgm:cxn modelId="{EDDBE194-7478-4E81-82BB-71434746654E}" type="presParOf" srcId="{FB80F003-8228-4508-89A0-887FC83948BD}" destId="{D880BD71-9DE6-4974-804F-6483C7A5CFF3}" srcOrd="0" destOrd="0" presId="urn:microsoft.com/office/officeart/2005/8/layout/pyramid2"/>
    <dgm:cxn modelId="{99843B98-3C61-4FD4-90CA-9AC7CA895609}" type="presParOf" srcId="{FB80F003-8228-4508-89A0-887FC83948BD}" destId="{911D6640-667F-48BB-B7E3-75B7485F9AA4}" srcOrd="1" destOrd="0" presId="urn:microsoft.com/office/officeart/2005/8/layout/pyramid2"/>
    <dgm:cxn modelId="{241B4821-D50F-4E7B-96B0-99F3E9DCCCBC}" type="presParOf" srcId="{FB80F003-8228-4508-89A0-887FC83948BD}" destId="{36C49FFD-B549-4EFA-B47F-1D7048C27C9F}" srcOrd="2" destOrd="0" presId="urn:microsoft.com/office/officeart/2005/8/layout/pyramid2"/>
    <dgm:cxn modelId="{23CD6493-6794-4679-9895-B030B31ADB15}" type="presParOf" srcId="{FB80F003-8228-4508-89A0-887FC83948BD}" destId="{1E2093E8-0384-459F-BF43-87B7CD29E652}" srcOrd="3" destOrd="0" presId="urn:microsoft.com/office/officeart/2005/8/layout/pyramid2"/>
    <dgm:cxn modelId="{D414E06C-FBE8-460C-8D93-E027B88809D8}" type="presParOf" srcId="{FB80F003-8228-4508-89A0-887FC83948BD}" destId="{E436DB04-3BAF-42A7-9310-53A9469CB369}" srcOrd="4" destOrd="0" presId="urn:microsoft.com/office/officeart/2005/8/layout/pyramid2"/>
    <dgm:cxn modelId="{DDA914E3-7642-4DC6-B1FA-CC8B539789A8}" type="presParOf" srcId="{FB80F003-8228-4508-89A0-887FC83948BD}" destId="{972C3C17-B3D4-4120-8CBE-309E1D3C5E1C}" srcOrd="5" destOrd="0" presId="urn:microsoft.com/office/officeart/2005/8/layout/pyramid2"/>
    <dgm:cxn modelId="{70A2F1C1-7959-4DE4-BACA-FE90B5CD412D}" type="presParOf" srcId="{FB80F003-8228-4508-89A0-887FC83948BD}" destId="{A46F0C21-C6D3-4ED3-B78E-CB27E06B2B58}" srcOrd="6" destOrd="0" presId="urn:microsoft.com/office/officeart/2005/8/layout/pyramid2"/>
    <dgm:cxn modelId="{648A5900-DD4B-40AB-BFE4-6B1C706FA2FE}" type="presParOf" srcId="{FB80F003-8228-4508-89A0-887FC83948BD}" destId="{736C412D-8272-4840-8CEA-8370BAA416AE}" srcOrd="7" destOrd="0" presId="urn:microsoft.com/office/officeart/2005/8/layout/pyramid2"/>
    <dgm:cxn modelId="{6C2CDF6E-671E-4588-8C27-CAAC580896A6}" type="presParOf" srcId="{FB80F003-8228-4508-89A0-887FC83948BD}" destId="{A13AF248-4863-403C-9305-6870D67EF3E1}" srcOrd="8" destOrd="0" presId="urn:microsoft.com/office/officeart/2005/8/layout/pyramid2"/>
    <dgm:cxn modelId="{C0E27827-0F03-4913-92DE-FF747961AEF5}" type="presParOf" srcId="{FB80F003-8228-4508-89A0-887FC83948BD}" destId="{FD008997-163B-4726-A59C-EDC25695B718}" srcOrd="9"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EA292-1422-4A7F-A089-F7735471B76B}">
      <dsp:nvSpPr>
        <dsp:cNvPr id="0" name=""/>
        <dsp:cNvSpPr/>
      </dsp:nvSpPr>
      <dsp:spPr>
        <a:xfrm>
          <a:off x="1312527" y="-56521"/>
          <a:ext cx="6005395" cy="6005395"/>
        </a:xfrm>
        <a:prstGeom prst="circularArrow">
          <a:avLst>
            <a:gd name="adj1" fmla="val 5544"/>
            <a:gd name="adj2" fmla="val 330680"/>
            <a:gd name="adj3" fmla="val 14808867"/>
            <a:gd name="adj4" fmla="val 16784170"/>
            <a:gd name="adj5" fmla="val 5757"/>
          </a:avLst>
        </a:prstGeom>
        <a:solidFill>
          <a:schemeClr val="accent2">
            <a:tint val="40000"/>
            <a:hueOff val="0"/>
            <a:satOff val="0"/>
            <a:lumOff val="0"/>
            <a:alphaOff val="0"/>
          </a:schemeClr>
        </a:solidFill>
        <a:ln w="10000"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129FBFD4-6894-4ACF-8753-AB78E8DF4768}">
      <dsp:nvSpPr>
        <dsp:cNvPr id="0" name=""/>
        <dsp:cNvSpPr/>
      </dsp:nvSpPr>
      <dsp:spPr>
        <a:xfrm>
          <a:off x="3572246" y="37073"/>
          <a:ext cx="147598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3604068" y="68895"/>
        <a:ext cx="1412344" cy="588225"/>
      </dsp:txXfrm>
    </dsp:sp>
    <dsp:sp modelId="{DD2469A1-5DBB-4270-9D27-47E8530D3C4A}">
      <dsp:nvSpPr>
        <dsp:cNvPr id="0" name=""/>
        <dsp:cNvSpPr/>
      </dsp:nvSpPr>
      <dsp:spPr>
        <a:xfrm>
          <a:off x="5426600" y="369516"/>
          <a:ext cx="1569531" cy="651869"/>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458422" y="401338"/>
        <a:ext cx="1505887" cy="588225"/>
      </dsp:txXfrm>
    </dsp:sp>
    <dsp:sp modelId="{1CE4C7E2-05EB-443D-B98F-01F40FDC5167}">
      <dsp:nvSpPr>
        <dsp:cNvPr id="0" name=""/>
        <dsp:cNvSpPr/>
      </dsp:nvSpPr>
      <dsp:spPr>
        <a:xfrm>
          <a:off x="5998120" y="1439126"/>
          <a:ext cx="1303738" cy="651869"/>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029942" y="1470948"/>
        <a:ext cx="1240094" cy="588225"/>
      </dsp:txXfrm>
    </dsp:sp>
    <dsp:sp modelId="{0DCB4A8F-CAE6-4FF7-86E9-48070A3AAE57}">
      <dsp:nvSpPr>
        <dsp:cNvPr id="0" name=""/>
        <dsp:cNvSpPr/>
      </dsp:nvSpPr>
      <dsp:spPr>
        <a:xfrm>
          <a:off x="6211870" y="2602741"/>
          <a:ext cx="1303738" cy="994354"/>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5 детских дошкольных учреждений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воспитанников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260410" y="2651281"/>
        <a:ext cx="1206658" cy="897274"/>
      </dsp:txXfrm>
    </dsp:sp>
    <dsp:sp modelId="{B46FE85F-182F-456C-9086-657AF672E788}">
      <dsp:nvSpPr>
        <dsp:cNvPr id="0" name=""/>
        <dsp:cNvSpPr/>
      </dsp:nvSpPr>
      <dsp:spPr>
        <a:xfrm>
          <a:off x="5721753" y="4002953"/>
          <a:ext cx="1303738" cy="865988"/>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764027" y="4045227"/>
        <a:ext cx="1219190" cy="781440"/>
      </dsp:txXfrm>
    </dsp:sp>
    <dsp:sp modelId="{EBC2863C-9D25-422A-B019-7C2E992B9C3F}">
      <dsp:nvSpPr>
        <dsp:cNvPr id="0" name=""/>
        <dsp:cNvSpPr/>
      </dsp:nvSpPr>
      <dsp:spPr>
        <a:xfrm>
          <a:off x="4390109" y="4854715"/>
          <a:ext cx="1303738" cy="862794"/>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4432227" y="4896833"/>
        <a:ext cx="1219502" cy="778558"/>
      </dsp:txXfrm>
    </dsp:sp>
    <dsp:sp modelId="{84455012-1B4C-48DE-ABA6-8D61AE1CD854}">
      <dsp:nvSpPr>
        <dsp:cNvPr id="0" name=""/>
        <dsp:cNvSpPr/>
      </dsp:nvSpPr>
      <dsp:spPr>
        <a:xfrm>
          <a:off x="2947111" y="4837538"/>
          <a:ext cx="1303738" cy="897148"/>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990906" y="4881333"/>
        <a:ext cx="1216148" cy="809558"/>
      </dsp:txXfrm>
    </dsp:sp>
    <dsp:sp modelId="{2FC08B1F-0B8F-4D5E-B715-FC054A6433B6}">
      <dsp:nvSpPr>
        <dsp:cNvPr id="0" name=""/>
        <dsp:cNvSpPr/>
      </dsp:nvSpPr>
      <dsp:spPr>
        <a:xfrm>
          <a:off x="1241182" y="3655961"/>
          <a:ext cx="1863042" cy="999882"/>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289992" y="3704771"/>
        <a:ext cx="1765422" cy="902262"/>
      </dsp:txXfrm>
    </dsp:sp>
    <dsp:sp modelId="{B97C0806-0045-4A56-9A1A-C707FA5D8345}">
      <dsp:nvSpPr>
        <dsp:cNvPr id="0" name=""/>
        <dsp:cNvSpPr/>
      </dsp:nvSpPr>
      <dsp:spPr>
        <a:xfrm>
          <a:off x="1100729" y="2605455"/>
          <a:ext cx="1303738" cy="651869"/>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132551" y="2637277"/>
        <a:ext cx="1240094" cy="588225"/>
      </dsp:txXfrm>
    </dsp:sp>
    <dsp:sp modelId="{33461523-51FB-448B-84F3-2D63172C7612}">
      <dsp:nvSpPr>
        <dsp:cNvPr id="0" name=""/>
        <dsp:cNvSpPr/>
      </dsp:nvSpPr>
      <dsp:spPr>
        <a:xfrm>
          <a:off x="1339101" y="1439126"/>
          <a:ext cx="1303738" cy="651869"/>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370923" y="1470948"/>
        <a:ext cx="1240094" cy="588225"/>
      </dsp:txXfrm>
    </dsp:sp>
    <dsp:sp modelId="{1EBC28EF-D805-4088-88C4-097EE1E5EA7C}">
      <dsp:nvSpPr>
        <dsp:cNvPr id="0" name=""/>
        <dsp:cNvSpPr/>
      </dsp:nvSpPr>
      <dsp:spPr>
        <a:xfrm>
          <a:off x="2030602" y="369508"/>
          <a:ext cx="130373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062424" y="401330"/>
        <a:ext cx="1240094" cy="588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D5FF0-46A1-44D9-8221-76B52387E4F8}">
      <dsp:nvSpPr>
        <dsp:cNvPr id="0" name=""/>
        <dsp:cNvSpPr/>
      </dsp:nvSpPr>
      <dsp:spPr>
        <a:xfrm>
          <a:off x="0" y="3498181"/>
          <a:ext cx="8856984" cy="579722"/>
        </a:xfrm>
        <a:prstGeom prst="rect">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ru-RU" sz="1200" b="1" kern="1200" dirty="0" smtClean="0">
            <a:solidFill>
              <a:schemeClr val="tx1"/>
            </a:solidFill>
            <a:latin typeface="Times New Roman" panose="02020603050405020304" pitchFamily="18" charset="0"/>
            <a:cs typeface="Times New Roman" panose="02020603050405020304" pitchFamily="18" charset="0"/>
          </a:endParaRP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0" y="3498181"/>
        <a:ext cx="8856984" cy="313050"/>
      </dsp:txXfrm>
    </dsp:sp>
    <dsp:sp modelId="{49A7A434-B925-4267-B3AB-D6093B366A73}">
      <dsp:nvSpPr>
        <dsp:cNvPr id="0" name=""/>
        <dsp:cNvSpPr/>
      </dsp:nvSpPr>
      <dsp:spPr>
        <a:xfrm>
          <a:off x="4324" y="3911203"/>
          <a:ext cx="2949444" cy="2037967"/>
        </a:xfrm>
        <a:prstGeom prst="rect">
          <a:avLst/>
        </a:prstGeom>
        <a:solidFill>
          <a:schemeClr val="accent5">
            <a:tint val="40000"/>
            <a:alpha val="90000"/>
            <a:hueOff val="0"/>
            <a:satOff val="0"/>
            <a:lumOff val="0"/>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 </a:t>
          </a:r>
          <a:r>
            <a:rPr lang="ru-RU" sz="1200" b="1" kern="1200" dirty="0" smtClean="0">
              <a:solidFill>
                <a:srgbClr val="FF0000"/>
              </a:solidFill>
              <a:latin typeface="Times New Roman" panose="02020603050405020304" pitchFamily="18" charset="0"/>
              <a:cs typeface="Times New Roman" panose="02020603050405020304" pitchFamily="18" charset="0"/>
            </a:rPr>
            <a:t>например: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Акцизы.</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4324" y="3911203"/>
        <a:ext cx="2949444" cy="2037967"/>
      </dsp:txXfrm>
    </dsp:sp>
    <dsp:sp modelId="{41441820-E3F9-4E22-9183-E535FE0ABB12}">
      <dsp:nvSpPr>
        <dsp:cNvPr id="0" name=""/>
        <dsp:cNvSpPr/>
      </dsp:nvSpPr>
      <dsp:spPr>
        <a:xfrm>
          <a:off x="2953769" y="4176534"/>
          <a:ext cx="2949444" cy="1507305"/>
        </a:xfrm>
        <a:prstGeom prst="rect">
          <a:avLst/>
        </a:prstGeom>
        <a:solidFill>
          <a:schemeClr val="accent5">
            <a:tint val="40000"/>
            <a:alpha val="90000"/>
            <a:hueOff val="-270698"/>
            <a:satOff val="4999"/>
            <a:lumOff val="12"/>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например:</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2953769" y="4176534"/>
        <a:ext cx="2949444" cy="1507305"/>
      </dsp:txXfrm>
    </dsp:sp>
    <dsp:sp modelId="{ECAD8A5A-6A48-423C-BFD2-436B57BF8301}">
      <dsp:nvSpPr>
        <dsp:cNvPr id="0" name=""/>
        <dsp:cNvSpPr/>
      </dsp:nvSpPr>
      <dsp:spPr>
        <a:xfrm>
          <a:off x="5903214" y="3955713"/>
          <a:ext cx="2949444" cy="1948946"/>
        </a:xfrm>
        <a:prstGeom prst="rect">
          <a:avLst/>
        </a:prstGeom>
        <a:solidFill>
          <a:schemeClr val="accent5">
            <a:tint val="40000"/>
            <a:alpha val="90000"/>
            <a:hueOff val="-541396"/>
            <a:satOff val="9998"/>
            <a:lumOff val="24"/>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например: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Земельный налог;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5903214" y="3955713"/>
        <a:ext cx="2949444" cy="1948946"/>
      </dsp:txXfrm>
    </dsp:sp>
    <dsp:sp modelId="{66F93153-2F7E-4B85-954B-3DFE18B7BEB1}">
      <dsp:nvSpPr>
        <dsp:cNvPr id="0" name=""/>
        <dsp:cNvSpPr/>
      </dsp:nvSpPr>
      <dsp:spPr>
        <a:xfrm rot="10800000">
          <a:off x="0" y="1456652"/>
          <a:ext cx="8856984" cy="2211597"/>
        </a:xfrm>
        <a:prstGeom prst="upArrowCallout">
          <a:avLst/>
        </a:prstGeom>
        <a:gradFill rotWithShape="0">
          <a:gsLst>
            <a:gs pos="0">
              <a:schemeClr val="accent5">
                <a:hueOff val="-419932"/>
                <a:satOff val="22824"/>
                <a:lumOff val="-4216"/>
                <a:alphaOff val="0"/>
                <a:tint val="75000"/>
                <a:shade val="85000"/>
                <a:satMod val="230000"/>
              </a:schemeClr>
            </a:gs>
            <a:gs pos="25000">
              <a:schemeClr val="accent5">
                <a:hueOff val="-419932"/>
                <a:satOff val="22824"/>
                <a:lumOff val="-4216"/>
                <a:alphaOff val="0"/>
                <a:tint val="90000"/>
                <a:shade val="70000"/>
                <a:satMod val="220000"/>
              </a:schemeClr>
            </a:gs>
            <a:gs pos="50000">
              <a:schemeClr val="accent5">
                <a:hueOff val="-419932"/>
                <a:satOff val="22824"/>
                <a:lumOff val="-4216"/>
                <a:alphaOff val="0"/>
                <a:tint val="90000"/>
                <a:shade val="58000"/>
                <a:satMod val="225000"/>
              </a:schemeClr>
            </a:gs>
            <a:gs pos="65000">
              <a:schemeClr val="accent5">
                <a:hueOff val="-419932"/>
                <a:satOff val="22824"/>
                <a:lumOff val="-4216"/>
                <a:alphaOff val="0"/>
                <a:tint val="90000"/>
                <a:shade val="58000"/>
                <a:satMod val="225000"/>
              </a:schemeClr>
            </a:gs>
            <a:gs pos="80000">
              <a:schemeClr val="accent5">
                <a:hueOff val="-419932"/>
                <a:satOff val="22824"/>
                <a:lumOff val="-4216"/>
                <a:alphaOff val="0"/>
                <a:tint val="90000"/>
                <a:shade val="69000"/>
                <a:satMod val="220000"/>
              </a:schemeClr>
            </a:gs>
            <a:gs pos="100000">
              <a:schemeClr val="accent5">
                <a:hueOff val="-419932"/>
                <a:satOff val="22824"/>
                <a:lumOff val="-4216"/>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1456652"/>
        <a:ext cx="8856984" cy="776270"/>
      </dsp:txXfrm>
    </dsp:sp>
    <dsp:sp modelId="{FFE9620A-49CC-4DEF-A319-7986D2ACD4BB}">
      <dsp:nvSpPr>
        <dsp:cNvPr id="0" name=""/>
        <dsp:cNvSpPr/>
      </dsp:nvSpPr>
      <dsp:spPr>
        <a:xfrm>
          <a:off x="36178" y="2039945"/>
          <a:ext cx="2949444" cy="945023"/>
        </a:xfrm>
        <a:prstGeom prst="rect">
          <a:avLst/>
        </a:prstGeom>
        <a:solidFill>
          <a:schemeClr val="accent5">
            <a:tint val="40000"/>
            <a:alpha val="90000"/>
            <a:hueOff val="-812094"/>
            <a:satOff val="14996"/>
            <a:lumOff val="37"/>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36178" y="2039945"/>
        <a:ext cx="2949444" cy="945023"/>
      </dsp:txXfrm>
    </dsp:sp>
    <dsp:sp modelId="{B2410DC4-17F4-4615-B9E3-56C05C32735F}">
      <dsp:nvSpPr>
        <dsp:cNvPr id="0" name=""/>
        <dsp:cNvSpPr/>
      </dsp:nvSpPr>
      <dsp:spPr>
        <a:xfrm>
          <a:off x="2953769" y="2039945"/>
          <a:ext cx="2949444" cy="911872"/>
        </a:xfrm>
        <a:prstGeom prst="rect">
          <a:avLst/>
        </a:prstGeom>
        <a:solidFill>
          <a:schemeClr val="accent5">
            <a:tint val="40000"/>
            <a:alpha val="90000"/>
            <a:hueOff val="-1082792"/>
            <a:satOff val="19995"/>
            <a:lumOff val="49"/>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региональный</a:t>
          </a:r>
          <a:endParaRPr lang="ru-RU" sz="1200" b="1" kern="1200" dirty="0">
            <a:latin typeface="Times New Roman" panose="02020603050405020304" pitchFamily="18" charset="0"/>
            <a:cs typeface="Times New Roman" panose="02020603050405020304" pitchFamily="18" charset="0"/>
          </a:endParaRPr>
        </a:p>
      </dsp:txBody>
      <dsp:txXfrm>
        <a:off x="2953769" y="2039945"/>
        <a:ext cx="2949444" cy="911872"/>
      </dsp:txXfrm>
    </dsp:sp>
    <dsp:sp modelId="{CC468802-0ADC-4A73-8E05-36C1322232D5}">
      <dsp:nvSpPr>
        <dsp:cNvPr id="0" name=""/>
        <dsp:cNvSpPr/>
      </dsp:nvSpPr>
      <dsp:spPr>
        <a:xfrm>
          <a:off x="5868823" y="2039945"/>
          <a:ext cx="2949444" cy="945023"/>
        </a:xfrm>
        <a:prstGeom prst="rect">
          <a:avLst/>
        </a:prstGeom>
        <a:solidFill>
          <a:schemeClr val="accent5">
            <a:tint val="40000"/>
            <a:alpha val="90000"/>
            <a:hueOff val="-1353490"/>
            <a:satOff val="24994"/>
            <a:lumOff val="61"/>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местный</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5868823" y="2039945"/>
        <a:ext cx="2949444" cy="945023"/>
      </dsp:txXfrm>
    </dsp:sp>
    <dsp:sp modelId="{E7E85220-2DF1-41B1-9A40-574C669308E2}">
      <dsp:nvSpPr>
        <dsp:cNvPr id="0" name=""/>
        <dsp:cNvSpPr/>
      </dsp:nvSpPr>
      <dsp:spPr>
        <a:xfrm rot="10800000">
          <a:off x="0" y="108"/>
          <a:ext cx="8856984" cy="1707733"/>
        </a:xfrm>
        <a:prstGeom prst="upArrowCallout">
          <a:avLst/>
        </a:prstGeom>
        <a:gradFill rotWithShape="0">
          <a:gsLst>
            <a:gs pos="0">
              <a:schemeClr val="accent5">
                <a:hueOff val="-839865"/>
                <a:satOff val="45647"/>
                <a:lumOff val="-8432"/>
                <a:alphaOff val="0"/>
                <a:tint val="75000"/>
                <a:shade val="85000"/>
                <a:satMod val="230000"/>
              </a:schemeClr>
            </a:gs>
            <a:gs pos="25000">
              <a:schemeClr val="accent5">
                <a:hueOff val="-839865"/>
                <a:satOff val="45647"/>
                <a:lumOff val="-8432"/>
                <a:alphaOff val="0"/>
                <a:tint val="90000"/>
                <a:shade val="70000"/>
                <a:satMod val="220000"/>
              </a:schemeClr>
            </a:gs>
            <a:gs pos="50000">
              <a:schemeClr val="accent5">
                <a:hueOff val="-839865"/>
                <a:satOff val="45647"/>
                <a:lumOff val="-8432"/>
                <a:alphaOff val="0"/>
                <a:tint val="90000"/>
                <a:shade val="58000"/>
                <a:satMod val="225000"/>
              </a:schemeClr>
            </a:gs>
            <a:gs pos="65000">
              <a:schemeClr val="accent5">
                <a:hueOff val="-839865"/>
                <a:satOff val="45647"/>
                <a:lumOff val="-8432"/>
                <a:alphaOff val="0"/>
                <a:tint val="90000"/>
                <a:shade val="58000"/>
                <a:satMod val="225000"/>
              </a:schemeClr>
            </a:gs>
            <a:gs pos="80000">
              <a:schemeClr val="accent5">
                <a:hueOff val="-839865"/>
                <a:satOff val="45647"/>
                <a:lumOff val="-8432"/>
                <a:alphaOff val="0"/>
                <a:tint val="90000"/>
                <a:shade val="69000"/>
                <a:satMod val="220000"/>
              </a:schemeClr>
            </a:gs>
            <a:gs pos="100000">
              <a:schemeClr val="accent5">
                <a:hueOff val="-839865"/>
                <a:satOff val="45647"/>
                <a:lumOff val="-8432"/>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strike="noStrike" kern="1200"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pPr lvl="0" algn="ctr" defTabSz="622300">
            <a:lnSpc>
              <a:spcPct val="90000"/>
            </a:lnSpc>
            <a:spcBef>
              <a:spcPct val="0"/>
            </a:spcBef>
            <a:spcAft>
              <a:spcPct val="35000"/>
            </a:spcAft>
          </a:pPr>
          <a:r>
            <a:rPr lang="ru-RU" sz="1400" b="1" strike="noStrike" kern="1200"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kern="1200" dirty="0">
            <a:solidFill>
              <a:schemeClr val="bg1"/>
            </a:solidFill>
            <a:latin typeface="Times New Roman" panose="02020603050405020304" pitchFamily="18" charset="0"/>
            <a:cs typeface="Times New Roman" panose="02020603050405020304" pitchFamily="18" charset="0"/>
          </a:endParaRPr>
        </a:p>
      </dsp:txBody>
      <dsp:txXfrm rot="10800000">
        <a:off x="0" y="108"/>
        <a:ext cx="8856984" cy="1109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rot="2445535">
          <a:off x="1325834" y="9496"/>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864095" y="144015"/>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smtClean="0">
              <a:solidFill>
                <a:srgbClr val="FF0000"/>
              </a:solidFill>
              <a:latin typeface="Times New Roman" panose="02020603050405020304" pitchFamily="18" charset="0"/>
            </a:rPr>
            <a:t>32,9</a:t>
          </a:r>
          <a:endParaRPr lang="ru-RU" sz="1000" b="1" i="1" kern="1200" baseline="0" dirty="0">
            <a:solidFill>
              <a:srgbClr val="FF0000"/>
            </a:solidFill>
            <a:latin typeface="Times New Roman" panose="02020603050405020304" pitchFamily="18" charset="0"/>
          </a:endParaRPr>
        </a:p>
      </dsp:txBody>
      <dsp:txXfrm>
        <a:off x="864095" y="144015"/>
        <a:ext cx="439608" cy="1728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rot="2610613">
          <a:off x="959850" y="159644"/>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216022" y="360039"/>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38,4</a:t>
          </a:r>
          <a:endParaRPr lang="ru-RU" sz="1000" b="1" i="1" kern="1200" baseline="0" dirty="0">
            <a:solidFill>
              <a:srgbClr val="FF0000"/>
            </a:solidFill>
            <a:latin typeface="Times New Roman" panose="02020603050405020304" pitchFamily="18" charset="0"/>
          </a:endParaRPr>
        </a:p>
      </dsp:txBody>
      <dsp:txXfrm>
        <a:off x="216022" y="360039"/>
        <a:ext cx="439608" cy="172819"/>
      </dsp:txXfrm>
    </dsp:sp>
    <dsp:sp modelId="{BC116A1B-2810-478B-8E3B-673204C565D5}">
      <dsp:nvSpPr>
        <dsp:cNvPr id="0" name=""/>
        <dsp:cNvSpPr/>
      </dsp:nvSpPr>
      <dsp:spPr>
        <a:xfrm>
          <a:off x="1584176" y="792089"/>
          <a:ext cx="594066"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t"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37,4</a:t>
          </a:r>
          <a:endParaRPr lang="ru-RU" sz="1000" b="1" i="1" kern="1200" baseline="0" dirty="0">
            <a:solidFill>
              <a:srgbClr val="FF0000"/>
            </a:solidFill>
            <a:latin typeface="Times New Roman" panose="02020603050405020304" pitchFamily="18" charset="0"/>
          </a:endParaRPr>
        </a:p>
      </dsp:txBody>
      <dsp:txXfrm>
        <a:off x="1584176" y="792089"/>
        <a:ext cx="594066" cy="1728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rot="572158">
          <a:off x="913816" y="220616"/>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432047" y="864096"/>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32,0</a:t>
          </a:r>
          <a:endParaRPr lang="ru-RU" sz="1000" b="1" i="1" kern="1200" baseline="0" dirty="0">
            <a:solidFill>
              <a:srgbClr val="FF0000"/>
            </a:solidFill>
            <a:latin typeface="Times New Roman" panose="02020603050405020304" pitchFamily="18" charset="0"/>
          </a:endParaRPr>
        </a:p>
      </dsp:txBody>
      <dsp:txXfrm>
        <a:off x="432047" y="864096"/>
        <a:ext cx="439608" cy="1728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D7704-EB9B-4264-8662-58627DE68848}">
      <dsp:nvSpPr>
        <dsp:cNvPr id="0" name=""/>
        <dsp:cNvSpPr/>
      </dsp:nvSpPr>
      <dsp:spPr>
        <a:xfrm>
          <a:off x="0" y="4870022"/>
          <a:ext cx="8136904" cy="456624"/>
        </a:xfrm>
        <a:prstGeom prst="rect">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0" y="4870022"/>
        <a:ext cx="8136904" cy="456624"/>
      </dsp:txXfrm>
    </dsp:sp>
    <dsp:sp modelId="{C68FD0A8-9F4F-49D7-9B8A-994B16B4D269}">
      <dsp:nvSpPr>
        <dsp:cNvPr id="0" name=""/>
        <dsp:cNvSpPr/>
      </dsp:nvSpPr>
      <dsp:spPr>
        <a:xfrm rot="10800000">
          <a:off x="0" y="4174583"/>
          <a:ext cx="8136904" cy="702289"/>
        </a:xfrm>
        <a:prstGeom prst="upArrowCallout">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обеспечения режима экономного и эффективного использования средств бюджета округа</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4174583"/>
        <a:ext cx="8136904" cy="456326"/>
      </dsp:txXfrm>
    </dsp:sp>
    <dsp:sp modelId="{1DB71B2E-7ACB-4348-8D89-D0840CE47087}">
      <dsp:nvSpPr>
        <dsp:cNvPr id="0" name=""/>
        <dsp:cNvSpPr/>
      </dsp:nvSpPr>
      <dsp:spPr>
        <a:xfrm rot="10800000">
          <a:off x="0" y="3479143"/>
          <a:ext cx="8136904" cy="702289"/>
        </a:xfrm>
        <a:prstGeom prst="upArrowCallout">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активного участия в государственных программах Российской Федерации и республиканских  программах Республики Коми с целью привлечения финансовых средств для развития территории городского округа «Вуктыл»</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3479143"/>
        <a:ext cx="8136904" cy="456326"/>
      </dsp:txXfrm>
    </dsp:sp>
    <dsp:sp modelId="{5F6DAEF7-0492-446E-B6A8-D5E6B0C7AD6F}">
      <dsp:nvSpPr>
        <dsp:cNvPr id="0" name=""/>
        <dsp:cNvSpPr/>
      </dsp:nvSpPr>
      <dsp:spPr>
        <a:xfrm rot="10800000">
          <a:off x="0" y="2783703"/>
          <a:ext cx="8136904" cy="702289"/>
        </a:xfrm>
        <a:prstGeom prst="upArrowCallout">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активизации работы по взысканию в бюджет округа задолженности по налоговым и неналоговым доходам бюджета округа</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2783703"/>
        <a:ext cx="8136904" cy="456326"/>
      </dsp:txXfrm>
    </dsp:sp>
    <dsp:sp modelId="{93F8E0FC-A102-433C-9806-0F2E6368BF77}">
      <dsp:nvSpPr>
        <dsp:cNvPr id="0" name=""/>
        <dsp:cNvSpPr/>
      </dsp:nvSpPr>
      <dsp:spPr>
        <a:xfrm rot="10800000">
          <a:off x="0" y="2088263"/>
          <a:ext cx="8136904" cy="702289"/>
        </a:xfrm>
        <a:prstGeom prst="upArrowCallout">
          <a:avLst/>
        </a:prstGeom>
        <a:gradFill rotWithShape="0">
          <a:gsLst>
            <a:gs pos="0">
              <a:schemeClr val="accent6">
                <a:hueOff val="0"/>
                <a:satOff val="0"/>
                <a:lumOff val="0"/>
                <a:alphaOff val="0"/>
                <a:tint val="75000"/>
                <a:shade val="85000"/>
                <a:satMod val="230000"/>
              </a:schemeClr>
            </a:gs>
            <a:gs pos="25000">
              <a:schemeClr val="accent6">
                <a:hueOff val="0"/>
                <a:satOff val="0"/>
                <a:lumOff val="0"/>
                <a:alphaOff val="0"/>
                <a:tint val="90000"/>
                <a:shade val="70000"/>
                <a:satMod val="220000"/>
              </a:schemeClr>
            </a:gs>
            <a:gs pos="50000">
              <a:schemeClr val="accent6">
                <a:hueOff val="0"/>
                <a:satOff val="0"/>
                <a:lumOff val="0"/>
                <a:alphaOff val="0"/>
                <a:tint val="90000"/>
                <a:shade val="58000"/>
                <a:satMod val="225000"/>
              </a:schemeClr>
            </a:gs>
            <a:gs pos="65000">
              <a:schemeClr val="accent6">
                <a:hueOff val="0"/>
                <a:satOff val="0"/>
                <a:lumOff val="0"/>
                <a:alphaOff val="0"/>
                <a:tint val="90000"/>
                <a:shade val="58000"/>
                <a:satMod val="225000"/>
              </a:schemeClr>
            </a:gs>
            <a:gs pos="80000">
              <a:schemeClr val="accent6">
                <a:hueOff val="0"/>
                <a:satOff val="0"/>
                <a:lumOff val="0"/>
                <a:alphaOff val="0"/>
                <a:tint val="90000"/>
                <a:shade val="69000"/>
                <a:satMod val="220000"/>
              </a:schemeClr>
            </a:gs>
            <a:gs pos="100000">
              <a:schemeClr val="accent6">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повышения эффективности управления муниципальной собственностью МОГО «Вуктыл» и ее более рационального использования</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2088263"/>
        <a:ext cx="8136904" cy="456326"/>
      </dsp:txXfrm>
    </dsp:sp>
    <dsp:sp modelId="{10C5B8AD-F987-4E0A-A2BC-BAD6057DF82B}">
      <dsp:nvSpPr>
        <dsp:cNvPr id="0" name=""/>
        <dsp:cNvSpPr/>
      </dsp:nvSpPr>
      <dsp:spPr>
        <a:xfrm rot="10800000">
          <a:off x="0" y="1392823"/>
          <a:ext cx="8136904" cy="702289"/>
        </a:xfrm>
        <a:prstGeom prst="upArrowCallout">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сохранения и развития налоговой базы в сложившихся экономических условиях</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1392823"/>
        <a:ext cx="8136904" cy="456326"/>
      </dsp:txXfrm>
    </dsp:sp>
    <dsp:sp modelId="{0242B510-62D7-4771-828D-7B42BE4E2B76}">
      <dsp:nvSpPr>
        <dsp:cNvPr id="0" name=""/>
        <dsp:cNvSpPr/>
      </dsp:nvSpPr>
      <dsp:spPr>
        <a:xfrm rot="10800000">
          <a:off x="0" y="697384"/>
          <a:ext cx="8136904" cy="702289"/>
        </a:xfrm>
        <a:prstGeom prst="upArrowCallout">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формирования доходов бюджета округа «без завышенных ожиданий», что позволит минимизировать риски разбалансированности бюджета округа в процессе его исполнения и обеспечит возможность для его корректировки в сторону увеличения в случае улучшения ситуации в планируемом периоде</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697384"/>
        <a:ext cx="8136904" cy="456326"/>
      </dsp:txXfrm>
    </dsp:sp>
    <dsp:sp modelId="{091B5131-B7F3-426A-A3C1-17D27330E4D6}">
      <dsp:nvSpPr>
        <dsp:cNvPr id="0" name=""/>
        <dsp:cNvSpPr/>
      </dsp:nvSpPr>
      <dsp:spPr>
        <a:xfrm rot="10800000">
          <a:off x="0" y="0"/>
          <a:ext cx="8136904" cy="702289"/>
        </a:xfrm>
        <a:prstGeom prst="upArrowCallout">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сохранение устойчивости и сбалансированности бюджета МО ГО «Вуктыл»</a:t>
          </a:r>
        </a:p>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0"/>
        <a:ext cx="8136904" cy="4563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00FAD-E277-4E0F-ACBE-F71D2D14CE63}">
      <dsp:nvSpPr>
        <dsp:cNvPr id="0" name=""/>
        <dsp:cNvSpPr/>
      </dsp:nvSpPr>
      <dsp:spPr>
        <a:xfrm>
          <a:off x="0" y="528029"/>
          <a:ext cx="3397168" cy="84077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41043" y="569072"/>
        <a:ext cx="3315082" cy="758686"/>
      </dsp:txXfrm>
    </dsp:sp>
    <dsp:sp modelId="{9485048A-68D8-4B33-A6EA-3B8B7C4BDD3C}">
      <dsp:nvSpPr>
        <dsp:cNvPr id="0" name=""/>
        <dsp:cNvSpPr/>
      </dsp:nvSpPr>
      <dsp:spPr>
        <a:xfrm>
          <a:off x="0" y="1553121"/>
          <a:ext cx="3397168" cy="1126473"/>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54990" y="1608111"/>
        <a:ext cx="3287188" cy="1016493"/>
      </dsp:txXfrm>
    </dsp:sp>
    <dsp:sp modelId="{7147E12C-7DD8-4A40-A420-C2813F8C7FE8}">
      <dsp:nvSpPr>
        <dsp:cNvPr id="0" name=""/>
        <dsp:cNvSpPr/>
      </dsp:nvSpPr>
      <dsp:spPr>
        <a:xfrm>
          <a:off x="0" y="2863915"/>
          <a:ext cx="3397168" cy="131436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64162" y="2928077"/>
        <a:ext cx="3268844" cy="1186038"/>
      </dsp:txXfrm>
    </dsp:sp>
    <dsp:sp modelId="{B8AFE4B8-AFEB-4126-96A4-AB2F7AA01A16}">
      <dsp:nvSpPr>
        <dsp:cNvPr id="0" name=""/>
        <dsp:cNvSpPr/>
      </dsp:nvSpPr>
      <dsp:spPr>
        <a:xfrm>
          <a:off x="0" y="4362598"/>
          <a:ext cx="3397168" cy="80419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kern="1200" dirty="0" smtClean="0">
              <a:latin typeface="Times New Roman" panose="02020603050405020304" pitchFamily="18" charset="0"/>
              <a:cs typeface="Times New Roman" panose="02020603050405020304" pitchFamily="18" charset="0"/>
            </a:rPr>
            <a:t>.</a:t>
          </a:r>
          <a:endParaRPr lang="ru-RU" sz="1200" b="0" kern="1200" dirty="0">
            <a:latin typeface="Times New Roman" panose="02020603050405020304" pitchFamily="18" charset="0"/>
            <a:cs typeface="Times New Roman" panose="02020603050405020304" pitchFamily="18" charset="0"/>
          </a:endParaRPr>
        </a:p>
      </dsp:txBody>
      <dsp:txXfrm>
        <a:off x="39257" y="4401855"/>
        <a:ext cx="3318654" cy="7256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E26ED-BA7B-48D0-8D26-86E7579D0F4D}">
      <dsp:nvSpPr>
        <dsp:cNvPr id="0" name=""/>
        <dsp:cNvSpPr/>
      </dsp:nvSpPr>
      <dsp:spPr>
        <a:xfrm>
          <a:off x="0" y="0"/>
          <a:ext cx="1800199" cy="1800199"/>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CDCD3017-82C6-4EBC-83F7-01DD748E0F5C}">
      <dsp:nvSpPr>
        <dsp:cNvPr id="0" name=""/>
        <dsp:cNvSpPr/>
      </dsp:nvSpPr>
      <dsp:spPr>
        <a:xfrm>
          <a:off x="900099" y="0"/>
          <a:ext cx="3773908" cy="1800199"/>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539,4 тыс. руб.</a:t>
          </a:r>
          <a:endParaRPr lang="ru-RU" sz="1200" kern="1200" dirty="0">
            <a:latin typeface="Times New Roman" panose="02020603050405020304" pitchFamily="18" charset="0"/>
            <a:cs typeface="Times New Roman" panose="02020603050405020304" pitchFamily="18" charset="0"/>
          </a:endParaRPr>
        </a:p>
      </dsp:txBody>
      <dsp:txXfrm>
        <a:off x="900099" y="0"/>
        <a:ext cx="3773908" cy="540061"/>
      </dsp:txXfrm>
    </dsp:sp>
    <dsp:sp modelId="{92974A9C-898D-41A3-B56F-1B8C7D02D7E1}">
      <dsp:nvSpPr>
        <dsp:cNvPr id="0" name=""/>
        <dsp:cNvSpPr/>
      </dsp:nvSpPr>
      <dsp:spPr>
        <a:xfrm>
          <a:off x="315035" y="540061"/>
          <a:ext cx="1170128" cy="1170128"/>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B537BE43-81A5-40CF-96F0-9D99056E7D7B}">
      <dsp:nvSpPr>
        <dsp:cNvPr id="0" name=""/>
        <dsp:cNvSpPr/>
      </dsp:nvSpPr>
      <dsp:spPr>
        <a:xfrm>
          <a:off x="900099" y="540061"/>
          <a:ext cx="3773908" cy="1170128"/>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kern="1200" dirty="0">
            <a:latin typeface="Times New Roman" panose="02020603050405020304" pitchFamily="18" charset="0"/>
            <a:cs typeface="Times New Roman" panose="02020603050405020304" pitchFamily="18" charset="0"/>
          </a:endParaRPr>
        </a:p>
      </dsp:txBody>
      <dsp:txXfrm>
        <a:off x="900099" y="540061"/>
        <a:ext cx="3773908" cy="540059"/>
      </dsp:txXfrm>
    </dsp:sp>
    <dsp:sp modelId="{4289CE30-8DF9-47BA-B4FA-C28A5F98F6DB}">
      <dsp:nvSpPr>
        <dsp:cNvPr id="0" name=""/>
        <dsp:cNvSpPr/>
      </dsp:nvSpPr>
      <dsp:spPr>
        <a:xfrm>
          <a:off x="630070" y="1080120"/>
          <a:ext cx="540059" cy="540059"/>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739BED2F-83ED-4CA3-B3BF-07E1BC5F93D8}">
      <dsp:nvSpPr>
        <dsp:cNvPr id="0" name=""/>
        <dsp:cNvSpPr/>
      </dsp:nvSpPr>
      <dsp:spPr>
        <a:xfrm>
          <a:off x="900099" y="1080120"/>
          <a:ext cx="3773908" cy="540059"/>
        </a:xfrm>
        <a:prstGeom prst="rect">
          <a:avLst/>
        </a:prstGeom>
        <a:solidFill>
          <a:schemeClr val="accent1">
            <a:lumMod val="60000"/>
            <a:lumOff val="4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kern="1200" dirty="0">
            <a:latin typeface="Times New Roman" panose="02020603050405020304" pitchFamily="18" charset="0"/>
            <a:cs typeface="Times New Roman" panose="02020603050405020304" pitchFamily="18" charset="0"/>
          </a:endParaRPr>
        </a:p>
      </dsp:txBody>
      <dsp:txXfrm>
        <a:off x="900099" y="1080120"/>
        <a:ext cx="3773908" cy="5400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D5961-2C9E-479D-9940-FC55F60A5C9B}">
      <dsp:nvSpPr>
        <dsp:cNvPr id="0" name=""/>
        <dsp:cNvSpPr/>
      </dsp:nvSpPr>
      <dsp:spPr>
        <a:xfrm>
          <a:off x="694367" y="0"/>
          <a:ext cx="2685077" cy="3487502"/>
        </a:xfrm>
        <a:prstGeom prst="triangle">
          <a:avLst/>
        </a:prstGeom>
        <a:solidFill>
          <a:schemeClr val="accent1">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880BD71-9DE6-4974-804F-6483C7A5CFF3}">
      <dsp:nvSpPr>
        <dsp:cNvPr id="0" name=""/>
        <dsp:cNvSpPr/>
      </dsp:nvSpPr>
      <dsp:spPr>
        <a:xfrm>
          <a:off x="1739617" y="144015"/>
          <a:ext cx="4812603" cy="513320"/>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kern="1200" dirty="0">
            <a:latin typeface="Times New Roman" panose="02020603050405020304" pitchFamily="18" charset="0"/>
            <a:cs typeface="Times New Roman" panose="02020603050405020304" pitchFamily="18" charset="0"/>
          </a:endParaRPr>
        </a:p>
      </dsp:txBody>
      <dsp:txXfrm>
        <a:off x="1764675" y="169073"/>
        <a:ext cx="4762487" cy="463204"/>
      </dsp:txXfrm>
    </dsp:sp>
    <dsp:sp modelId="{36C49FFD-B549-4EFA-B47F-1D7048C27C9F}">
      <dsp:nvSpPr>
        <dsp:cNvPr id="0" name=""/>
        <dsp:cNvSpPr/>
      </dsp:nvSpPr>
      <dsp:spPr>
        <a:xfrm>
          <a:off x="1745947" y="762905"/>
          <a:ext cx="4800090" cy="564674"/>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kern="1200" dirty="0">
            <a:latin typeface="Times New Roman" panose="02020603050405020304" pitchFamily="18" charset="0"/>
            <a:cs typeface="Times New Roman" panose="02020603050405020304" pitchFamily="18" charset="0"/>
          </a:endParaRPr>
        </a:p>
      </dsp:txBody>
      <dsp:txXfrm>
        <a:off x="1773512" y="790470"/>
        <a:ext cx="4744960" cy="509544"/>
      </dsp:txXfrm>
    </dsp:sp>
    <dsp:sp modelId="{E436DB04-3BAF-42A7-9310-53A9469CB369}">
      <dsp:nvSpPr>
        <dsp:cNvPr id="0" name=""/>
        <dsp:cNvSpPr/>
      </dsp:nvSpPr>
      <dsp:spPr>
        <a:xfrm>
          <a:off x="1725954" y="1440159"/>
          <a:ext cx="4810893" cy="470914"/>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kern="1200" dirty="0">
            <a:latin typeface="Times New Roman" panose="02020603050405020304" pitchFamily="18" charset="0"/>
            <a:cs typeface="Times New Roman" panose="02020603050405020304" pitchFamily="18" charset="0"/>
          </a:endParaRPr>
        </a:p>
      </dsp:txBody>
      <dsp:txXfrm>
        <a:off x="1748942" y="1463147"/>
        <a:ext cx="4764917" cy="424938"/>
      </dsp:txXfrm>
    </dsp:sp>
    <dsp:sp modelId="{A46F0C21-C6D3-4ED3-B78E-CB27E06B2B58}">
      <dsp:nvSpPr>
        <dsp:cNvPr id="0" name=""/>
        <dsp:cNvSpPr/>
      </dsp:nvSpPr>
      <dsp:spPr>
        <a:xfrm>
          <a:off x="1711900" y="2016224"/>
          <a:ext cx="4794321" cy="647569"/>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kern="1200" dirty="0">
            <a:latin typeface="Times New Roman" panose="02020603050405020304" pitchFamily="18" charset="0"/>
            <a:cs typeface="Times New Roman" panose="02020603050405020304" pitchFamily="18" charset="0"/>
          </a:endParaRPr>
        </a:p>
      </dsp:txBody>
      <dsp:txXfrm>
        <a:off x="1743512" y="2047836"/>
        <a:ext cx="4731097" cy="584345"/>
      </dsp:txXfrm>
    </dsp:sp>
    <dsp:sp modelId="{A13AF248-4863-403C-9305-6870D67EF3E1}">
      <dsp:nvSpPr>
        <dsp:cNvPr id="0" name=""/>
        <dsp:cNvSpPr/>
      </dsp:nvSpPr>
      <dsp:spPr>
        <a:xfrm>
          <a:off x="1692396" y="2808311"/>
          <a:ext cx="4854202" cy="586880"/>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Продолжить работу по заключению </a:t>
          </a:r>
          <a:r>
            <a:rPr lang="ru-RU" sz="1200" kern="1200" dirty="0" err="1" smtClean="0">
              <a:latin typeface="Times New Roman" panose="02020603050405020304" pitchFamily="18" charset="0"/>
              <a:cs typeface="Times New Roman" panose="02020603050405020304" pitchFamily="18" charset="0"/>
            </a:rPr>
            <a:t>энергосервисных</a:t>
          </a:r>
          <a:r>
            <a:rPr lang="ru-RU" sz="1200" kern="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kern="1200" dirty="0">
            <a:latin typeface="Times New Roman" panose="02020603050405020304" pitchFamily="18" charset="0"/>
            <a:cs typeface="Times New Roman" panose="02020603050405020304" pitchFamily="18" charset="0"/>
          </a:endParaRPr>
        </a:p>
      </dsp:txBody>
      <dsp:txXfrm>
        <a:off x="1721045" y="2836960"/>
        <a:ext cx="4796904" cy="52958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0.30776</cdr:x>
      <cdr:y>0.11468</cdr:y>
    </cdr:from>
    <cdr:to>
      <cdr:x>0.40753</cdr:x>
      <cdr:y>0.26352</cdr:y>
    </cdr:to>
    <cdr:sp macro="" textlink="">
      <cdr:nvSpPr>
        <cdr:cNvPr id="4" name="TextBox 3"/>
        <cdr:cNvSpPr txBox="1"/>
      </cdr:nvSpPr>
      <cdr:spPr>
        <a:xfrm xmlns:a="http://schemas.openxmlformats.org/drawingml/2006/main" rot="951250">
          <a:off x="2820503" y="255994"/>
          <a:ext cx="914364" cy="3322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233 033,05</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0.31256</cdr:x>
      <cdr:y>0.19355</cdr:y>
    </cdr:from>
    <cdr:to>
      <cdr:x>0.40685</cdr:x>
      <cdr:y>0.29032</cdr:y>
    </cdr:to>
    <cdr:cxnSp macro="">
      <cdr:nvCxnSpPr>
        <cdr:cNvPr id="5" name="Прямая со стрелкой 4"/>
        <cdr:cNvCxnSpPr/>
      </cdr:nvCxnSpPr>
      <cdr:spPr>
        <a:xfrm xmlns:a="http://schemas.openxmlformats.org/drawingml/2006/main">
          <a:off x="2864520" y="432053"/>
          <a:ext cx="864120" cy="216017"/>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0.45398</cdr:x>
      <cdr:y>0.31866</cdr:y>
    </cdr:from>
    <cdr:to>
      <cdr:x>0.54827</cdr:x>
      <cdr:y>0.37976</cdr:y>
    </cdr:to>
    <cdr:cxnSp macro="">
      <cdr:nvCxnSpPr>
        <cdr:cNvPr id="10" name="Прямая со стрелкой 9"/>
        <cdr:cNvCxnSpPr/>
      </cdr:nvCxnSpPr>
      <cdr:spPr>
        <a:xfrm xmlns:a="http://schemas.openxmlformats.org/drawingml/2006/main">
          <a:off x="4160641" y="711319"/>
          <a:ext cx="864141" cy="136401"/>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0.10303</cdr:x>
      <cdr:y>0.15051</cdr:y>
    </cdr:from>
    <cdr:to>
      <cdr:x>0.21974</cdr:x>
      <cdr:y>0.29935</cdr:y>
    </cdr:to>
    <cdr:sp macro="" textlink="">
      <cdr:nvSpPr>
        <cdr:cNvPr id="12" name="TextBox 1"/>
        <cdr:cNvSpPr txBox="1"/>
      </cdr:nvSpPr>
      <cdr:spPr>
        <a:xfrm xmlns:a="http://schemas.openxmlformats.org/drawingml/2006/main" rot="20330838">
          <a:off x="944216" y="335967"/>
          <a:ext cx="1069614" cy="33224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a:t>
          </a:r>
          <a:r>
            <a:rPr lang="ru-RU" sz="1200" b="1" dirty="0" smtClean="0">
              <a:latin typeface="Times New Roman" panose="02020603050405020304" pitchFamily="18" charset="0"/>
              <a:cs typeface="Times New Roman" panose="02020603050405020304" pitchFamily="18" charset="0"/>
            </a:rPr>
            <a:t>197 520,36</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0.45124</cdr:x>
      <cdr:y>0.24222</cdr:y>
    </cdr:from>
    <cdr:to>
      <cdr:x>0.55102</cdr:x>
      <cdr:y>0.39106</cdr:y>
    </cdr:to>
    <cdr:sp macro="" textlink="">
      <cdr:nvSpPr>
        <cdr:cNvPr id="16" name="TextBox 1"/>
        <cdr:cNvSpPr txBox="1"/>
      </cdr:nvSpPr>
      <cdr:spPr>
        <a:xfrm xmlns:a="http://schemas.openxmlformats.org/drawingml/2006/main" rot="573949">
          <a:off x="4135484" y="540695"/>
          <a:ext cx="914455" cy="3322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27 641,29</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0.62679</cdr:x>
      <cdr:y>0.24222</cdr:y>
    </cdr:from>
    <cdr:to>
      <cdr:x>0.72656</cdr:x>
      <cdr:y>0.39107</cdr:y>
    </cdr:to>
    <cdr:sp macro="" textlink="">
      <cdr:nvSpPr>
        <cdr:cNvPr id="17" name="TextBox 1"/>
        <cdr:cNvSpPr txBox="1"/>
      </cdr:nvSpPr>
      <cdr:spPr>
        <a:xfrm xmlns:a="http://schemas.openxmlformats.org/drawingml/2006/main" rot="20983070">
          <a:off x="5744311" y="540685"/>
          <a:ext cx="914364" cy="33227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2 477,63</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0.1397</cdr:x>
      <cdr:y>0.19678</cdr:y>
    </cdr:from>
    <cdr:to>
      <cdr:x>0.21828</cdr:x>
      <cdr:y>0.31608</cdr:y>
    </cdr:to>
    <cdr:cxnSp macro="">
      <cdr:nvCxnSpPr>
        <cdr:cNvPr id="8" name="Прямая со стрелкой 7"/>
        <cdr:cNvCxnSpPr/>
      </cdr:nvCxnSpPr>
      <cdr:spPr>
        <a:xfrm xmlns:a="http://schemas.openxmlformats.org/drawingml/2006/main" flipV="1">
          <a:off x="1280344" y="439261"/>
          <a:ext cx="720098" cy="266317"/>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0.xml><?xml version="1.0" encoding="utf-8"?>
<c:userShapes xmlns:c="http://schemas.openxmlformats.org/drawingml/2006/chart">
  <cdr:relSizeAnchor xmlns:cdr="http://schemas.openxmlformats.org/drawingml/2006/chartDrawing">
    <cdr:from>
      <cdr:x>0.8827</cdr:x>
      <cdr:y>0.05151</cdr:y>
    </cdr:from>
    <cdr:to>
      <cdr:x>0.96832</cdr:x>
      <cdr:y>0.08783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0.28272</cdr:x>
      <cdr:y>0.24453</cdr:y>
    </cdr:from>
    <cdr:to>
      <cdr:x>0.41973</cdr:x>
      <cdr:y>0.63778</cdr:y>
    </cdr:to>
    <cdr:sp macro="" textlink="">
      <cdr:nvSpPr>
        <cdr:cNvPr id="3" name="TextBox 2"/>
        <cdr:cNvSpPr txBox="1"/>
      </cdr:nvSpPr>
      <cdr:spPr>
        <a:xfrm xmlns:a="http://schemas.openxmlformats.org/drawingml/2006/main">
          <a:off x="2952328" y="1822573"/>
          <a:ext cx="1430737" cy="29310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Целевые показатели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з</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аработной платы</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у</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становленные для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о</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тдельных категорий</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аботников</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бюджетной сферы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н</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 реализацию майских </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a:t>
          </a:r>
          <a:r>
            <a:rPr lang="en-US" sz="1200" b="1" dirty="0" smtClean="0">
              <a:solidFill>
                <a:schemeClr val="bg1">
                  <a:lumMod val="10000"/>
                </a:schemeClr>
              </a:solidFill>
              <a:latin typeface="Times New Roman" panose="02020603050405020304" pitchFamily="18" charset="0"/>
              <a:cs typeface="Times New Roman" panose="02020603050405020304" pitchFamily="18" charset="0"/>
            </a:rPr>
            <a:t>2</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1 году </a:t>
          </a:r>
        </a:p>
        <a:p xmlns:a="http://schemas.openxmlformats.org/drawingml/2006/main">
          <a:pPr algn="ctr">
            <a:lnSpc>
              <a:spcPts val="1300"/>
            </a:lnSpc>
          </a:pPr>
          <a:r>
            <a:rPr lang="ru-RU" sz="1200" b="1" dirty="0" smtClean="0">
              <a:solidFill>
                <a:schemeClr val="bg1">
                  <a:lumMod val="10000"/>
                </a:schemeClr>
              </a:solidFill>
            </a:rPr>
            <a:t> </a:t>
          </a:r>
          <a:endParaRPr lang="ru-RU" sz="1200" b="1" dirty="0">
            <a:solidFill>
              <a:schemeClr val="bg1">
                <a:lumMod val="10000"/>
              </a:schemeClr>
            </a:solidFill>
          </a:endParaRPr>
        </a:p>
      </cdr:txBody>
    </cdr:sp>
  </cdr:relSizeAnchor>
  <cdr:relSizeAnchor xmlns:cdr="http://schemas.openxmlformats.org/drawingml/2006/chartDrawing">
    <cdr:from>
      <cdr:x>0.48269</cdr:x>
      <cdr:y>0.10096</cdr:y>
    </cdr:from>
    <cdr:to>
      <cdr:x>0.51509</cdr:x>
      <cdr:y>0.13961</cdr:y>
    </cdr:to>
    <cdr:sp macro="" textlink="">
      <cdr:nvSpPr>
        <cdr:cNvPr id="4" name="TextBox 3"/>
        <cdr:cNvSpPr txBox="1"/>
      </cdr:nvSpPr>
      <cdr:spPr>
        <a:xfrm xmlns:a="http://schemas.openxmlformats.org/drawingml/2006/main">
          <a:off x="5040560" y="752469"/>
          <a:ext cx="338340" cy="28807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руб.</a:t>
          </a:r>
          <a:endParaRPr lang="ru-RU" sz="1100" b="1" dirty="0"/>
        </a:p>
      </cdr:txBody>
    </cdr:sp>
  </cdr:relSizeAnchor>
</c:userShapes>
</file>

<file path=ppt/drawings/drawing11.xml><?xml version="1.0" encoding="utf-8"?>
<c:userShapes xmlns:c="http://schemas.openxmlformats.org/drawingml/2006/chart">
  <cdr:relSizeAnchor xmlns:cdr="http://schemas.openxmlformats.org/drawingml/2006/chartDrawing">
    <cdr:from>
      <cdr:x>0.01247</cdr:x>
      <cdr:y>0.83871</cdr:y>
    </cdr:from>
    <cdr:to>
      <cdr:x>0.12222</cdr:x>
      <cdr:y>0.99028</cdr:y>
    </cdr:to>
    <cdr:sp macro="" textlink="">
      <cdr:nvSpPr>
        <cdr:cNvPr id="2" name="TextBox 1"/>
        <cdr:cNvSpPr txBox="1"/>
      </cdr:nvSpPr>
      <cdr:spPr>
        <a:xfrm xmlns:a="http://schemas.openxmlformats.org/drawingml/2006/main">
          <a:off x="80796" y="1872208"/>
          <a:ext cx="711292" cy="3383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2020 </a:t>
          </a:r>
          <a:r>
            <a:rPr lang="ru-RU" sz="1200" b="1" dirty="0" smtClean="0">
              <a:latin typeface="Times New Roman" panose="02020603050405020304" pitchFamily="18" charset="0"/>
              <a:cs typeface="Times New Roman" panose="02020603050405020304" pitchFamily="18" charset="0"/>
            </a:rPr>
            <a:t>год</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0.84636</cdr:x>
      <cdr:y>0.84843</cdr:y>
    </cdr:from>
    <cdr:to>
      <cdr:x>0.95611</cdr:x>
      <cdr:y>1</cdr:y>
    </cdr:to>
    <cdr:sp macro="" textlink="">
      <cdr:nvSpPr>
        <cdr:cNvPr id="3" name="TextBox 1"/>
        <cdr:cNvSpPr txBox="1"/>
      </cdr:nvSpPr>
      <cdr:spPr>
        <a:xfrm xmlns:a="http://schemas.openxmlformats.org/drawingml/2006/main">
          <a:off x="4540580" y="1529903"/>
          <a:ext cx="588788" cy="27331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2021 </a:t>
          </a:r>
          <a:r>
            <a:rPr lang="ru-RU" sz="1200" b="1" dirty="0" smtClean="0">
              <a:latin typeface="Times New Roman" panose="02020603050405020304" pitchFamily="18" charset="0"/>
              <a:cs typeface="Times New Roman" panose="02020603050405020304" pitchFamily="18" charset="0"/>
            </a:rPr>
            <a:t>год</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0.29617</cdr:x>
      <cdr:y>0.08658</cdr:y>
    </cdr:from>
    <cdr:to>
      <cdr:x>0.39594</cdr:x>
      <cdr:y>0.23542</cdr:y>
    </cdr:to>
    <cdr:sp macro="" textlink="">
      <cdr:nvSpPr>
        <cdr:cNvPr id="4" name="TextBox 3"/>
        <cdr:cNvSpPr txBox="1"/>
      </cdr:nvSpPr>
      <cdr:spPr>
        <a:xfrm xmlns:a="http://schemas.openxmlformats.org/drawingml/2006/main" rot="1031689">
          <a:off x="2714357" y="199497"/>
          <a:ext cx="914364" cy="3429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257 923,46</a:t>
          </a:r>
          <a:endParaRPr lang="ru-RU" sz="1200" b="1" dirty="0" smtClean="0">
            <a:latin typeface="Times New Roman" panose="02020603050405020304" pitchFamily="18" charset="0"/>
            <a:cs typeface="Times New Roman" panose="02020603050405020304" pitchFamily="18" charset="0"/>
          </a:endParaRPr>
        </a:p>
        <a:p xmlns:a="http://schemas.openxmlformats.org/drawingml/2006/main">
          <a:pPr marL="171450" indent="-171450">
            <a:buFontTx/>
            <a:buChar char="-"/>
          </a:pP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0.30859</cdr:x>
      <cdr:y>0.15625</cdr:y>
    </cdr:from>
    <cdr:to>
      <cdr:x>0.40287</cdr:x>
      <cdr:y>0.28125</cdr:y>
    </cdr:to>
    <cdr:cxnSp macro="">
      <cdr:nvCxnSpPr>
        <cdr:cNvPr id="5" name="Прямая со стрелкой 4"/>
        <cdr:cNvCxnSpPr/>
      </cdr:nvCxnSpPr>
      <cdr:spPr>
        <a:xfrm xmlns:a="http://schemas.openxmlformats.org/drawingml/2006/main">
          <a:off x="2828112" y="360040"/>
          <a:ext cx="864096" cy="288032"/>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0.47359</cdr:x>
      <cdr:y>0.34375</cdr:y>
    </cdr:from>
    <cdr:to>
      <cdr:x>0.55216</cdr:x>
      <cdr:y>0.375</cdr:y>
    </cdr:to>
    <cdr:cxnSp macro="">
      <cdr:nvCxnSpPr>
        <cdr:cNvPr id="10" name="Прямая со стрелкой 9"/>
        <cdr:cNvCxnSpPr/>
      </cdr:nvCxnSpPr>
      <cdr:spPr>
        <a:xfrm xmlns:a="http://schemas.openxmlformats.org/drawingml/2006/main">
          <a:off x="4340280" y="792088"/>
          <a:ext cx="720080" cy="72008"/>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0.10712</cdr:x>
      <cdr:y>0.17249</cdr:y>
    </cdr:from>
    <cdr:to>
      <cdr:x>0.22383</cdr:x>
      <cdr:y>0.32133</cdr:y>
    </cdr:to>
    <cdr:sp macro="" textlink="">
      <cdr:nvSpPr>
        <cdr:cNvPr id="12" name="TextBox 1"/>
        <cdr:cNvSpPr txBox="1"/>
      </cdr:nvSpPr>
      <cdr:spPr>
        <a:xfrm xmlns:a="http://schemas.openxmlformats.org/drawingml/2006/main" rot="20330838">
          <a:off x="981751" y="397457"/>
          <a:ext cx="1069614" cy="3429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+224 388,26</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0.46771</cdr:x>
      <cdr:y>0.24351</cdr:y>
    </cdr:from>
    <cdr:to>
      <cdr:x>0.56749</cdr:x>
      <cdr:y>0.39235</cdr:y>
    </cdr:to>
    <cdr:sp macro="" textlink="">
      <cdr:nvSpPr>
        <cdr:cNvPr id="16" name="TextBox 1"/>
        <cdr:cNvSpPr txBox="1"/>
      </cdr:nvSpPr>
      <cdr:spPr>
        <a:xfrm xmlns:a="http://schemas.openxmlformats.org/drawingml/2006/main" rot="362747">
          <a:off x="4286445" y="561113"/>
          <a:ext cx="914455" cy="3429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-27 819,79</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0.61971</cdr:x>
      <cdr:y>0.21875</cdr:y>
    </cdr:from>
    <cdr:to>
      <cdr:x>0.71948</cdr:x>
      <cdr:y>0.3676</cdr:y>
    </cdr:to>
    <cdr:sp macro="" textlink="">
      <cdr:nvSpPr>
        <cdr:cNvPr id="17" name="TextBox 1"/>
        <cdr:cNvSpPr txBox="1"/>
      </cdr:nvSpPr>
      <cdr:spPr>
        <a:xfrm xmlns:a="http://schemas.openxmlformats.org/drawingml/2006/main" rot="21275463">
          <a:off x="5679464" y="504056"/>
          <a:ext cx="914363" cy="34298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+2 477,63</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0.12729</cdr:x>
      <cdr:y>0.1875</cdr:y>
    </cdr:from>
    <cdr:to>
      <cdr:x>0.22944</cdr:x>
      <cdr:y>0.34375</cdr:y>
    </cdr:to>
    <cdr:cxnSp macro="">
      <cdr:nvCxnSpPr>
        <cdr:cNvPr id="8" name="Прямая со стрелкой 7"/>
        <cdr:cNvCxnSpPr/>
      </cdr:nvCxnSpPr>
      <cdr:spPr>
        <a:xfrm xmlns:a="http://schemas.openxmlformats.org/drawingml/2006/main" flipV="1">
          <a:off x="1166600" y="432048"/>
          <a:ext cx="936127" cy="36004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0.63073</cdr:x>
      <cdr:y>0.34375</cdr:y>
    </cdr:from>
    <cdr:to>
      <cdr:x>0.72185</cdr:x>
      <cdr:y>0.375</cdr:y>
    </cdr:to>
    <cdr:cxnSp macro="">
      <cdr:nvCxnSpPr>
        <cdr:cNvPr id="11" name="Прямая со стрелкой 10"/>
        <cdr:cNvCxnSpPr/>
      </cdr:nvCxnSpPr>
      <cdr:spPr>
        <a:xfrm xmlns:a="http://schemas.openxmlformats.org/drawingml/2006/main" flipV="1">
          <a:off x="5780440" y="792088"/>
          <a:ext cx="835107" cy="72008"/>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0.2918</cdr:x>
      <cdr:y>0.42208</cdr:y>
    </cdr:from>
    <cdr:to>
      <cdr:x>0.39157</cdr:x>
      <cdr:y>0.57092</cdr:y>
    </cdr:to>
    <cdr:sp macro="" textlink="">
      <cdr:nvSpPr>
        <cdr:cNvPr id="4" name="TextBox 3"/>
        <cdr:cNvSpPr txBox="1"/>
      </cdr:nvSpPr>
      <cdr:spPr>
        <a:xfrm xmlns:a="http://schemas.openxmlformats.org/drawingml/2006/main" rot="20019215">
          <a:off x="2605477" y="759825"/>
          <a:ext cx="890845" cy="26794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a:t>
          </a:r>
          <a:r>
            <a:rPr lang="ru-RU" sz="1200" b="1" dirty="0" smtClean="0">
              <a:latin typeface="Times New Roman" panose="02020603050405020304" pitchFamily="18" charset="0"/>
              <a:cs typeface="Times New Roman" panose="02020603050405020304" pitchFamily="18" charset="0"/>
            </a:rPr>
            <a:t>24 890,41</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0.28976</cdr:x>
      <cdr:y>0.28</cdr:y>
    </cdr:from>
    <cdr:to>
      <cdr:x>0.37903</cdr:x>
      <cdr:y>0.51249</cdr:y>
    </cdr:to>
    <cdr:cxnSp macro="">
      <cdr:nvCxnSpPr>
        <cdr:cNvPr id="5" name="Прямая со стрелкой 4"/>
        <cdr:cNvCxnSpPr/>
      </cdr:nvCxnSpPr>
      <cdr:spPr>
        <a:xfrm xmlns:a="http://schemas.openxmlformats.org/drawingml/2006/main" flipV="1">
          <a:off x="2587236" y="504056"/>
          <a:ext cx="797140" cy="418531"/>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0.46774</cdr:x>
      <cdr:y>0.28</cdr:y>
    </cdr:from>
    <cdr:to>
      <cdr:x>0.54839</cdr:x>
      <cdr:y>0.36</cdr:y>
    </cdr:to>
    <cdr:cxnSp macro="">
      <cdr:nvCxnSpPr>
        <cdr:cNvPr id="10" name="Прямая со стрелкой 9"/>
        <cdr:cNvCxnSpPr/>
      </cdr:nvCxnSpPr>
      <cdr:spPr>
        <a:xfrm xmlns:a="http://schemas.openxmlformats.org/drawingml/2006/main" flipV="1">
          <a:off x="4176464" y="504056"/>
          <a:ext cx="720080" cy="144016"/>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0.10614</cdr:x>
      <cdr:y>0.50504</cdr:y>
    </cdr:from>
    <cdr:to>
      <cdr:x>0.22285</cdr:x>
      <cdr:y>0.65388</cdr:y>
    </cdr:to>
    <cdr:sp macro="" textlink="">
      <cdr:nvSpPr>
        <cdr:cNvPr id="12" name="TextBox 1"/>
        <cdr:cNvSpPr txBox="1"/>
      </cdr:nvSpPr>
      <cdr:spPr>
        <a:xfrm xmlns:a="http://schemas.openxmlformats.org/drawingml/2006/main" rot="1349139">
          <a:off x="947729" y="909172"/>
          <a:ext cx="1042103" cy="2679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- 26 867,93</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0.44133</cdr:x>
      <cdr:y>0.30236</cdr:y>
    </cdr:from>
    <cdr:to>
      <cdr:x>0.55867</cdr:x>
      <cdr:y>0.4524</cdr:y>
    </cdr:to>
    <cdr:sp macro="" textlink="">
      <cdr:nvSpPr>
        <cdr:cNvPr id="16" name="TextBox 1"/>
        <cdr:cNvSpPr txBox="1"/>
      </cdr:nvSpPr>
      <cdr:spPr>
        <a:xfrm xmlns:a="http://schemas.openxmlformats.org/drawingml/2006/main" rot="20835179">
          <a:off x="3940629" y="544309"/>
          <a:ext cx="1047734" cy="27010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a:t>
          </a:r>
          <a:r>
            <a:rPr lang="ru-RU" sz="1200" b="1" dirty="0" smtClean="0">
              <a:latin typeface="Times New Roman" panose="02020603050405020304" pitchFamily="18" charset="0"/>
              <a:cs typeface="Times New Roman" panose="02020603050405020304" pitchFamily="18" charset="0"/>
            </a:rPr>
            <a:t>+ 178,5</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0.63031</cdr:x>
      <cdr:y>0.12</cdr:y>
    </cdr:from>
    <cdr:to>
      <cdr:x>0.73008</cdr:x>
      <cdr:y>0.26885</cdr:y>
    </cdr:to>
    <cdr:sp macro="" textlink="">
      <cdr:nvSpPr>
        <cdr:cNvPr id="17" name="TextBox 1"/>
        <cdr:cNvSpPr txBox="1"/>
      </cdr:nvSpPr>
      <cdr:spPr>
        <a:xfrm xmlns:a="http://schemas.openxmlformats.org/drawingml/2006/main">
          <a:off x="5628000" y="216024"/>
          <a:ext cx="890845" cy="26795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+0,00</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0.12097</cdr:x>
      <cdr:y>0.4</cdr:y>
    </cdr:from>
    <cdr:to>
      <cdr:x>0.21093</cdr:x>
      <cdr:y>0.61809</cdr:y>
    </cdr:to>
    <cdr:cxnSp macro="">
      <cdr:nvCxnSpPr>
        <cdr:cNvPr id="8" name="Прямая со стрелкой 7"/>
        <cdr:cNvCxnSpPr/>
      </cdr:nvCxnSpPr>
      <cdr:spPr>
        <a:xfrm xmlns:a="http://schemas.openxmlformats.org/drawingml/2006/main">
          <a:off x="1080120" y="720080"/>
          <a:ext cx="803272" cy="392606"/>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0.6318</cdr:x>
      <cdr:y>0.24</cdr:y>
    </cdr:from>
    <cdr:to>
      <cdr:x>0.73388</cdr:x>
      <cdr:y>0.24</cdr:y>
    </cdr:to>
    <cdr:cxnSp macro="">
      <cdr:nvCxnSpPr>
        <cdr:cNvPr id="11" name="Прямая со стрелкой 10"/>
        <cdr:cNvCxnSpPr/>
      </cdr:nvCxnSpPr>
      <cdr:spPr>
        <a:xfrm xmlns:a="http://schemas.openxmlformats.org/drawingml/2006/main">
          <a:off x="5641302" y="432048"/>
          <a:ext cx="911471" cy="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0.68056</cdr:x>
      <cdr:y>0.25439</cdr:y>
    </cdr:from>
    <cdr:to>
      <cdr:x>0.88889</cdr:x>
      <cdr:y>0.30875</cdr:y>
    </cdr:to>
    <cdr:sp macro="" textlink="">
      <cdr:nvSpPr>
        <cdr:cNvPr id="2" name="TextBox 1"/>
        <cdr:cNvSpPr txBox="1"/>
      </cdr:nvSpPr>
      <cdr:spPr>
        <a:xfrm xmlns:a="http://schemas.openxmlformats.org/drawingml/2006/main">
          <a:off x="3528392" y="1440160"/>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36,3 </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0.08333</cdr:x>
      <cdr:y>0.61053</cdr:y>
    </cdr:from>
    <cdr:to>
      <cdr:x>0.29167</cdr:x>
      <cdr:y>0.6649</cdr:y>
    </cdr:to>
    <cdr:sp macro="" textlink="">
      <cdr:nvSpPr>
        <cdr:cNvPr id="3" name="TextBox 1"/>
        <cdr:cNvSpPr txBox="1"/>
      </cdr:nvSpPr>
      <cdr:spPr>
        <a:xfrm xmlns:a="http://schemas.openxmlformats.org/drawingml/2006/main">
          <a:off x="432048" y="3456384"/>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63,7</a:t>
          </a:r>
          <a:r>
            <a:rPr lang="ru-RU" sz="1400" b="1" dirty="0" smtClean="0"/>
            <a:t> </a:t>
          </a:r>
          <a:r>
            <a:rPr lang="ru-RU" sz="1400" b="1" dirty="0" smtClean="0"/>
            <a:t>%</a:t>
          </a:r>
          <a:endParaRPr lang="ru-RU" sz="14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0.732</cdr:x>
      <cdr:y>0.20218</cdr:y>
    </cdr:from>
    <cdr:to>
      <cdr:x>1</cdr:x>
      <cdr:y>0.29518</cdr:y>
    </cdr:to>
    <cdr:sp macro="" textlink="">
      <cdr:nvSpPr>
        <cdr:cNvPr id="2" name="TextBox 6"/>
        <cdr:cNvSpPr txBox="1"/>
      </cdr:nvSpPr>
      <cdr:spPr>
        <a:xfrm xmlns:a="http://schemas.openxmlformats.org/drawingml/2006/main">
          <a:off x="2556792" y="602188"/>
          <a:ext cx="93610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t>   </a:t>
          </a:r>
          <a:r>
            <a:rPr lang="ru-RU" sz="1200" b="1" dirty="0" smtClean="0">
              <a:latin typeface="Times New Roman" panose="02020603050405020304" pitchFamily="18" charset="0"/>
              <a:cs typeface="Times New Roman" panose="02020603050405020304" pitchFamily="18" charset="0"/>
            </a:rPr>
            <a:t>45,3</a:t>
          </a:r>
          <a:r>
            <a:rPr lang="ru-RU" sz="1200" b="1" dirty="0" smtClean="0"/>
            <a:t> </a:t>
          </a:r>
          <a:r>
            <a:rPr lang="ru-RU" sz="1200" b="1" dirty="0" smtClean="0"/>
            <a:t>%</a:t>
          </a:r>
          <a:endParaRPr lang="ru-RU" sz="1200" b="1" dirty="0"/>
        </a:p>
      </cdr:txBody>
    </cdr:sp>
  </cdr:relSizeAnchor>
  <cdr:relSizeAnchor xmlns:cdr="http://schemas.openxmlformats.org/drawingml/2006/chartDrawing">
    <cdr:from>
      <cdr:x>0</cdr:x>
      <cdr:y>0.589</cdr:y>
    </cdr:from>
    <cdr:to>
      <cdr:x>0.30923</cdr:x>
      <cdr:y>0.69234</cdr:y>
    </cdr:to>
    <cdr:sp macro="" textlink="">
      <cdr:nvSpPr>
        <cdr:cNvPr id="3" name="TextBox 6"/>
        <cdr:cNvSpPr txBox="1"/>
      </cdr:nvSpPr>
      <cdr:spPr>
        <a:xfrm xmlns:a="http://schemas.openxmlformats.org/drawingml/2006/main">
          <a:off x="-5543600" y="1754316"/>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54,7 </a:t>
          </a:r>
          <a:r>
            <a:rPr lang="ru-RU" sz="1400" b="1" dirty="0" smtClean="0"/>
            <a:t>%</a:t>
          </a:r>
          <a:endParaRPr lang="ru-RU" sz="1400" b="1" dirty="0"/>
        </a:p>
      </cdr:txBody>
    </cdr:sp>
  </cdr:relSizeAnchor>
</c:userShapes>
</file>

<file path=ppt/drawings/drawing6.xml><?xml version="1.0" encoding="utf-8"?>
<c:userShapes xmlns:c="http://schemas.openxmlformats.org/drawingml/2006/chart">
  <cdr:relSizeAnchor xmlns:cdr="http://schemas.openxmlformats.org/drawingml/2006/chartDrawing">
    <cdr:from>
      <cdr:x>0.71429</cdr:x>
      <cdr:y>0.21951</cdr:y>
    </cdr:from>
    <cdr:to>
      <cdr:x>0.93878</cdr:x>
      <cdr:y>0.31333</cdr:y>
    </cdr:to>
    <cdr:sp macro="" textlink="">
      <cdr:nvSpPr>
        <cdr:cNvPr id="2" name="TextBox 6"/>
        <cdr:cNvSpPr txBox="1"/>
      </cdr:nvSpPr>
      <cdr:spPr>
        <a:xfrm xmlns:a="http://schemas.openxmlformats.org/drawingml/2006/main">
          <a:off x="2520295" y="648066"/>
          <a:ext cx="792089"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45,6</a:t>
          </a:r>
          <a:r>
            <a:rPr lang="ru-RU" sz="1200" b="1" dirty="0" smtClean="0"/>
            <a:t> </a:t>
          </a:r>
          <a:r>
            <a:rPr lang="ru-RU" sz="1200" b="1" dirty="0" smtClean="0"/>
            <a:t>%</a:t>
          </a:r>
          <a:endParaRPr lang="ru-RU" sz="1200" b="1" dirty="0"/>
        </a:p>
      </cdr:txBody>
    </cdr:sp>
  </cdr:relSizeAnchor>
  <cdr:relSizeAnchor xmlns:cdr="http://schemas.openxmlformats.org/drawingml/2006/chartDrawing">
    <cdr:from>
      <cdr:x>0</cdr:x>
      <cdr:y>0.63415</cdr:y>
    </cdr:from>
    <cdr:to>
      <cdr:x>0.22449</cdr:x>
      <cdr:y>0.72797</cdr:y>
    </cdr:to>
    <cdr:sp macro="" textlink="">
      <cdr:nvSpPr>
        <cdr:cNvPr id="3" name="TextBox 6"/>
        <cdr:cNvSpPr txBox="1"/>
      </cdr:nvSpPr>
      <cdr:spPr>
        <a:xfrm xmlns:a="http://schemas.openxmlformats.org/drawingml/2006/main">
          <a:off x="0" y="1872208"/>
          <a:ext cx="79208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54,4</a:t>
          </a:r>
          <a:r>
            <a:rPr lang="ru-RU" sz="1200" b="1" dirty="0" smtClean="0"/>
            <a:t> </a:t>
          </a:r>
          <a:r>
            <a:rPr lang="ru-RU" sz="1200" b="1" dirty="0" smtClean="0"/>
            <a:t>%</a:t>
          </a:r>
          <a:endParaRPr lang="ru-RU" sz="1200" b="1" dirty="0"/>
        </a:p>
      </cdr:txBody>
    </cdr:sp>
  </cdr:relSizeAnchor>
</c:userShapes>
</file>

<file path=ppt/drawings/drawing7.xml><?xml version="1.0" encoding="utf-8"?>
<c:userShapes xmlns:c="http://schemas.openxmlformats.org/drawingml/2006/chart">
  <cdr:relSizeAnchor xmlns:cdr="http://schemas.openxmlformats.org/drawingml/2006/chartDrawing">
    <cdr:from>
      <cdr:x>0.37616</cdr:x>
      <cdr:y>0.83512</cdr:y>
    </cdr:from>
    <cdr:to>
      <cdr:x>0.55425</cdr:x>
      <cdr:y>1</cdr:y>
    </cdr:to>
    <cdr:sp macro="" textlink="">
      <cdr:nvSpPr>
        <cdr:cNvPr id="2" name="TextBox 1"/>
        <cdr:cNvSpPr txBox="1"/>
      </cdr:nvSpPr>
      <cdr:spPr>
        <a:xfrm xmlns:a="http://schemas.openxmlformats.org/drawingml/2006/main">
          <a:off x="3408016" y="2382544"/>
          <a:ext cx="1613520" cy="4703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Целевые средства из </a:t>
          </a:r>
        </a:p>
        <a:p xmlns:a="http://schemas.openxmlformats.org/drawingml/2006/main">
          <a:r>
            <a:rPr lang="ru-RU" sz="1200" b="1" dirty="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       ФБ РФ и РБ РК</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0.74175</cdr:x>
      <cdr:y>0.85816</cdr:y>
    </cdr:from>
    <cdr:to>
      <cdr:x>0.89403</cdr:x>
      <cdr:y>0.92656</cdr:y>
    </cdr:to>
    <cdr:sp macro="" textlink="">
      <cdr:nvSpPr>
        <cdr:cNvPr id="3" name="TextBox 1"/>
        <cdr:cNvSpPr txBox="1"/>
      </cdr:nvSpPr>
      <cdr:spPr>
        <a:xfrm xmlns:a="http://schemas.openxmlformats.org/drawingml/2006/main">
          <a:off x="6720384" y="2448272"/>
          <a:ext cx="1379677" cy="1951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Собственные</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0.70429</cdr:x>
      <cdr:y>0.00894</cdr:y>
    </cdr:from>
    <cdr:to>
      <cdr:x>0.80429</cdr:x>
      <cdr:y>0.16968</cdr:y>
    </cdr:to>
    <cdr:sp macro="" textlink="">
      <cdr:nvSpPr>
        <cdr:cNvPr id="2" name="TextBox 1"/>
        <cdr:cNvSpPr txBox="1"/>
      </cdr:nvSpPr>
      <cdr:spPr>
        <a:xfrm xmlns:a="http://schemas.openxmlformats.org/drawingml/2006/main">
          <a:off x="6440033" y="5085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9.xml><?xml version="1.0" encoding="utf-8"?>
<c:userShapes xmlns:c="http://schemas.openxmlformats.org/drawingml/2006/chart">
  <cdr:relSizeAnchor xmlns:cdr="http://schemas.openxmlformats.org/drawingml/2006/chartDrawing">
    <cdr:from>
      <cdr:x>0.88695</cdr:x>
      <cdr:y>0.06451</cdr:y>
    </cdr:from>
    <cdr:to>
      <cdr:x>0.96857</cdr:x>
      <cdr:y>0.10033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0.17475</cdr:x>
      <cdr:y>0.24324</cdr:y>
    </cdr:from>
    <cdr:to>
      <cdr:x>0.31351</cdr:x>
      <cdr:y>0.64774</cdr:y>
    </cdr:to>
    <cdr:sp macro="" textlink="">
      <cdr:nvSpPr>
        <cdr:cNvPr id="3" name="TextBox 2"/>
        <cdr:cNvSpPr txBox="1"/>
      </cdr:nvSpPr>
      <cdr:spPr>
        <a:xfrm xmlns:a="http://schemas.openxmlformats.org/drawingml/2006/main">
          <a:off x="1656184" y="1702288"/>
          <a:ext cx="1689599" cy="29441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На реализацию майских </a:t>
          </a:r>
        </a:p>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a:t>
          </a:r>
          <a:r>
            <a:rPr lang="en-US" sz="1200" b="1" dirty="0" smtClean="0">
              <a:solidFill>
                <a:schemeClr val="bg1">
                  <a:lumMod val="10000"/>
                </a:schemeClr>
              </a:solidFill>
              <a:latin typeface="Times New Roman" panose="02020603050405020304" pitchFamily="18" charset="0"/>
              <a:cs typeface="Times New Roman" panose="02020603050405020304" pitchFamily="18" charset="0"/>
            </a:rPr>
            <a:t>2</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1 году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необходимо 239 828,0тыс. руб.,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из  них  за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счет  средств  МБ  68 659,7т.р.,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за счет средств РБ – 171 168,3 </a:t>
          </a:r>
          <a:r>
            <a:rPr lang="ru-RU" sz="1200" b="1" dirty="0" err="1" smtClean="0">
              <a:solidFill>
                <a:schemeClr val="bg1">
                  <a:lumMod val="10000"/>
                </a:schemeClr>
              </a:solidFill>
              <a:latin typeface="Times New Roman" panose="02020603050405020304" pitchFamily="18" charset="0"/>
              <a:cs typeface="Times New Roman" panose="02020603050405020304" pitchFamily="18" charset="0"/>
            </a:rPr>
            <a:t>т.р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 </a:t>
          </a:r>
          <a:endParaRPr lang="ru-RU" sz="1200" b="1" dirty="0">
            <a:solidFill>
              <a:schemeClr val="bg1">
                <a:lumMod val="10000"/>
              </a:schemeClr>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0.04678</cdr:x>
      <cdr:y>0.06028</cdr:y>
    </cdr:from>
    <cdr:to>
      <cdr:x>0.10884</cdr:x>
      <cdr:y>0.09891</cdr:y>
    </cdr:to>
    <cdr:sp macro="" textlink="">
      <cdr:nvSpPr>
        <cdr:cNvPr id="4" name="TextBox 3"/>
        <cdr:cNvSpPr txBox="1"/>
      </cdr:nvSpPr>
      <cdr:spPr>
        <a:xfrm xmlns:a="http://schemas.openxmlformats.org/drawingml/2006/main">
          <a:off x="488464" y="449352"/>
          <a:ext cx="648072"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err="1" smtClean="0"/>
            <a:t>тыс.руб</a:t>
          </a:r>
          <a:r>
            <a:rPr lang="ru-RU" sz="1100" b="1" dirty="0" smtClean="0"/>
            <a:t>.</a:t>
          </a:r>
          <a:endParaRPr lang="ru-RU" sz="11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p:cNvSpPr>
          <p:nvPr>
            <p:ph type="body"/>
          </p:nvPr>
        </p:nvSpPr>
        <p:spPr>
          <a:xfrm>
            <a:off x="756177" y="5078520"/>
            <a:ext cx="6049052" cy="4811040"/>
          </a:xfrm>
          <a:prstGeom prst="rect">
            <a:avLst/>
          </a:prstGeom>
        </p:spPr>
        <p:txBody>
          <a:bodyPr lIns="0" tIns="0" rIns="0" bIns="0"/>
          <a:lstStyle/>
          <a:p>
            <a:r>
              <a:rPr lang="ru-RU" sz="2000" b="0" strike="noStrike" spc="-1">
                <a:latin typeface="Arial"/>
              </a:rPr>
              <a:t>Для правки формата примечаний щёлкните мышью</a:t>
            </a:r>
          </a:p>
        </p:txBody>
      </p:sp>
      <p:sp>
        <p:nvSpPr>
          <p:cNvPr id="83" name="PlaceHolder 2"/>
          <p:cNvSpPr>
            <a:spLocks noGrp="1"/>
          </p:cNvSpPr>
          <p:nvPr>
            <p:ph type="hdr"/>
          </p:nvPr>
        </p:nvSpPr>
        <p:spPr>
          <a:xfrm>
            <a:off x="0" y="0"/>
            <a:ext cx="3281446" cy="534240"/>
          </a:xfrm>
          <a:prstGeom prst="rect">
            <a:avLst/>
          </a:prstGeom>
        </p:spPr>
        <p:txBody>
          <a:bodyPr lIns="0" tIns="0" rIns="0" bIns="0"/>
          <a:lstStyle/>
          <a:p>
            <a:r>
              <a:rPr lang="ru-RU" sz="1400" b="0" strike="noStrike" spc="-1">
                <a:latin typeface="Times New Roman"/>
              </a:rPr>
              <a:t>&lt;верхний колонтитул&gt;</a:t>
            </a:r>
          </a:p>
        </p:txBody>
      </p:sp>
      <p:sp>
        <p:nvSpPr>
          <p:cNvPr id="84" name="PlaceHolder 3"/>
          <p:cNvSpPr>
            <a:spLocks noGrp="1"/>
          </p:cNvSpPr>
          <p:nvPr>
            <p:ph type="dt"/>
          </p:nvPr>
        </p:nvSpPr>
        <p:spPr>
          <a:xfrm>
            <a:off x="4279959" y="0"/>
            <a:ext cx="3281446" cy="534240"/>
          </a:xfrm>
          <a:prstGeom prst="rect">
            <a:avLst/>
          </a:prstGeom>
        </p:spPr>
        <p:txBody>
          <a:bodyPr lIns="0" tIns="0" rIns="0" bIns="0"/>
          <a:lstStyle/>
          <a:p>
            <a:pPr algn="r"/>
            <a:r>
              <a:rPr lang="ru-RU" sz="1400" b="0" strike="noStrike" spc="-1">
                <a:latin typeface="Times New Roman"/>
              </a:rPr>
              <a:t>&lt;дата/время&gt;</a:t>
            </a:r>
          </a:p>
        </p:txBody>
      </p:sp>
      <p:sp>
        <p:nvSpPr>
          <p:cNvPr id="85" name="PlaceHolder 4"/>
          <p:cNvSpPr>
            <a:spLocks noGrp="1"/>
          </p:cNvSpPr>
          <p:nvPr>
            <p:ph type="ftr"/>
          </p:nvPr>
        </p:nvSpPr>
        <p:spPr>
          <a:xfrm>
            <a:off x="0" y="10157400"/>
            <a:ext cx="3281446" cy="534240"/>
          </a:xfrm>
          <a:prstGeom prst="rect">
            <a:avLst/>
          </a:prstGeom>
        </p:spPr>
        <p:txBody>
          <a:bodyPr lIns="0" tIns="0" rIns="0" bIns="0" anchor="b"/>
          <a:lstStyle/>
          <a:p>
            <a:r>
              <a:rPr lang="ru-RU" sz="1400" b="0" strike="noStrike" spc="-1">
                <a:latin typeface="Times New Roman"/>
              </a:rPr>
              <a:t>&lt;нижний колонтитул&gt;</a:t>
            </a:r>
          </a:p>
        </p:txBody>
      </p:sp>
      <p:sp>
        <p:nvSpPr>
          <p:cNvPr id="86" name="PlaceHolder 5"/>
          <p:cNvSpPr>
            <a:spLocks noGrp="1"/>
          </p:cNvSpPr>
          <p:nvPr>
            <p:ph type="sldNum"/>
          </p:nvPr>
        </p:nvSpPr>
        <p:spPr>
          <a:xfrm>
            <a:off x="4279959" y="10157400"/>
            <a:ext cx="3281446" cy="534240"/>
          </a:xfrm>
          <a:prstGeom prst="rect">
            <a:avLst/>
          </a:prstGeom>
        </p:spPr>
        <p:txBody>
          <a:bodyPr lIns="0" tIns="0" rIns="0" bIns="0" anchor="b"/>
          <a:lstStyle/>
          <a:p>
            <a:pPr algn="r"/>
            <a:fld id="{F0093B78-27C9-4C5E-8006-BE1E272733A3}" type="slidenum">
              <a:rPr lang="ru-RU" sz="1400" b="0" strike="noStrike" spc="-1">
                <a:latin typeface="Times New Roman"/>
              </a:rPr>
              <a:t>‹#›</a:t>
            </a:fld>
            <a:endParaRPr lang="ru-RU" sz="1400" b="0" strike="noStrike" spc="-1">
              <a:latin typeface="Times New Roman"/>
            </a:endParaRPr>
          </a:p>
        </p:txBody>
      </p:sp>
    </p:spTree>
    <p:extLst>
      <p:ext uri="{BB962C8B-B14F-4D97-AF65-F5344CB8AC3E}">
        <p14:creationId xmlns:p14="http://schemas.microsoft.com/office/powerpoint/2010/main" val="950448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A1550CE-D0CC-4EF8-90BC-BCC330985FC6}" type="slidenum">
              <a:rPr lang="ru-RU" sz="1200" b="0" strike="noStrike" spc="-1">
                <a:solidFill>
                  <a:srgbClr val="000000"/>
                </a:solidFill>
                <a:latin typeface="Franklin Gothic Book"/>
                <a:ea typeface="Microsoft YaHei"/>
              </a:rPr>
              <a:t>1</a:t>
            </a:fld>
            <a:endParaRPr lang="ru-RU" sz="1200" b="0" strike="noStrike" spc="-1">
              <a:latin typeface="Times New Roman"/>
            </a:endParaRPr>
          </a:p>
        </p:txBody>
      </p:sp>
      <p:sp>
        <p:nvSpPr>
          <p:cNvPr id="711"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34F99E1-630A-4D36-A337-730C57014AE3}" type="slidenum">
              <a:rPr lang="ru-RU" sz="1200" b="0" strike="noStrike" spc="-1">
                <a:solidFill>
                  <a:srgbClr val="000000"/>
                </a:solidFill>
                <a:latin typeface="Franklin Gothic Book"/>
                <a:ea typeface="Microsoft YaHei"/>
              </a:rPr>
              <a:t>10</a:t>
            </a:fld>
            <a:endParaRPr lang="ru-RU" sz="1200" b="0" strike="noStrike" spc="-1">
              <a:latin typeface="Times New Roman"/>
            </a:endParaRPr>
          </a:p>
        </p:txBody>
      </p:sp>
      <p:sp>
        <p:nvSpPr>
          <p:cNvPr id="7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E41C104-B131-4890-8911-9EECC288561C}" type="slidenum">
              <a:rPr lang="ru-RU" sz="1200" b="0" strike="noStrike" spc="-1">
                <a:solidFill>
                  <a:srgbClr val="000000"/>
                </a:solidFill>
                <a:latin typeface="Franklin Gothic Book"/>
                <a:ea typeface="Microsoft YaHei"/>
              </a:rPr>
              <a:t>11</a:t>
            </a:fld>
            <a:endParaRPr lang="ru-RU" sz="1200" b="0" strike="noStrike" spc="-1">
              <a:latin typeface="Times New Roman"/>
            </a:endParaRPr>
          </a:p>
        </p:txBody>
      </p:sp>
      <p:sp>
        <p:nvSpPr>
          <p:cNvPr id="7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6439A-E98A-4F47-A0E4-50F79420D0F8}" type="slidenum">
              <a:rPr lang="ru-RU" sz="1200" b="0" strike="noStrike" spc="-1">
                <a:solidFill>
                  <a:srgbClr val="000000"/>
                </a:solidFill>
                <a:latin typeface="Franklin Gothic Book"/>
                <a:ea typeface="Microsoft YaHei"/>
              </a:rPr>
              <a:t>12</a:t>
            </a:fld>
            <a:endParaRPr lang="ru-RU" sz="1200" b="0" strike="noStrike" spc="-1">
              <a:latin typeface="Times New Roman"/>
            </a:endParaRPr>
          </a:p>
        </p:txBody>
      </p:sp>
      <p:sp>
        <p:nvSpPr>
          <p:cNvPr id="7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4C3E68A-DEEA-4A3F-BCE3-0E05CCD834CA}" type="slidenum">
              <a:rPr lang="ru-RU" sz="1200" b="0" strike="noStrike" spc="-1">
                <a:solidFill>
                  <a:srgbClr val="000000"/>
                </a:solidFill>
                <a:latin typeface="Franklin Gothic Book"/>
                <a:ea typeface="Microsoft YaHei"/>
              </a:rPr>
              <a:t>13</a:t>
            </a:fld>
            <a:endParaRPr lang="ru-RU" sz="1200" b="0" strike="noStrike" spc="-1">
              <a:latin typeface="Times New Roman"/>
            </a:endParaRPr>
          </a:p>
        </p:txBody>
      </p:sp>
      <p:sp>
        <p:nvSpPr>
          <p:cNvPr id="7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6E71D6F-07DC-4CB2-BFF2-9D91A3A9E7DC}" type="slidenum">
              <a:rPr lang="ru-RU" sz="1200" b="0" strike="noStrike" spc="-1">
                <a:solidFill>
                  <a:srgbClr val="000000"/>
                </a:solidFill>
                <a:latin typeface="Franklin Gothic Book"/>
                <a:ea typeface="Microsoft YaHei"/>
              </a:rPr>
              <a:t>14</a:t>
            </a:fld>
            <a:endParaRPr lang="ru-RU" sz="1200" b="0" strike="noStrike" spc="-1">
              <a:latin typeface="Times New Roman"/>
            </a:endParaRPr>
          </a:p>
        </p:txBody>
      </p:sp>
      <p:sp>
        <p:nvSpPr>
          <p:cNvPr id="7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5501C20-9CAA-4E39-80AB-4698DC35B996}" type="slidenum">
              <a:rPr lang="ru-RU" sz="1200" b="0" strike="noStrike" spc="-1">
                <a:solidFill>
                  <a:srgbClr val="000000"/>
                </a:solidFill>
                <a:latin typeface="Franklin Gothic Book"/>
                <a:ea typeface="Microsoft YaHei"/>
              </a:rPr>
              <a:t>15</a:t>
            </a:fld>
            <a:endParaRPr lang="ru-RU" sz="1200" b="0" strike="noStrike" spc="-1">
              <a:latin typeface="Times New Roman"/>
            </a:endParaRPr>
          </a:p>
        </p:txBody>
      </p:sp>
      <p:sp>
        <p:nvSpPr>
          <p:cNvPr id="7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51D1BFF-64C7-4ECF-AFB3-962E608787BA}" type="slidenum">
              <a:rPr lang="ru-RU" sz="1200" b="0" strike="noStrike" spc="-1">
                <a:solidFill>
                  <a:srgbClr val="000000"/>
                </a:solidFill>
                <a:latin typeface="Franklin Gothic Book"/>
                <a:ea typeface="Microsoft YaHei"/>
              </a:rPr>
              <a:t>16</a:t>
            </a:fld>
            <a:endParaRPr lang="ru-RU" sz="1200" b="0" strike="noStrike" spc="-1">
              <a:latin typeface="Times New Roman"/>
            </a:endParaRPr>
          </a:p>
        </p:txBody>
      </p:sp>
      <p:sp>
        <p:nvSpPr>
          <p:cNvPr id="7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FFD1D92-052C-4156-924B-6DC2A6DCACD5}" type="slidenum">
              <a:rPr lang="ru-RU" sz="1200" b="0" strike="noStrike" spc="-1">
                <a:solidFill>
                  <a:srgbClr val="000000"/>
                </a:solidFill>
                <a:latin typeface="Franklin Gothic Book"/>
                <a:ea typeface="Microsoft YaHei"/>
              </a:rPr>
              <a:t>17</a:t>
            </a:fld>
            <a:endParaRPr lang="ru-RU" sz="1200" b="0" strike="noStrike" spc="-1">
              <a:latin typeface="Times New Roman"/>
            </a:endParaRPr>
          </a:p>
        </p:txBody>
      </p:sp>
      <p:sp>
        <p:nvSpPr>
          <p:cNvPr id="7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159E889-F110-4AEF-BC08-E0417F0B0CBF}" type="slidenum">
              <a:rPr lang="ru-RU" sz="1200" b="0" strike="noStrike" spc="-1">
                <a:solidFill>
                  <a:srgbClr val="000000"/>
                </a:solidFill>
                <a:latin typeface="Franklin Gothic Book"/>
                <a:ea typeface="Microsoft YaHei"/>
              </a:rPr>
              <a:t>18</a:t>
            </a:fld>
            <a:endParaRPr lang="ru-RU" sz="1200" b="0" strike="noStrike" spc="-1">
              <a:latin typeface="Times New Roman"/>
            </a:endParaRPr>
          </a:p>
        </p:txBody>
      </p:sp>
      <p:sp>
        <p:nvSpPr>
          <p:cNvPr id="7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A84C0CB-A246-4061-98EB-4DA20EC75283}" type="slidenum">
              <a:rPr lang="ru-RU" sz="1200" b="0" strike="noStrike" spc="-1">
                <a:solidFill>
                  <a:srgbClr val="000000"/>
                </a:solidFill>
                <a:latin typeface="Franklin Gothic Book"/>
                <a:ea typeface="Microsoft YaHei"/>
              </a:rPr>
              <a:t>19</a:t>
            </a:fld>
            <a:endParaRPr lang="ru-RU" sz="1200" b="0" strike="noStrike" spc="-1">
              <a:latin typeface="Times New Roman"/>
            </a:endParaRPr>
          </a:p>
        </p:txBody>
      </p:sp>
      <p:sp>
        <p:nvSpPr>
          <p:cNvPr id="7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4091163-6496-4126-91A0-2B40FEFA96AC}" type="slidenum">
              <a:rPr lang="ru-RU" sz="1200" b="0" strike="noStrike" spc="-1">
                <a:solidFill>
                  <a:srgbClr val="000000"/>
                </a:solidFill>
                <a:latin typeface="Franklin Gothic Book"/>
                <a:ea typeface="Microsoft YaHei"/>
              </a:rPr>
              <a:t>2</a:t>
            </a:fld>
            <a:endParaRPr lang="ru-RU" sz="1200" b="0" strike="noStrike" spc="-1">
              <a:latin typeface="Times New Roman"/>
            </a:endParaRPr>
          </a:p>
        </p:txBody>
      </p:sp>
      <p:sp>
        <p:nvSpPr>
          <p:cNvPr id="713"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
        <p:nvSpPr>
          <p:cNvPr id="714" name="CustomShape 3"/>
          <p:cNvSpPr/>
          <p:nvPr/>
        </p:nvSpPr>
        <p:spPr>
          <a:xfrm>
            <a:off x="3850739" y="9379080"/>
            <a:ext cx="2946568" cy="493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4D082BDF-4D98-4D17-9BBB-AC3758CD2C59}" type="slidenum">
              <a:rPr lang="ru-RU" sz="1200" b="0" strike="noStrike" spc="-1">
                <a:solidFill>
                  <a:srgbClr val="000000"/>
                </a:solidFill>
                <a:latin typeface="Franklin Gothic Book"/>
                <a:ea typeface="Microsoft YaHei"/>
              </a:rPr>
              <a:t>2</a:t>
            </a:fld>
            <a:endParaRPr lang="ru-RU"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126B164-F3A8-4759-B612-1386A9B1D7F6}" type="slidenum">
              <a:rPr lang="ru-RU" sz="1200" b="0" strike="noStrike" spc="-1">
                <a:solidFill>
                  <a:srgbClr val="000000"/>
                </a:solidFill>
                <a:latin typeface="Franklin Gothic Book"/>
                <a:ea typeface="Microsoft YaHei"/>
              </a:rPr>
              <a:t>20</a:t>
            </a:fld>
            <a:endParaRPr lang="ru-RU" sz="1200" b="0" strike="noStrike" spc="-1">
              <a:latin typeface="Times New Roman"/>
            </a:endParaRPr>
          </a:p>
        </p:txBody>
      </p:sp>
      <p:sp>
        <p:nvSpPr>
          <p:cNvPr id="7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5486B88-4454-444B-8695-8C0A627EB110}" type="slidenum">
              <a:rPr lang="ru-RU" sz="1200" b="0" strike="noStrike" spc="-1">
                <a:solidFill>
                  <a:srgbClr val="000000"/>
                </a:solidFill>
                <a:latin typeface="Franklin Gothic Book"/>
                <a:ea typeface="Microsoft YaHei"/>
              </a:rPr>
              <a:t>21</a:t>
            </a:fld>
            <a:endParaRPr lang="ru-RU" sz="1200" b="0" strike="noStrike" spc="-1">
              <a:latin typeface="Times New Roman"/>
            </a:endParaRPr>
          </a:p>
        </p:txBody>
      </p:sp>
      <p:sp>
        <p:nvSpPr>
          <p:cNvPr id="7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D7A4A5-34D3-4523-95DC-B2A5497716DE}" type="slidenum">
              <a:rPr lang="ru-RU" sz="1200" b="0" strike="noStrike" spc="-1">
                <a:solidFill>
                  <a:srgbClr val="000000"/>
                </a:solidFill>
                <a:latin typeface="Franklin Gothic Book"/>
                <a:ea typeface="Microsoft YaHei"/>
              </a:rPr>
              <a:t>22</a:t>
            </a:fld>
            <a:endParaRPr lang="ru-RU" sz="1200" b="0" strike="noStrike" spc="-1">
              <a:latin typeface="Times New Roman"/>
            </a:endParaRPr>
          </a:p>
        </p:txBody>
      </p:sp>
      <p:sp>
        <p:nvSpPr>
          <p:cNvPr id="7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556611-C00B-45E9-A96E-E7F7808DB7BF}" type="slidenum">
              <a:rPr lang="ru-RU" sz="1200" b="0" strike="noStrike" spc="-1">
                <a:solidFill>
                  <a:srgbClr val="000000"/>
                </a:solidFill>
                <a:latin typeface="Franklin Gothic Book"/>
                <a:ea typeface="Microsoft YaHei"/>
              </a:rPr>
              <a:t>23</a:t>
            </a:fld>
            <a:endParaRPr lang="ru-RU" sz="1200" b="0" strike="noStrike" spc="-1">
              <a:latin typeface="Times New Roman"/>
            </a:endParaRPr>
          </a:p>
        </p:txBody>
      </p:sp>
      <p:sp>
        <p:nvSpPr>
          <p:cNvPr id="7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24</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25</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9E40F33-032D-4AB9-9366-DFEDF66DD90B}" type="slidenum">
              <a:rPr lang="ru-RU" sz="1200" b="0" strike="noStrike" spc="-1">
                <a:solidFill>
                  <a:srgbClr val="000000"/>
                </a:solidFill>
                <a:latin typeface="Franklin Gothic Book"/>
                <a:ea typeface="Microsoft YaHei"/>
              </a:rPr>
              <a:t>26</a:t>
            </a:fld>
            <a:endParaRPr lang="ru-RU" sz="1200" b="0" strike="noStrike" spc="-1">
              <a:latin typeface="Times New Roman"/>
            </a:endParaRPr>
          </a:p>
        </p:txBody>
      </p:sp>
      <p:sp>
        <p:nvSpPr>
          <p:cNvPr id="7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5E1C958-5448-4672-A48B-493763225626}" type="slidenum">
              <a:rPr lang="ru-RU" sz="1200" b="0" strike="noStrike" spc="-1">
                <a:solidFill>
                  <a:srgbClr val="000000"/>
                </a:solidFill>
                <a:latin typeface="Franklin Gothic Book"/>
                <a:ea typeface="Microsoft YaHei"/>
              </a:rPr>
              <a:t>27</a:t>
            </a:fld>
            <a:endParaRPr lang="ru-RU" sz="1200" b="0" strike="noStrike" spc="-1">
              <a:latin typeface="Times New Roman"/>
            </a:endParaRPr>
          </a:p>
        </p:txBody>
      </p:sp>
      <p:sp>
        <p:nvSpPr>
          <p:cNvPr id="7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35FD83-8C52-4F89-B25C-910BAA003400}" type="slidenum">
              <a:rPr lang="ru-RU" sz="1200" b="0" strike="noStrike" spc="-1">
                <a:solidFill>
                  <a:srgbClr val="000000"/>
                </a:solidFill>
                <a:latin typeface="Franklin Gothic Book"/>
                <a:ea typeface="Microsoft YaHei"/>
              </a:rPr>
              <a:t>28</a:t>
            </a:fld>
            <a:endParaRPr lang="ru-RU" sz="1200" b="0" strike="noStrike" spc="-1">
              <a:latin typeface="Times New Roman"/>
            </a:endParaRPr>
          </a:p>
        </p:txBody>
      </p:sp>
      <p:sp>
        <p:nvSpPr>
          <p:cNvPr id="7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8F42BED-189A-4ECC-B3D5-E9A18A057606}" type="slidenum">
              <a:rPr lang="ru-RU" sz="1200" b="0" strike="noStrike" spc="-1">
                <a:solidFill>
                  <a:srgbClr val="000000"/>
                </a:solidFill>
                <a:latin typeface="Franklin Gothic Book"/>
                <a:ea typeface="Microsoft YaHei"/>
              </a:rPr>
              <a:t>29</a:t>
            </a:fld>
            <a:endParaRPr lang="ru-RU" sz="1200" b="0" strike="noStrike" spc="-1">
              <a:latin typeface="Times New Roman"/>
            </a:endParaRPr>
          </a:p>
        </p:txBody>
      </p:sp>
      <p:sp>
        <p:nvSpPr>
          <p:cNvPr id="7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34B8638-36A9-4D31-9322-5D710F855585}" type="slidenum">
              <a:rPr lang="ru-RU" sz="1200" b="0" strike="noStrike" spc="-1">
                <a:solidFill>
                  <a:srgbClr val="000000"/>
                </a:solidFill>
                <a:latin typeface="Franklin Gothic Book"/>
                <a:ea typeface="Microsoft YaHei"/>
              </a:rPr>
              <a:t>3</a:t>
            </a:fld>
            <a:endParaRPr lang="ru-RU" sz="1200" b="0" strike="noStrike" spc="-1">
              <a:latin typeface="Times New Roman"/>
            </a:endParaRPr>
          </a:p>
        </p:txBody>
      </p:sp>
      <p:sp>
        <p:nvSpPr>
          <p:cNvPr id="7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30</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31</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F5ACCA-8B90-4F15-B3D8-FBB64DB69992}" type="slidenum">
              <a:rPr lang="ru-RU" sz="1200" b="0" strike="noStrike" spc="-1">
                <a:solidFill>
                  <a:srgbClr val="000000"/>
                </a:solidFill>
                <a:latin typeface="Franklin Gothic Book"/>
                <a:ea typeface="Microsoft YaHei"/>
              </a:rPr>
              <a:t>32</a:t>
            </a:fld>
            <a:endParaRPr lang="ru-RU" sz="1200" b="0" strike="noStrike" spc="-1">
              <a:latin typeface="Times New Roman"/>
            </a:endParaRPr>
          </a:p>
        </p:txBody>
      </p:sp>
      <p:sp>
        <p:nvSpPr>
          <p:cNvPr id="7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33</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34</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35</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36</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EDF1798-BDF6-4442-9DE8-A5BE76CC33EB}" type="slidenum">
              <a:rPr lang="ru-RU" sz="1200" b="0" strike="noStrike" spc="-1">
                <a:solidFill>
                  <a:srgbClr val="000000"/>
                </a:solidFill>
                <a:latin typeface="Franklin Gothic Book"/>
                <a:ea typeface="Microsoft YaHei"/>
              </a:rPr>
              <a:t>37</a:t>
            </a:fld>
            <a:endParaRPr lang="ru-RU" sz="1200" b="0" strike="noStrike" spc="-1">
              <a:latin typeface="Times New Roman"/>
            </a:endParaRPr>
          </a:p>
        </p:txBody>
      </p:sp>
      <p:sp>
        <p:nvSpPr>
          <p:cNvPr id="78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D818528-B573-4409-A30C-16F10709341F}" type="slidenum">
              <a:rPr lang="ru-RU" sz="1200" b="0" strike="noStrike" spc="-1">
                <a:solidFill>
                  <a:srgbClr val="000000"/>
                </a:solidFill>
                <a:latin typeface="Franklin Gothic Book"/>
                <a:ea typeface="Microsoft YaHei"/>
              </a:rPr>
              <a:t>38</a:t>
            </a:fld>
            <a:endParaRPr lang="ru-RU" sz="1200" b="0" strike="noStrike" spc="-1">
              <a:latin typeface="Times New Roman"/>
            </a:endParaRPr>
          </a:p>
        </p:txBody>
      </p:sp>
      <p:sp>
        <p:nvSpPr>
          <p:cNvPr id="78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F35BD-1428-424D-A238-54EB7B6DF1FB}" type="slidenum">
              <a:rPr lang="ru-RU" sz="1200" b="0" strike="noStrike" spc="-1">
                <a:solidFill>
                  <a:srgbClr val="000000"/>
                </a:solidFill>
                <a:latin typeface="Franklin Gothic Book"/>
                <a:ea typeface="Microsoft YaHei"/>
              </a:rPr>
              <a:t>39</a:t>
            </a:fld>
            <a:endParaRPr lang="ru-RU" sz="1200" b="0" strike="noStrike" spc="-1">
              <a:latin typeface="Times New Roman"/>
            </a:endParaRPr>
          </a:p>
        </p:txBody>
      </p:sp>
      <p:sp>
        <p:nvSpPr>
          <p:cNvPr id="7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4</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5A9797B-90B5-4C8D-B377-00C45EA219E0}" type="slidenum">
              <a:rPr lang="ru-RU" sz="1200" b="0" strike="noStrike" spc="-1">
                <a:solidFill>
                  <a:srgbClr val="000000"/>
                </a:solidFill>
                <a:latin typeface="Franklin Gothic Book"/>
                <a:ea typeface="Microsoft YaHei"/>
              </a:rPr>
              <a:t>40</a:t>
            </a:fld>
            <a:endParaRPr lang="ru-RU" sz="1200" b="0" strike="noStrike" spc="-1">
              <a:latin typeface="Times New Roman"/>
            </a:endParaRPr>
          </a:p>
        </p:txBody>
      </p:sp>
      <p:sp>
        <p:nvSpPr>
          <p:cNvPr id="7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336E44D-7228-41FC-954E-5A50A5F71E33}" type="slidenum">
              <a:rPr lang="ru-RU" sz="1200" b="0" strike="noStrike" spc="-1">
                <a:solidFill>
                  <a:srgbClr val="000000"/>
                </a:solidFill>
                <a:latin typeface="Franklin Gothic Book"/>
                <a:ea typeface="Microsoft YaHei"/>
              </a:rPr>
              <a:t>41</a:t>
            </a:fld>
            <a:endParaRPr lang="ru-RU" sz="1200" b="0" strike="noStrike" spc="-1">
              <a:latin typeface="Times New Roman"/>
            </a:endParaRPr>
          </a:p>
        </p:txBody>
      </p:sp>
      <p:sp>
        <p:nvSpPr>
          <p:cNvPr id="79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42</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43</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44</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45</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46</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47</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728D3AC-EFE6-4D8B-B00F-7B3526DBBA33}" type="slidenum">
              <a:rPr lang="ru-RU" sz="1200" b="0" strike="noStrike" spc="-1">
                <a:solidFill>
                  <a:srgbClr val="000000"/>
                </a:solidFill>
                <a:latin typeface="Franklin Gothic Book"/>
                <a:ea typeface="Microsoft YaHei"/>
              </a:rPr>
              <a:t>48</a:t>
            </a:fld>
            <a:endParaRPr lang="ru-RU" sz="1200" b="0" strike="noStrike" spc="-1">
              <a:latin typeface="Times New Roman"/>
            </a:endParaRPr>
          </a:p>
        </p:txBody>
      </p:sp>
      <p:sp>
        <p:nvSpPr>
          <p:cNvPr id="7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B33DC2-4E5C-4282-87F7-6B187D9BB88A}" type="slidenum">
              <a:rPr lang="ru-RU" sz="1200" b="0" strike="noStrike" spc="-1">
                <a:solidFill>
                  <a:srgbClr val="000000"/>
                </a:solidFill>
                <a:latin typeface="Franklin Gothic Book"/>
                <a:ea typeface="Microsoft YaHei"/>
              </a:rPr>
              <a:t>49</a:t>
            </a:fld>
            <a:endParaRPr lang="ru-RU" sz="1200" b="0" strike="noStrike" spc="-1">
              <a:latin typeface="Times New Roman"/>
            </a:endParaRPr>
          </a:p>
        </p:txBody>
      </p:sp>
      <p:sp>
        <p:nvSpPr>
          <p:cNvPr id="79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5</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1B6D67-5509-4FD3-A34A-0B9A6EF1E14A}" type="slidenum">
              <a:rPr lang="ru-RU" sz="1200" b="0" strike="noStrike" spc="-1">
                <a:solidFill>
                  <a:srgbClr val="000000"/>
                </a:solidFill>
                <a:latin typeface="Franklin Gothic Book"/>
                <a:ea typeface="Microsoft YaHei"/>
              </a:rPr>
              <a:t>51</a:t>
            </a:fld>
            <a:endParaRPr lang="ru-RU" sz="1200" b="0" strike="noStrike" spc="-1">
              <a:latin typeface="Times New Roman"/>
            </a:endParaRPr>
          </a:p>
        </p:txBody>
      </p:sp>
      <p:sp>
        <p:nvSpPr>
          <p:cNvPr id="79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9858B8F-4069-406A-A1C6-0282E03D8ED6}" type="slidenum">
              <a:rPr lang="ru-RU" sz="1200" b="0" strike="noStrike" spc="-1">
                <a:solidFill>
                  <a:srgbClr val="000000"/>
                </a:solidFill>
                <a:latin typeface="Franklin Gothic Book"/>
                <a:ea typeface="Microsoft YaHei"/>
              </a:rPr>
              <a:t>52</a:t>
            </a:fld>
            <a:endParaRPr lang="ru-RU" sz="1200" b="0" strike="noStrike" spc="-1">
              <a:latin typeface="Times New Roman"/>
            </a:endParaRPr>
          </a:p>
        </p:txBody>
      </p:sp>
      <p:sp>
        <p:nvSpPr>
          <p:cNvPr id="80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53</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54</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394BC6-491F-4CF4-BBD7-2595274FE5B6}" type="slidenum">
              <a:rPr lang="ru-RU" sz="1200" b="0" strike="noStrike" spc="-1">
                <a:solidFill>
                  <a:srgbClr val="000000"/>
                </a:solidFill>
                <a:latin typeface="Franklin Gothic Book"/>
                <a:ea typeface="Microsoft YaHei"/>
              </a:rPr>
              <a:t>55</a:t>
            </a:fld>
            <a:endParaRPr lang="ru-RU" sz="1200" b="0" strike="noStrike" spc="-1">
              <a:latin typeface="Times New Roman"/>
            </a:endParaRPr>
          </a:p>
        </p:txBody>
      </p:sp>
      <p:sp>
        <p:nvSpPr>
          <p:cNvPr id="81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00C5C8C-DECB-4BE1-868E-5FC33DA68C32}" type="slidenum">
              <a:rPr lang="ru-RU" sz="1200" b="0" strike="noStrike" spc="-1">
                <a:solidFill>
                  <a:srgbClr val="000000"/>
                </a:solidFill>
                <a:latin typeface="Franklin Gothic Book"/>
                <a:ea typeface="Microsoft YaHei"/>
              </a:rPr>
              <a:t>56</a:t>
            </a:fld>
            <a:endParaRPr lang="ru-RU" sz="1200" b="0" strike="noStrike" spc="-1">
              <a:latin typeface="Times New Roman"/>
            </a:endParaRPr>
          </a:p>
        </p:txBody>
      </p:sp>
      <p:sp>
        <p:nvSpPr>
          <p:cNvPr id="81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57</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58</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9ECDD7C-C705-4573-8720-051FD2B938A3}" type="slidenum">
              <a:rPr lang="ru-RU" sz="1200" b="0" strike="noStrike" spc="-1">
                <a:solidFill>
                  <a:srgbClr val="000000"/>
                </a:solidFill>
                <a:latin typeface="Franklin Gothic Book"/>
                <a:ea typeface="Microsoft YaHei"/>
              </a:rPr>
              <a:t>59</a:t>
            </a:fld>
            <a:endParaRPr lang="ru-RU" sz="1200" b="0" strike="noStrike" spc="-1">
              <a:latin typeface="Times New Roman"/>
            </a:endParaRPr>
          </a:p>
        </p:txBody>
      </p:sp>
      <p:sp>
        <p:nvSpPr>
          <p:cNvPr id="8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61BADDE-23FB-4758-A205-6974AC2BC4A7}" type="slidenum">
              <a:rPr lang="ru-RU" sz="1200" b="0" strike="noStrike" spc="-1">
                <a:solidFill>
                  <a:srgbClr val="000000"/>
                </a:solidFill>
                <a:latin typeface="Franklin Gothic Book"/>
                <a:ea typeface="Microsoft YaHei"/>
              </a:rPr>
              <a:t>60</a:t>
            </a:fld>
            <a:endParaRPr lang="ru-RU" sz="1200" b="0" strike="noStrike" spc="-1">
              <a:latin typeface="Times New Roman"/>
            </a:endParaRPr>
          </a:p>
        </p:txBody>
      </p:sp>
      <p:sp>
        <p:nvSpPr>
          <p:cNvPr id="8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075BA6E-C9DD-4758-8778-391C48FC085E}" type="slidenum">
              <a:rPr lang="ru-RU" sz="1200" b="0" strike="noStrike" spc="-1">
                <a:solidFill>
                  <a:srgbClr val="000000"/>
                </a:solidFill>
                <a:latin typeface="Franklin Gothic Book"/>
                <a:ea typeface="Microsoft YaHei"/>
              </a:rPr>
              <a:t>6</a:t>
            </a:fld>
            <a:endParaRPr lang="ru-RU" sz="1200" b="0" strike="noStrike" spc="-1">
              <a:latin typeface="Times New Roman"/>
            </a:endParaRPr>
          </a:p>
        </p:txBody>
      </p:sp>
      <p:sp>
        <p:nvSpPr>
          <p:cNvPr id="7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480861F-FF2D-4FDC-8A72-1A0F1B83E4F4}" type="slidenum">
              <a:rPr lang="ru-RU" sz="1200" b="0" strike="noStrike" spc="-1">
                <a:solidFill>
                  <a:srgbClr val="000000"/>
                </a:solidFill>
                <a:latin typeface="Franklin Gothic Book"/>
                <a:ea typeface="Microsoft YaHei"/>
              </a:rPr>
              <a:t>61</a:t>
            </a:fld>
            <a:endParaRPr lang="ru-RU" sz="1200" b="0" strike="noStrike" spc="-1">
              <a:latin typeface="Times New Roman"/>
            </a:endParaRPr>
          </a:p>
        </p:txBody>
      </p:sp>
      <p:sp>
        <p:nvSpPr>
          <p:cNvPr id="8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C84C301-DDC0-4228-8183-9BCE2A7A1B04}" type="slidenum">
              <a:rPr lang="ru-RU" sz="1200" b="0" strike="noStrike" spc="-1">
                <a:solidFill>
                  <a:srgbClr val="000000"/>
                </a:solidFill>
                <a:latin typeface="Franklin Gothic Book"/>
                <a:ea typeface="Microsoft YaHei"/>
              </a:rPr>
              <a:t>62</a:t>
            </a:fld>
            <a:endParaRPr lang="ru-RU" sz="1200" b="0" strike="noStrike" spc="-1">
              <a:latin typeface="Times New Roman"/>
            </a:endParaRPr>
          </a:p>
        </p:txBody>
      </p:sp>
      <p:sp>
        <p:nvSpPr>
          <p:cNvPr id="8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63</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B2D96B-3DC9-4372-93C9-CF52E672A54F}" type="slidenum">
              <a:rPr lang="ru-RU" sz="1200" b="0" strike="noStrike" spc="-1">
                <a:solidFill>
                  <a:srgbClr val="000000"/>
                </a:solidFill>
                <a:latin typeface="Franklin Gothic Book"/>
                <a:ea typeface="Microsoft YaHei"/>
              </a:rPr>
              <a:t>64</a:t>
            </a:fld>
            <a:endParaRPr lang="ru-RU" sz="1200" b="0" strike="noStrike" spc="-1">
              <a:latin typeface="Times New Roman"/>
            </a:endParaRPr>
          </a:p>
        </p:txBody>
      </p:sp>
      <p:sp>
        <p:nvSpPr>
          <p:cNvPr id="8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A0F3863-2846-4E45-8BDA-2750EA64D065}" type="slidenum">
              <a:rPr lang="ru-RU" sz="1200" b="0" strike="noStrike" spc="-1">
                <a:solidFill>
                  <a:srgbClr val="000000"/>
                </a:solidFill>
                <a:latin typeface="Franklin Gothic Book"/>
                <a:ea typeface="Microsoft YaHei"/>
              </a:rPr>
              <a:t>65</a:t>
            </a:fld>
            <a:endParaRPr lang="ru-RU" sz="1200" b="0" strike="noStrike" spc="-1">
              <a:latin typeface="Times New Roman"/>
            </a:endParaRPr>
          </a:p>
        </p:txBody>
      </p:sp>
      <p:sp>
        <p:nvSpPr>
          <p:cNvPr id="8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5A93D2A-C2D8-41BF-9B17-B38184426AF8}" type="slidenum">
              <a:rPr lang="ru-RU" sz="1200" b="0" strike="noStrike" spc="-1">
                <a:solidFill>
                  <a:srgbClr val="000000"/>
                </a:solidFill>
                <a:latin typeface="Franklin Gothic Book"/>
                <a:ea typeface="Microsoft YaHei"/>
              </a:rPr>
              <a:t>66</a:t>
            </a:fld>
            <a:endParaRPr lang="ru-RU" sz="1200" b="0" strike="noStrike" spc="-1">
              <a:latin typeface="Times New Roman"/>
            </a:endParaRPr>
          </a:p>
        </p:txBody>
      </p:sp>
      <p:sp>
        <p:nvSpPr>
          <p:cNvPr id="8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67</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EA07F9F-3620-4D97-9FEC-0610EC785DFE}" type="slidenum">
              <a:rPr lang="ru-RU" sz="1200" b="0" strike="noStrike" spc="-1">
                <a:solidFill>
                  <a:srgbClr val="000000"/>
                </a:solidFill>
                <a:latin typeface="Franklin Gothic Book"/>
                <a:ea typeface="Microsoft YaHei"/>
              </a:rPr>
              <a:t>68</a:t>
            </a:fld>
            <a:endParaRPr lang="ru-RU" sz="1200" b="0" strike="noStrike" spc="-1">
              <a:latin typeface="Times New Roman"/>
            </a:endParaRPr>
          </a:p>
        </p:txBody>
      </p:sp>
      <p:sp>
        <p:nvSpPr>
          <p:cNvPr id="8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3906BA8-2DDB-4785-8507-76E86687FBF0}" type="slidenum">
              <a:rPr lang="ru-RU" sz="1200" b="0" strike="noStrike" spc="-1">
                <a:solidFill>
                  <a:srgbClr val="000000"/>
                </a:solidFill>
                <a:latin typeface="Franklin Gothic Book"/>
                <a:ea typeface="Microsoft YaHei"/>
              </a:rPr>
              <a:t>69</a:t>
            </a:fld>
            <a:endParaRPr lang="ru-RU" sz="1200" b="0" strike="noStrike" spc="-1">
              <a:latin typeface="Times New Roman"/>
            </a:endParaRPr>
          </a:p>
        </p:txBody>
      </p:sp>
      <p:sp>
        <p:nvSpPr>
          <p:cNvPr id="8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12BC5F-DC10-4B43-AEF9-D609B5296637}" type="slidenum">
              <a:rPr lang="ru-RU" sz="1200" b="0" strike="noStrike" spc="-1">
                <a:solidFill>
                  <a:srgbClr val="000000"/>
                </a:solidFill>
                <a:latin typeface="Franklin Gothic Book"/>
                <a:ea typeface="Microsoft YaHei"/>
              </a:rPr>
              <a:t>70</a:t>
            </a:fld>
            <a:endParaRPr lang="ru-RU" sz="1200" b="0" strike="noStrike" spc="-1">
              <a:latin typeface="Times New Roman"/>
            </a:endParaRPr>
          </a:p>
        </p:txBody>
      </p:sp>
      <p:sp>
        <p:nvSpPr>
          <p:cNvPr id="84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E0DF163-8FED-4CD0-ACC1-8B0569B44D6A}" type="slidenum">
              <a:rPr lang="ru-RU" sz="1200" b="0" strike="noStrike" spc="-1">
                <a:solidFill>
                  <a:srgbClr val="000000"/>
                </a:solidFill>
                <a:latin typeface="Franklin Gothic Book"/>
                <a:ea typeface="Microsoft YaHei"/>
              </a:rPr>
              <a:t>7</a:t>
            </a:fld>
            <a:endParaRPr lang="ru-RU" sz="1200" b="0" strike="noStrike" spc="-1">
              <a:latin typeface="Times New Roman"/>
            </a:endParaRPr>
          </a:p>
        </p:txBody>
      </p:sp>
      <p:sp>
        <p:nvSpPr>
          <p:cNvPr id="7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A7CCBC-9480-476B-9122-BF055CF61F57}" type="slidenum">
              <a:rPr lang="ru-RU" sz="1200" b="0" strike="noStrike" spc="-1">
                <a:solidFill>
                  <a:srgbClr val="000000"/>
                </a:solidFill>
                <a:latin typeface="Franklin Gothic Book"/>
                <a:ea typeface="Microsoft YaHei"/>
              </a:rPr>
              <a:t>71</a:t>
            </a:fld>
            <a:endParaRPr lang="ru-RU" sz="1200" b="0" strike="noStrike" spc="-1">
              <a:latin typeface="Times New Roman"/>
            </a:endParaRPr>
          </a:p>
        </p:txBody>
      </p:sp>
      <p:sp>
        <p:nvSpPr>
          <p:cNvPr id="8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488B629-FBB5-4ABE-981D-1050706E4278}" type="slidenum">
              <a:rPr lang="ru-RU" sz="1200" b="0" strike="noStrike" spc="-1">
                <a:solidFill>
                  <a:srgbClr val="000000"/>
                </a:solidFill>
                <a:latin typeface="Franklin Gothic Book"/>
                <a:ea typeface="Microsoft YaHei"/>
              </a:rPr>
              <a:t>72</a:t>
            </a:fld>
            <a:endParaRPr lang="ru-RU" sz="1200" b="0" strike="noStrike" spc="-1">
              <a:latin typeface="Times New Roman"/>
            </a:endParaRPr>
          </a:p>
        </p:txBody>
      </p:sp>
      <p:sp>
        <p:nvSpPr>
          <p:cNvPr id="8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9BEE84B-A36C-4C0E-A05A-16A89581FCFD}" type="slidenum">
              <a:rPr lang="ru-RU" sz="1200" b="0" strike="noStrike" spc="-1">
                <a:solidFill>
                  <a:srgbClr val="000000"/>
                </a:solidFill>
                <a:latin typeface="Franklin Gothic Book"/>
                <a:ea typeface="Microsoft YaHei"/>
              </a:rPr>
              <a:t>73</a:t>
            </a:fld>
            <a:endParaRPr lang="ru-RU" sz="1200" b="0" strike="noStrike" spc="-1">
              <a:latin typeface="Times New Roman"/>
            </a:endParaRPr>
          </a:p>
        </p:txBody>
      </p:sp>
      <p:sp>
        <p:nvSpPr>
          <p:cNvPr id="8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74</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75</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76</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1956A62-63D8-47B5-B3A3-B0E4E302F04E}" type="slidenum">
              <a:rPr lang="ru-RU" sz="1200" b="0" strike="noStrike" spc="-1">
                <a:solidFill>
                  <a:srgbClr val="000000"/>
                </a:solidFill>
                <a:latin typeface="Franklin Gothic Book"/>
                <a:ea typeface="Microsoft YaHei"/>
              </a:rPr>
              <a:t>77</a:t>
            </a:fld>
            <a:endParaRPr lang="ru-RU" sz="1200" b="0" strike="noStrike" spc="-1">
              <a:latin typeface="Times New Roman"/>
            </a:endParaRPr>
          </a:p>
        </p:txBody>
      </p:sp>
      <p:sp>
        <p:nvSpPr>
          <p:cNvPr id="8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10CACE0-CF4B-4811-950A-8E8D4E9A455E}" type="slidenum">
              <a:rPr lang="ru-RU" sz="1200" b="0" strike="noStrike" spc="-1">
                <a:solidFill>
                  <a:srgbClr val="000000"/>
                </a:solidFill>
                <a:latin typeface="Franklin Gothic Book"/>
                <a:ea typeface="Microsoft YaHei"/>
              </a:rPr>
              <a:t>78</a:t>
            </a:fld>
            <a:endParaRPr lang="ru-RU" sz="1200" b="0" strike="noStrike" spc="-1">
              <a:latin typeface="Times New Roman"/>
            </a:endParaRPr>
          </a:p>
        </p:txBody>
      </p:sp>
      <p:sp>
        <p:nvSpPr>
          <p:cNvPr id="8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7B72492-365E-4D2C-AF52-2CA28B98302F}" type="slidenum">
              <a:rPr lang="ru-RU" sz="1200" b="0" strike="noStrike" spc="-1">
                <a:solidFill>
                  <a:srgbClr val="000000"/>
                </a:solidFill>
                <a:latin typeface="Franklin Gothic Book"/>
                <a:ea typeface="Microsoft YaHei"/>
              </a:rPr>
              <a:t>79</a:t>
            </a:fld>
            <a:endParaRPr lang="ru-RU" sz="1200" b="0" strike="noStrike" spc="-1">
              <a:latin typeface="Times New Roman"/>
            </a:endParaRPr>
          </a:p>
        </p:txBody>
      </p:sp>
      <p:sp>
        <p:nvSpPr>
          <p:cNvPr id="8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72A22F2-8271-4C50-85FC-20AE3867A00D}" type="slidenum">
              <a:rPr lang="ru-RU" sz="1200" b="0" strike="noStrike" spc="-1">
                <a:solidFill>
                  <a:srgbClr val="000000"/>
                </a:solidFill>
                <a:latin typeface="Franklin Gothic Book"/>
                <a:ea typeface="Microsoft YaHei"/>
              </a:rPr>
              <a:t>80</a:t>
            </a:fld>
            <a:endParaRPr lang="ru-RU" sz="1200" b="0" strike="noStrike" spc="-1">
              <a:latin typeface="Times New Roman"/>
            </a:endParaRPr>
          </a:p>
        </p:txBody>
      </p:sp>
      <p:sp>
        <p:nvSpPr>
          <p:cNvPr id="8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8</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dirty="0">
              <a:latin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F0C0743-BE26-46DC-9EB5-776609EF2E0B}" type="slidenum">
              <a:rPr lang="ru-RU" sz="1200" b="0" strike="noStrike" spc="-1">
                <a:solidFill>
                  <a:srgbClr val="000000"/>
                </a:solidFill>
                <a:latin typeface="Franklin Gothic Book"/>
                <a:ea typeface="Microsoft YaHei"/>
              </a:rPr>
              <a:t>81</a:t>
            </a:fld>
            <a:endParaRPr lang="ru-RU" sz="1200" b="0" strike="noStrike" spc="-1">
              <a:latin typeface="Times New Roman"/>
            </a:endParaRPr>
          </a:p>
        </p:txBody>
      </p:sp>
      <p:sp>
        <p:nvSpPr>
          <p:cNvPr id="8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E0E0EAC-A6EF-4006-B7F9-83407D74C1F5}" type="slidenum">
              <a:rPr lang="ru-RU" sz="1200" b="0" strike="noStrike" spc="-1">
                <a:solidFill>
                  <a:srgbClr val="000000"/>
                </a:solidFill>
                <a:latin typeface="Franklin Gothic Book"/>
                <a:ea typeface="Microsoft YaHei"/>
              </a:rPr>
              <a:t>82</a:t>
            </a:fld>
            <a:endParaRPr lang="ru-RU" sz="1200" b="0" strike="noStrike" spc="-1">
              <a:latin typeface="Times New Roman"/>
            </a:endParaRPr>
          </a:p>
        </p:txBody>
      </p:sp>
      <p:sp>
        <p:nvSpPr>
          <p:cNvPr id="8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3928AC4-E9AF-4A0B-A6C6-1740C75E0C8B}" type="slidenum">
              <a:rPr lang="ru-RU" sz="1200" b="0" strike="noStrike" spc="-1">
                <a:solidFill>
                  <a:srgbClr val="000000"/>
                </a:solidFill>
                <a:latin typeface="Franklin Gothic Book"/>
                <a:ea typeface="Microsoft YaHei"/>
              </a:rPr>
              <a:t>83</a:t>
            </a:fld>
            <a:endParaRPr lang="ru-RU" sz="1200" b="0" strike="noStrike" spc="-1">
              <a:latin typeface="Times New Roman"/>
            </a:endParaRPr>
          </a:p>
        </p:txBody>
      </p:sp>
      <p:sp>
        <p:nvSpPr>
          <p:cNvPr id="8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5F45E1-9E84-410E-8DF4-CA63CC7500B4}" type="slidenum">
              <a:rPr lang="ru-RU" sz="1200" b="0" strike="noStrike" spc="-1">
                <a:solidFill>
                  <a:srgbClr val="000000"/>
                </a:solidFill>
                <a:latin typeface="Franklin Gothic Book"/>
                <a:ea typeface="Microsoft YaHei"/>
              </a:rPr>
              <a:t>84</a:t>
            </a:fld>
            <a:endParaRPr lang="ru-RU" sz="1200" b="0" strike="noStrike" spc="-1">
              <a:latin typeface="Times New Roman"/>
            </a:endParaRPr>
          </a:p>
        </p:txBody>
      </p:sp>
      <p:sp>
        <p:nvSpPr>
          <p:cNvPr id="8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861005-39F2-468C-8315-B6E41716E266}" type="slidenum">
              <a:rPr lang="ru-RU" sz="1200" b="0" strike="noStrike" spc="-1">
                <a:solidFill>
                  <a:srgbClr val="000000"/>
                </a:solidFill>
                <a:latin typeface="Franklin Gothic Book"/>
                <a:ea typeface="Microsoft YaHei"/>
              </a:rPr>
              <a:t>91</a:t>
            </a:fld>
            <a:endParaRPr lang="ru-RU" sz="1200" b="0" strike="noStrike" spc="-1">
              <a:latin typeface="Times New Roman"/>
            </a:endParaRPr>
          </a:p>
        </p:txBody>
      </p:sp>
      <p:sp>
        <p:nvSpPr>
          <p:cNvPr id="8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9</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dirty="0">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 name="Нижний колонтитул 1"/>
          <p:cNvSpPr>
            <a:spLocks noGrp="1"/>
          </p:cNvSpPr>
          <p:nvPr>
            <p:ph type="ftr" sz="quarter" idx="11"/>
          </p:nvPr>
        </p:nvSpPr>
        <p:spPr/>
        <p:txBody>
          <a:bodyPr/>
          <a:lstStyle/>
          <a:p>
            <a:endParaRPr lang="en-US"/>
          </a:p>
        </p:txBody>
      </p:sp>
      <p:sp>
        <p:nvSpPr>
          <p:cNvPr id="15" name="Номер слайда 14"/>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800" b="0" strike="noStrike" spc="-1">
              <a:solidFill>
                <a:srgbClr val="FFFFFF"/>
              </a:solidFill>
              <a:latin typeface="Arial"/>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en-US"/>
          </a:p>
        </p:txBody>
      </p:sp>
      <p:sp>
        <p:nvSpPr>
          <p:cNvPr id="16" name="Номер слайда 15"/>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1" name="Нижний колонтитул 10"/>
          <p:cNvSpPr>
            <a:spLocks noGrp="1"/>
          </p:cNvSpPr>
          <p:nvPr>
            <p:ph type="ftr" sz="quarter" idx="11"/>
          </p:nvPr>
        </p:nvSpPr>
        <p:spPr/>
        <p:txBody>
          <a:bodyPr/>
          <a:lstStyle/>
          <a:p>
            <a:endParaRPr lang="en-US"/>
          </a:p>
        </p:txBody>
      </p:sp>
      <p:sp>
        <p:nvSpPr>
          <p:cNvPr id="16" name="Номер слайда 1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0" name="Нижний колонтитул 9"/>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a:xfrm>
            <a:off x="8229600" y="6477000"/>
            <a:ext cx="762000"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1" name="Нижний колонтитул 20"/>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4" name="Нижний колонтитул 23"/>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9" name="Нижний колонтитул 28"/>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lgn="r" eaLnBrk="1" latinLnBrk="0" hangingPunct="1"/>
            <a:endParaRPr kumimoji="0" lang="en-US" dirty="0">
              <a:solidFill>
                <a:schemeClr val="accent1">
                  <a:shade val="75000"/>
                </a:schemeClr>
              </a:solidFill>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lgn="r">
              <a:lnSpc>
                <a:spcPct val="100000"/>
              </a:lnSpc>
            </a:pPr>
            <a:fld id="{BD409DB3-82D8-49B6-AE81-08946F3BCD7F}"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chart" Target="../charts/chart5.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0.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QuickStyle" Target="../diagrams/quickStyle4.xml"/><Relationship Id="rId18" Type="http://schemas.openxmlformats.org/officeDocument/2006/relationships/diagramQuickStyle" Target="../diagrams/quickStyle5.xml"/><Relationship Id="rId3" Type="http://schemas.openxmlformats.org/officeDocument/2006/relationships/image" Target="../media/image81.png"/><Relationship Id="rId7" Type="http://schemas.openxmlformats.org/officeDocument/2006/relationships/diagramLayout" Target="../diagrams/layout3.xml"/><Relationship Id="rId12" Type="http://schemas.openxmlformats.org/officeDocument/2006/relationships/diagramLayout" Target="../diagrams/layout4.xml"/><Relationship Id="rId17" Type="http://schemas.openxmlformats.org/officeDocument/2006/relationships/diagramLayout" Target="../diagrams/layout5.xml"/><Relationship Id="rId2" Type="http://schemas.openxmlformats.org/officeDocument/2006/relationships/notesSlide" Target="../notesSlides/notesSlide20.xml"/><Relationship Id="rId16" Type="http://schemas.openxmlformats.org/officeDocument/2006/relationships/diagramData" Target="../diagrams/data5.xml"/><Relationship Id="rId20" Type="http://schemas.microsoft.com/office/2007/relationships/diagramDrawing" Target="../diagrams/drawing5.xml"/><Relationship Id="rId1" Type="http://schemas.openxmlformats.org/officeDocument/2006/relationships/slideLayout" Target="../slideLayouts/slideLayout7.xml"/><Relationship Id="rId6" Type="http://schemas.openxmlformats.org/officeDocument/2006/relationships/diagramData" Target="../diagrams/data3.xml"/><Relationship Id="rId11" Type="http://schemas.openxmlformats.org/officeDocument/2006/relationships/diagramData" Target="../diagrams/data4.xml"/><Relationship Id="rId5" Type="http://schemas.openxmlformats.org/officeDocument/2006/relationships/chart" Target="../charts/chart6.xml"/><Relationship Id="rId15" Type="http://schemas.microsoft.com/office/2007/relationships/diagramDrawing" Target="../diagrams/drawing4.xml"/><Relationship Id="rId10" Type="http://schemas.microsoft.com/office/2007/relationships/diagramDrawing" Target="../diagrams/drawing3.xml"/><Relationship Id="rId19" Type="http://schemas.openxmlformats.org/officeDocument/2006/relationships/diagramColors" Target="../diagrams/colors5.xml"/><Relationship Id="rId4" Type="http://schemas.openxmlformats.org/officeDocument/2006/relationships/image" Target="../media/image82.png"/><Relationship Id="rId9" Type="http://schemas.openxmlformats.org/officeDocument/2006/relationships/diagramColors" Target="../diagrams/colors3.xml"/><Relationship Id="rId14" Type="http://schemas.openxmlformats.org/officeDocument/2006/relationships/diagramColors" Target="../diagrams/colors4.xml"/></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chart" Target="../charts/char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chart" Target="../charts/chart19.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diagramQuickStyle" Target="../diagrams/quickStyle1.xml"/><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diagramData" Target="../diagrams/data1.xml"/><Relationship Id="rId5" Type="http://schemas.openxmlformats.org/officeDocument/2006/relationships/image" Target="../media/image18.jpeg"/><Relationship Id="rId15" Type="http://schemas.microsoft.com/office/2007/relationships/diagramDrawing" Target="../diagrams/drawing1.xml"/><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chart" Target="../charts/chart23.xml"/><Relationship Id="rId4" Type="http://schemas.openxmlformats.org/officeDocument/2006/relationships/chart" Target="../charts/chart2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chart" Target="../charts/chart24.xml"/><Relationship Id="rId4" Type="http://schemas.openxmlformats.org/officeDocument/2006/relationships/image" Target="../media/image20.jpeg"/></Relationships>
</file>

<file path=ppt/slides/_rels/slide49.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0.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chart" Target="../charts/chart31.xml"/></Relationships>
</file>

<file path=ppt/slides/_rels/slide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chart" Target="../charts/chart32.xml"/><Relationship Id="rId4" Type="http://schemas.openxmlformats.org/officeDocument/2006/relationships/image" Target="../media/image20.jpeg"/></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chart" Target="../charts/chart33.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chart" Target="../charts/chart35.xml"/></Relationships>
</file>

<file path=ppt/slides/_rels/slide69.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chart" Target="../charts/chart37.xml"/></Relationships>
</file>

<file path=ppt/slides/_rels/slide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chart" Target="../charts/chart38.xml"/></Relationships>
</file>

<file path=ppt/slides/_rels/slide7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chart" Target="../charts/chart39.xml"/></Relationships>
</file>

<file path=ppt/slides/_rels/slide7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chart" Target="../charts/chart40.xml"/></Relationships>
</file>

<file path=ppt/slides/_rels/slide7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chart" Target="../charts/chart41.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chart" Target="../charts/chart4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1.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chart" Target="../charts/chart45.xml"/></Relationships>
</file>

<file path=ppt/slides/_rels/slide8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3.xml.rels><?xml version="1.0" encoding="UTF-8" standalone="yes"?>
<Relationships xmlns="http://schemas.openxmlformats.org/package/2006/relationships"><Relationship Id="rId8" Type="http://schemas.openxmlformats.org/officeDocument/2006/relationships/image" Target="../media/image20.jpeg"/><Relationship Id="rId13" Type="http://schemas.microsoft.com/office/2007/relationships/diagramDrawing" Target="../diagrams/drawing8.xml"/><Relationship Id="rId18" Type="http://schemas.microsoft.com/office/2007/relationships/diagramDrawing" Target="../diagrams/drawing9.xm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diagramColors" Target="../diagrams/colors8.xml"/><Relationship Id="rId17" Type="http://schemas.openxmlformats.org/officeDocument/2006/relationships/diagramColors" Target="../diagrams/colors9.xml"/><Relationship Id="rId2" Type="http://schemas.openxmlformats.org/officeDocument/2006/relationships/notesSlide" Target="../notesSlides/notesSlide82.xml"/><Relationship Id="rId16" Type="http://schemas.openxmlformats.org/officeDocument/2006/relationships/diagramQuickStyle" Target="../diagrams/quickStyle9.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QuickStyle" Target="../diagrams/quickStyle8.xml"/><Relationship Id="rId5" Type="http://schemas.openxmlformats.org/officeDocument/2006/relationships/diagramQuickStyle" Target="../diagrams/quickStyle7.xml"/><Relationship Id="rId15" Type="http://schemas.openxmlformats.org/officeDocument/2006/relationships/diagramLayout" Target="../diagrams/layout9.xml"/><Relationship Id="rId10" Type="http://schemas.openxmlformats.org/officeDocument/2006/relationships/diagramLayout" Target="../diagrams/layout8.xml"/><Relationship Id="rId4" Type="http://schemas.openxmlformats.org/officeDocument/2006/relationships/diagramLayout" Target="../diagrams/layout7.xml"/><Relationship Id="rId9" Type="http://schemas.openxmlformats.org/officeDocument/2006/relationships/diagramData" Target="../diagrams/data8.xml"/><Relationship Id="rId14" Type="http://schemas.openxmlformats.org/officeDocument/2006/relationships/diagramData" Target="../diagrams/data9.xml"/></Relationships>
</file>

<file path=ppt/slides/_rels/slide8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chart" Target="../charts/chart49.xml"/><Relationship Id="rId5" Type="http://schemas.openxmlformats.org/officeDocument/2006/relationships/chart" Target="../charts/chart48.xml"/><Relationship Id="rId4" Type="http://schemas.openxmlformats.org/officeDocument/2006/relationships/chart" Target="../charts/chart47.xml"/></Relationships>
</file>

<file path=ppt/slides/_rels/slide88.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89.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27.jpeg"/><Relationship Id="rId7" Type="http://schemas.openxmlformats.org/officeDocument/2006/relationships/image" Target="../media/image13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jpeg"/><Relationship Id="rId4" Type="http://schemas.openxmlformats.org/officeDocument/2006/relationships/image" Target="../media/image132.jpeg"/><Relationship Id="rId9" Type="http://schemas.openxmlformats.org/officeDocument/2006/relationships/image" Target="../media/image13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4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91.xml.rels><?xml version="1.0" encoding="UTF-8" standalone="yes"?>
<Relationships xmlns="http://schemas.openxmlformats.org/package/2006/relationships"><Relationship Id="rId3" Type="http://schemas.openxmlformats.org/officeDocument/2006/relationships/hyperlink" Target="xmpp:fo@vuktyl.rkomi.ru" TargetMode="External"/><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1"/>
          <p:cNvPicPr/>
          <p:nvPr/>
        </p:nvPicPr>
        <p:blipFill>
          <a:blip r:embed="rId3"/>
          <a:stretch/>
        </p:blipFill>
        <p:spPr>
          <a:xfrm>
            <a:off x="360" y="1556792"/>
            <a:ext cx="9143640" cy="5283800"/>
          </a:xfrm>
          <a:prstGeom prst="rect">
            <a:avLst/>
          </a:prstGeom>
          <a:ln>
            <a:noFill/>
          </a:ln>
        </p:spPr>
      </p:pic>
      <p:sp>
        <p:nvSpPr>
          <p:cNvPr id="88" name="CustomShape 1"/>
          <p:cNvSpPr/>
          <p:nvPr/>
        </p:nvSpPr>
        <p:spPr>
          <a:xfrm>
            <a:off x="108000" y="189000"/>
            <a:ext cx="8927640" cy="50369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solidFill>
                  <a:srgbClr val="0000FF"/>
                </a:solidFill>
                <a:latin typeface="Times New Roman" panose="02020603050405020304" pitchFamily="18" charset="0"/>
                <a:cs typeface="Times New Roman" panose="02020603050405020304" pitchFamily="18" charset="0"/>
              </a:rPr>
              <a:t>БЮДЖЕТ </a:t>
            </a:r>
            <a:r>
              <a:rPr lang="ru-RU" sz="2800" b="1" dirty="0">
                <a:solidFill>
                  <a:srgbClr val="0000FF"/>
                </a:solidFill>
                <a:latin typeface="Times New Roman" panose="02020603050405020304" pitchFamily="18" charset="0"/>
                <a:cs typeface="Times New Roman" panose="02020603050405020304" pitchFamily="18" charset="0"/>
              </a:rPr>
              <a:t>ДЛЯ ГРАЖДАН</a:t>
            </a:r>
            <a:endParaRPr lang="ru-RU" sz="2800" dirty="0">
              <a:solidFill>
                <a:prstClr val="black"/>
              </a:solidFill>
              <a:latin typeface="Times New Roman" panose="02020603050405020304" pitchFamily="18" charset="0"/>
              <a:cs typeface="Times New Roman" panose="02020603050405020304" pitchFamily="18" charset="0"/>
            </a:endParaRPr>
          </a:p>
          <a:p>
            <a:pPr algn="ctr"/>
            <a:endParaRPr lang="ru-RU" sz="1400" b="1" dirty="0" smtClean="0">
              <a:solidFill>
                <a:srgbClr val="0000FF"/>
              </a:solidFill>
              <a:latin typeface="Times New Roman" panose="02020603050405020304" pitchFamily="18" charset="0"/>
              <a:cs typeface="Times New Roman" panose="02020603050405020304" pitchFamily="18" charset="0"/>
            </a:endParaRPr>
          </a:p>
          <a:p>
            <a:pPr algn="ctr"/>
            <a:r>
              <a:rPr lang="ru-RU" sz="1400" b="1" dirty="0" smtClean="0">
                <a:solidFill>
                  <a:srgbClr val="0000FF"/>
                </a:solidFill>
                <a:latin typeface="Times New Roman" panose="02020603050405020304" pitchFamily="18" charset="0"/>
                <a:cs typeface="Times New Roman" panose="02020603050405020304" pitchFamily="18" charset="0"/>
              </a:rPr>
              <a:t>Решение Совета </a:t>
            </a:r>
            <a:r>
              <a:rPr lang="ru-RU" sz="1400" b="1" i="1" dirty="0" smtClean="0">
                <a:solidFill>
                  <a:srgbClr val="0000FF"/>
                </a:solidFill>
                <a:latin typeface="Times New Roman" panose="02020603050405020304" pitchFamily="18" charset="0"/>
                <a:cs typeface="Times New Roman" panose="02020603050405020304" pitchFamily="18" charset="0"/>
              </a:rPr>
              <a:t>городского округа «Вуктыл»  от 23 декабря 2020 № 36</a:t>
            </a:r>
          </a:p>
          <a:p>
            <a:pPr algn="ctr"/>
            <a:r>
              <a:rPr lang="ru-RU" sz="1400" b="1" i="1" dirty="0" smtClean="0">
                <a:solidFill>
                  <a:srgbClr val="0000FF"/>
                </a:solidFill>
                <a:latin typeface="Times New Roman" panose="02020603050405020304" pitchFamily="18" charset="0"/>
                <a:cs typeface="Times New Roman" panose="02020603050405020304" pitchFamily="18" charset="0"/>
              </a:rPr>
              <a:t>«</a:t>
            </a:r>
            <a:r>
              <a:rPr lang="ru-RU" sz="1400" b="1" i="1" dirty="0">
                <a:solidFill>
                  <a:srgbClr val="0000FF"/>
                </a:solidFill>
                <a:latin typeface="Times New Roman" panose="02020603050405020304" pitchFamily="18" charset="0"/>
                <a:cs typeface="Times New Roman" panose="02020603050405020304" pitchFamily="18" charset="0"/>
              </a:rPr>
              <a:t>О бюджете муниципального образования городского округа «Вуктыл» </a:t>
            </a:r>
            <a:endParaRPr lang="ru-RU" sz="1400" b="1" i="1" dirty="0" smtClean="0">
              <a:solidFill>
                <a:srgbClr val="0000FF"/>
              </a:solidFill>
              <a:latin typeface="Times New Roman" panose="02020603050405020304" pitchFamily="18" charset="0"/>
              <a:cs typeface="Times New Roman" panose="02020603050405020304" pitchFamily="18" charset="0"/>
            </a:endParaRPr>
          </a:p>
          <a:p>
            <a:pPr algn="ctr"/>
            <a:r>
              <a:rPr lang="ru-RU" sz="1400" b="1" i="1" dirty="0" smtClean="0">
                <a:solidFill>
                  <a:srgbClr val="0000FF"/>
                </a:solidFill>
                <a:latin typeface="Times New Roman" panose="02020603050405020304" pitchFamily="18" charset="0"/>
                <a:cs typeface="Times New Roman" panose="02020603050405020304" pitchFamily="18" charset="0"/>
              </a:rPr>
              <a:t>на 2021 </a:t>
            </a:r>
            <a:r>
              <a:rPr lang="ru-RU" sz="1400" b="1" i="1" dirty="0">
                <a:solidFill>
                  <a:srgbClr val="0000FF"/>
                </a:solidFill>
                <a:latin typeface="Times New Roman" panose="02020603050405020304" pitchFamily="18" charset="0"/>
                <a:cs typeface="Times New Roman" panose="02020603050405020304" pitchFamily="18" charset="0"/>
              </a:rPr>
              <a:t>год и плановый период </a:t>
            </a:r>
            <a:r>
              <a:rPr lang="ru-RU" sz="1400" b="1" i="1" dirty="0" smtClean="0">
                <a:solidFill>
                  <a:srgbClr val="0000FF"/>
                </a:solidFill>
                <a:latin typeface="Times New Roman" panose="02020603050405020304" pitchFamily="18" charset="0"/>
                <a:cs typeface="Times New Roman" panose="02020603050405020304" pitchFamily="18" charset="0"/>
              </a:rPr>
              <a:t>2022 </a:t>
            </a:r>
            <a:r>
              <a:rPr lang="ru-RU" sz="1400" b="1" i="1" dirty="0">
                <a:solidFill>
                  <a:srgbClr val="0000FF"/>
                </a:solidFill>
                <a:latin typeface="Times New Roman" panose="02020603050405020304" pitchFamily="18" charset="0"/>
                <a:cs typeface="Times New Roman" panose="02020603050405020304" pitchFamily="18" charset="0"/>
              </a:rPr>
              <a:t>и </a:t>
            </a:r>
            <a:r>
              <a:rPr lang="ru-RU" sz="1400" b="1" i="1" dirty="0" smtClean="0">
                <a:solidFill>
                  <a:srgbClr val="0000FF"/>
                </a:solidFill>
                <a:latin typeface="Times New Roman" panose="02020603050405020304" pitchFamily="18" charset="0"/>
                <a:cs typeface="Times New Roman" panose="02020603050405020304" pitchFamily="18" charset="0"/>
              </a:rPr>
              <a:t>2023 годов</a:t>
            </a:r>
            <a:endParaRPr lang="ru-RU" sz="1400" b="1" strike="noStrik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
          <p:cNvPicPr/>
          <p:nvPr/>
        </p:nvPicPr>
        <p:blipFill>
          <a:blip r:embed="rId3"/>
          <a:stretch/>
        </p:blipFill>
        <p:spPr>
          <a:xfrm>
            <a:off x="0" y="0"/>
            <a:ext cx="9143640" cy="694800"/>
          </a:xfrm>
          <a:prstGeom prst="rect">
            <a:avLst/>
          </a:prstGeom>
          <a:ln>
            <a:noFill/>
          </a:ln>
        </p:spPr>
      </p:pic>
      <p:sp>
        <p:nvSpPr>
          <p:cNvPr id="177" name="CustomShape 1"/>
          <p:cNvSpPr/>
          <p:nvPr/>
        </p:nvSpPr>
        <p:spPr>
          <a:xfrm>
            <a:off x="476280" y="765000"/>
            <a:ext cx="2881080" cy="914040"/>
          </a:xfrm>
          <a:prstGeom prst="downArrowCallout">
            <a:avLst>
              <a:gd name="adj1" fmla="val 25004"/>
              <a:gd name="adj2" fmla="val 25004"/>
              <a:gd name="adj3" fmla="val 25000"/>
              <a:gd name="adj4" fmla="val 64977"/>
            </a:avLst>
          </a:prstGeom>
          <a:solidFill>
            <a:srgbClr val="B3A2C7"/>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Times New Roman"/>
                <a:ea typeface="Microsoft YaHei"/>
              </a:rPr>
              <a:t> </a:t>
            </a:r>
            <a:r>
              <a:rPr lang="ru-RU" sz="1400" b="1" strike="noStrike" spc="-1">
                <a:solidFill>
                  <a:srgbClr val="632523"/>
                </a:solidFill>
                <a:latin typeface="Arial"/>
                <a:ea typeface="Microsoft YaHei"/>
              </a:rPr>
              <a:t>Поступающие в бюджет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78" name="Picture 4"/>
          <p:cNvPicPr/>
          <p:nvPr/>
        </p:nvPicPr>
        <p:blipFill>
          <a:blip r:embed="rId4"/>
          <a:stretch/>
        </p:blipFill>
        <p:spPr>
          <a:xfrm>
            <a:off x="463680" y="1719360"/>
            <a:ext cx="2839680" cy="882360"/>
          </a:xfrm>
          <a:prstGeom prst="rect">
            <a:avLst/>
          </a:prstGeom>
          <a:ln>
            <a:noFill/>
          </a:ln>
        </p:spPr>
      </p:pic>
      <p:sp>
        <p:nvSpPr>
          <p:cNvPr id="179" name="CustomShape 2"/>
          <p:cNvSpPr/>
          <p:nvPr/>
        </p:nvSpPr>
        <p:spPr>
          <a:xfrm>
            <a:off x="890640" y="1859040"/>
            <a:ext cx="19825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Доходами бюджета</a:t>
            </a:r>
            <a:endParaRPr lang="ru-RU" sz="1800" b="0" strike="noStrike" spc="-1">
              <a:latin typeface="Arial"/>
            </a:endParaRPr>
          </a:p>
        </p:txBody>
      </p:sp>
      <p:sp>
        <p:nvSpPr>
          <p:cNvPr id="180" name="CustomShape 3"/>
          <p:cNvSpPr/>
          <p:nvPr/>
        </p:nvSpPr>
        <p:spPr>
          <a:xfrm>
            <a:off x="108000" y="3164040"/>
            <a:ext cx="129492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часть доходов граждан и организаций, которые они обязаны заплатить государству (например, налог на доходы физических лиц, акцизы, совокупный налог и др.)</a:t>
            </a:r>
            <a:endParaRPr lang="ru-RU" sz="1000" b="0" strike="noStrike" spc="-1">
              <a:latin typeface="Arial"/>
            </a:endParaRPr>
          </a:p>
        </p:txBody>
      </p:sp>
      <p:sp>
        <p:nvSpPr>
          <p:cNvPr id="181" name="CustomShape 4"/>
          <p:cNvSpPr/>
          <p:nvPr/>
        </p:nvSpPr>
        <p:spPr>
          <a:xfrm>
            <a:off x="1403280" y="3181320"/>
            <a:ext cx="13665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Неналоговые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платежи в виде штрафов, санкций за нарушение законодательства, платежи за пользование муниципаль-ным имуществом</a:t>
            </a:r>
            <a:endParaRPr lang="ru-RU" sz="1000" b="0" strike="noStrike" spc="-1">
              <a:latin typeface="Arial"/>
            </a:endParaRPr>
          </a:p>
        </p:txBody>
      </p:sp>
      <p:sp>
        <p:nvSpPr>
          <p:cNvPr id="182" name="CustomShape 5"/>
          <p:cNvSpPr/>
          <p:nvPr/>
        </p:nvSpPr>
        <p:spPr>
          <a:xfrm>
            <a:off x="2770200" y="3211560"/>
            <a:ext cx="15681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Безвозмездные поступления</a:t>
            </a: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средства, которые поступают в бюджет безвозмездно (денежные средства, поступающие из вышестоящего бюджета (например, дотация из республиканского бюджета РК), а также безвозмездные перечисления от физических и юридических лиц) </a:t>
            </a:r>
            <a:endParaRPr lang="ru-RU" sz="1000" b="0" strike="noStrike" spc="-1">
              <a:latin typeface="Arial"/>
            </a:endParaRPr>
          </a:p>
        </p:txBody>
      </p:sp>
      <p:sp>
        <p:nvSpPr>
          <p:cNvPr id="183" name="CustomShape 6"/>
          <p:cNvSpPr/>
          <p:nvPr/>
        </p:nvSpPr>
        <p:spPr>
          <a:xfrm rot="2340000">
            <a:off x="987480" y="2374560"/>
            <a:ext cx="223560" cy="809280"/>
          </a:xfrm>
          <a:prstGeom prst="downArrow">
            <a:avLst>
              <a:gd name="adj1" fmla="val 50000"/>
              <a:gd name="adj2" fmla="val 50035"/>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4" name="CustomShape 7"/>
          <p:cNvSpPr/>
          <p:nvPr/>
        </p:nvSpPr>
        <p:spPr>
          <a:xfrm>
            <a:off x="1882800" y="2502000"/>
            <a:ext cx="244080" cy="641160"/>
          </a:xfrm>
          <a:prstGeom prst="downArrow">
            <a:avLst>
              <a:gd name="adj1" fmla="val 50000"/>
              <a:gd name="adj2" fmla="val 50087"/>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5" name="CustomShape 8"/>
          <p:cNvSpPr/>
          <p:nvPr/>
        </p:nvSpPr>
        <p:spPr>
          <a:xfrm rot="19140000">
            <a:off x="3028680" y="2286000"/>
            <a:ext cx="221760" cy="1009440"/>
          </a:xfrm>
          <a:prstGeom prst="downArrow">
            <a:avLst>
              <a:gd name="adj1" fmla="val 50000"/>
              <a:gd name="adj2" fmla="val 50098"/>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6" name="CustomShape 9"/>
          <p:cNvSpPr/>
          <p:nvPr/>
        </p:nvSpPr>
        <p:spPr>
          <a:xfrm>
            <a:off x="5802480" y="765000"/>
            <a:ext cx="2881080" cy="820440"/>
          </a:xfrm>
          <a:prstGeom prst="downArrowCallout">
            <a:avLst>
              <a:gd name="adj1" fmla="val 24997"/>
              <a:gd name="adj2" fmla="val 24997"/>
              <a:gd name="adj3" fmla="val 25000"/>
              <a:gd name="adj4" fmla="val 64977"/>
            </a:avLst>
          </a:prstGeom>
          <a:solidFill>
            <a:srgbClr val="93CDDD"/>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Arial"/>
                <a:ea typeface="Microsoft YaHei"/>
              </a:rPr>
              <a:t>Выплачиваемые из бюджета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87" name="Picture 14"/>
          <p:cNvPicPr/>
          <p:nvPr/>
        </p:nvPicPr>
        <p:blipFill>
          <a:blip r:embed="rId5"/>
          <a:stretch/>
        </p:blipFill>
        <p:spPr>
          <a:xfrm>
            <a:off x="5883120" y="1620720"/>
            <a:ext cx="2839680" cy="883800"/>
          </a:xfrm>
          <a:prstGeom prst="rect">
            <a:avLst/>
          </a:prstGeom>
          <a:ln>
            <a:noFill/>
          </a:ln>
        </p:spPr>
      </p:pic>
      <p:sp>
        <p:nvSpPr>
          <p:cNvPr id="188" name="CustomShape 10"/>
          <p:cNvSpPr/>
          <p:nvPr/>
        </p:nvSpPr>
        <p:spPr>
          <a:xfrm>
            <a:off x="6310440" y="1765440"/>
            <a:ext cx="1982520" cy="596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Расходами бюджета</a:t>
            </a:r>
            <a:endParaRPr lang="ru-RU" sz="1800" b="0" strike="noStrike" spc="-1">
              <a:latin typeface="Arial"/>
            </a:endParaRPr>
          </a:p>
        </p:txBody>
      </p:sp>
      <p:sp>
        <p:nvSpPr>
          <p:cNvPr id="189" name="CustomShape 11"/>
          <p:cNvSpPr/>
          <p:nvPr/>
        </p:nvSpPr>
        <p:spPr>
          <a:xfrm>
            <a:off x="4459320" y="3073320"/>
            <a:ext cx="1296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культуру, киноматографию</a:t>
            </a:r>
            <a:endParaRPr lang="ru-RU" sz="1000" b="0" strike="noStrike" spc="-1">
              <a:latin typeface="Arial"/>
            </a:endParaRPr>
          </a:p>
        </p:txBody>
      </p:sp>
      <p:sp>
        <p:nvSpPr>
          <p:cNvPr id="190" name="CustomShape 12"/>
          <p:cNvSpPr/>
          <p:nvPr/>
        </p:nvSpPr>
        <p:spPr>
          <a:xfrm>
            <a:off x="7351560" y="3270240"/>
            <a:ext cx="1899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жилищно-коммунальное хозяйство</a:t>
            </a:r>
            <a:endParaRPr lang="ru-RU" sz="1000" b="0" strike="noStrike" spc="-1">
              <a:latin typeface="Arial"/>
            </a:endParaRPr>
          </a:p>
        </p:txBody>
      </p:sp>
      <p:sp>
        <p:nvSpPr>
          <p:cNvPr id="191" name="CustomShape 13"/>
          <p:cNvSpPr/>
          <p:nvPr/>
        </p:nvSpPr>
        <p:spPr>
          <a:xfrm>
            <a:off x="4537080" y="4560840"/>
            <a:ext cx="10792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образование</a:t>
            </a:r>
            <a:endParaRPr lang="ru-RU" sz="1000" b="0" strike="noStrike" spc="-1">
              <a:latin typeface="Arial"/>
            </a:endParaRPr>
          </a:p>
        </p:txBody>
      </p:sp>
      <p:sp>
        <p:nvSpPr>
          <p:cNvPr id="192" name="CustomShape 14"/>
          <p:cNvSpPr/>
          <p:nvPr/>
        </p:nvSpPr>
        <p:spPr>
          <a:xfrm>
            <a:off x="6102360" y="3740040"/>
            <a:ext cx="115200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a:t>
            </a:r>
            <a:endParaRPr lang="ru-RU" sz="1000" b="0" strike="noStrike" spc="-1">
              <a:latin typeface="Arial"/>
            </a:endParaRPr>
          </a:p>
          <a:p>
            <a:pPr algn="ctr">
              <a:lnSpc>
                <a:spcPct val="100000"/>
              </a:lnSpc>
            </a:pPr>
            <a:r>
              <a:rPr lang="ru-RU" sz="1000" b="1" strike="noStrike" spc="-1">
                <a:solidFill>
                  <a:srgbClr val="000000"/>
                </a:solidFill>
                <a:latin typeface="Constantia"/>
                <a:ea typeface="Microsoft YaHei"/>
              </a:rPr>
              <a:t>физическую культуру и спорт</a:t>
            </a:r>
            <a:endParaRPr lang="ru-RU" sz="1000" b="0" strike="noStrike" spc="-1">
              <a:latin typeface="Arial"/>
            </a:endParaRPr>
          </a:p>
        </p:txBody>
      </p:sp>
      <p:sp>
        <p:nvSpPr>
          <p:cNvPr id="193" name="CustomShape 15"/>
          <p:cNvSpPr/>
          <p:nvPr/>
        </p:nvSpPr>
        <p:spPr>
          <a:xfrm>
            <a:off x="5857920" y="5616720"/>
            <a:ext cx="189036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общегосударственные вопросы </a:t>
            </a:r>
            <a:endParaRPr lang="ru-RU" sz="1000" b="0" strike="noStrike" spc="-1">
              <a:latin typeface="Arial"/>
            </a:endParaRPr>
          </a:p>
        </p:txBody>
      </p:sp>
      <p:sp>
        <p:nvSpPr>
          <p:cNvPr id="194" name="CustomShape 16"/>
          <p:cNvSpPr/>
          <p:nvPr/>
        </p:nvSpPr>
        <p:spPr>
          <a:xfrm>
            <a:off x="7377120" y="4603680"/>
            <a:ext cx="192384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безопасность  и правоохранительную деятельность</a:t>
            </a:r>
            <a:endParaRPr lang="ru-RU" sz="1000" b="0" strike="noStrike" spc="-1">
              <a:latin typeface="Arial"/>
            </a:endParaRPr>
          </a:p>
        </p:txBody>
      </p:sp>
      <p:sp>
        <p:nvSpPr>
          <p:cNvPr id="195" name="CustomShape 17"/>
          <p:cNvSpPr/>
          <p:nvPr/>
        </p:nvSpPr>
        <p:spPr>
          <a:xfrm>
            <a:off x="7707240" y="6172200"/>
            <a:ext cx="1423800" cy="550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обслуживание муниципального долга</a:t>
            </a:r>
            <a:endParaRPr lang="ru-RU" sz="1000" b="0" strike="noStrike" spc="-1">
              <a:latin typeface="Arial"/>
            </a:endParaRPr>
          </a:p>
        </p:txBody>
      </p:sp>
      <p:sp>
        <p:nvSpPr>
          <p:cNvPr id="196" name="CustomShape 18"/>
          <p:cNvSpPr/>
          <p:nvPr/>
        </p:nvSpPr>
        <p:spPr>
          <a:xfrm>
            <a:off x="4302000" y="6154560"/>
            <a:ext cx="14536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экономику </a:t>
            </a:r>
            <a:endParaRPr lang="ru-RU" sz="1000" b="0" strike="noStrike" spc="-1">
              <a:latin typeface="Arial"/>
            </a:endParaRPr>
          </a:p>
        </p:txBody>
      </p:sp>
      <p:pic>
        <p:nvPicPr>
          <p:cNvPr id="197" name="Picture 24"/>
          <p:cNvPicPr/>
          <p:nvPr/>
        </p:nvPicPr>
        <p:blipFill>
          <a:blip r:embed="rId6"/>
          <a:stretch/>
        </p:blipFill>
        <p:spPr>
          <a:xfrm>
            <a:off x="7620120" y="2468520"/>
            <a:ext cx="1334880" cy="1676160"/>
          </a:xfrm>
          <a:prstGeom prst="rect">
            <a:avLst/>
          </a:prstGeom>
          <a:ln>
            <a:noFill/>
          </a:ln>
        </p:spPr>
      </p:pic>
      <p:pic>
        <p:nvPicPr>
          <p:cNvPr id="198" name="Picture 25"/>
          <p:cNvPicPr/>
          <p:nvPr/>
        </p:nvPicPr>
        <p:blipFill>
          <a:blip r:embed="rId7"/>
          <a:stretch/>
        </p:blipFill>
        <p:spPr>
          <a:xfrm>
            <a:off x="5943600" y="2901960"/>
            <a:ext cx="1493640" cy="1699920"/>
          </a:xfrm>
          <a:prstGeom prst="rect">
            <a:avLst/>
          </a:prstGeom>
          <a:ln>
            <a:noFill/>
          </a:ln>
        </p:spPr>
      </p:pic>
      <p:pic>
        <p:nvPicPr>
          <p:cNvPr id="199" name="Picture 26"/>
          <p:cNvPicPr/>
          <p:nvPr/>
        </p:nvPicPr>
        <p:blipFill>
          <a:blip r:embed="rId8"/>
          <a:stretch/>
        </p:blipFill>
        <p:spPr>
          <a:xfrm>
            <a:off x="4316400" y="2127240"/>
            <a:ext cx="1510920" cy="1895040"/>
          </a:xfrm>
          <a:prstGeom prst="rect">
            <a:avLst/>
          </a:prstGeom>
          <a:ln>
            <a:noFill/>
          </a:ln>
        </p:spPr>
      </p:pic>
      <p:pic>
        <p:nvPicPr>
          <p:cNvPr id="200" name="Picture 27"/>
          <p:cNvPicPr/>
          <p:nvPr/>
        </p:nvPicPr>
        <p:blipFill>
          <a:blip r:embed="rId9"/>
          <a:stretch/>
        </p:blipFill>
        <p:spPr>
          <a:xfrm>
            <a:off x="3468600" y="773280"/>
            <a:ext cx="2228400" cy="1296720"/>
          </a:xfrm>
          <a:prstGeom prst="rect">
            <a:avLst/>
          </a:prstGeom>
          <a:ln>
            <a:noFill/>
          </a:ln>
        </p:spPr>
      </p:pic>
      <p:pic>
        <p:nvPicPr>
          <p:cNvPr id="201" name="Picture 28"/>
          <p:cNvPicPr/>
          <p:nvPr/>
        </p:nvPicPr>
        <p:blipFill>
          <a:blip r:embed="rId10"/>
          <a:stretch/>
        </p:blipFill>
        <p:spPr>
          <a:xfrm>
            <a:off x="4389480" y="3621240"/>
            <a:ext cx="1456920" cy="1907640"/>
          </a:xfrm>
          <a:prstGeom prst="rect">
            <a:avLst/>
          </a:prstGeom>
          <a:ln>
            <a:noFill/>
          </a:ln>
        </p:spPr>
      </p:pic>
      <p:pic>
        <p:nvPicPr>
          <p:cNvPr id="202" name="Picture 29"/>
          <p:cNvPicPr/>
          <p:nvPr/>
        </p:nvPicPr>
        <p:blipFill>
          <a:blip r:embed="rId11"/>
          <a:stretch/>
        </p:blipFill>
        <p:spPr>
          <a:xfrm>
            <a:off x="4383000" y="5261040"/>
            <a:ext cx="1152000" cy="1688760"/>
          </a:xfrm>
          <a:prstGeom prst="rect">
            <a:avLst/>
          </a:prstGeom>
          <a:ln>
            <a:noFill/>
          </a:ln>
        </p:spPr>
      </p:pic>
      <p:pic>
        <p:nvPicPr>
          <p:cNvPr id="203" name="Picture 30"/>
          <p:cNvPicPr/>
          <p:nvPr/>
        </p:nvPicPr>
        <p:blipFill>
          <a:blip r:embed="rId12"/>
          <a:stretch/>
        </p:blipFill>
        <p:spPr>
          <a:xfrm>
            <a:off x="7954920" y="5369040"/>
            <a:ext cx="791640" cy="720360"/>
          </a:xfrm>
          <a:prstGeom prst="rect">
            <a:avLst/>
          </a:prstGeom>
          <a:ln>
            <a:noFill/>
          </a:ln>
        </p:spPr>
      </p:pic>
      <p:pic>
        <p:nvPicPr>
          <p:cNvPr id="204" name="Picture 31"/>
          <p:cNvPicPr/>
          <p:nvPr/>
        </p:nvPicPr>
        <p:blipFill>
          <a:blip r:embed="rId13"/>
          <a:stretch/>
        </p:blipFill>
        <p:spPr>
          <a:xfrm>
            <a:off x="7504200" y="3743280"/>
            <a:ext cx="1645920" cy="1821960"/>
          </a:xfrm>
          <a:prstGeom prst="rect">
            <a:avLst/>
          </a:prstGeom>
          <a:ln>
            <a:noFill/>
          </a:ln>
        </p:spPr>
      </p:pic>
      <p:pic>
        <p:nvPicPr>
          <p:cNvPr id="205" name="Picture 32"/>
          <p:cNvPicPr/>
          <p:nvPr/>
        </p:nvPicPr>
        <p:blipFill>
          <a:blip r:embed="rId14"/>
          <a:stretch/>
        </p:blipFill>
        <p:spPr>
          <a:xfrm>
            <a:off x="5913360" y="4559400"/>
            <a:ext cx="1719000" cy="2188800"/>
          </a:xfrm>
          <a:prstGeom prst="rect">
            <a:avLst/>
          </a:prstGeom>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1"/>
          <p:cNvPicPr/>
          <p:nvPr/>
        </p:nvPicPr>
        <p:blipFill>
          <a:blip r:embed="rId3"/>
          <a:stretch/>
        </p:blipFill>
        <p:spPr>
          <a:xfrm>
            <a:off x="0" y="-30240"/>
            <a:ext cx="9143640" cy="725040"/>
          </a:xfrm>
          <a:prstGeom prst="rect">
            <a:avLst/>
          </a:prstGeom>
          <a:ln>
            <a:noFill/>
          </a:ln>
        </p:spPr>
      </p:pic>
      <p:sp>
        <p:nvSpPr>
          <p:cNvPr id="207" name="CustomShape 1"/>
          <p:cNvSpPr/>
          <p:nvPr/>
        </p:nvSpPr>
        <p:spPr>
          <a:xfrm>
            <a:off x="206280" y="907920"/>
            <a:ext cx="8713440" cy="6121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i="1" strike="noStrike" spc="-1">
                <a:solidFill>
                  <a:srgbClr val="0000FF"/>
                </a:solidFill>
                <a:latin typeface="Calibri"/>
                <a:ea typeface="Microsoft YaHei"/>
              </a:rPr>
              <a:t>Бюджетные ассигнования </a:t>
            </a:r>
            <a:r>
              <a:rPr lang="ru-RU" sz="1400" b="0" i="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предельные объемы денежных средств, предусмотренные в соответствующем финансовом году для исполнения бюджетных обязательств.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Расходное обязательство </a:t>
            </a:r>
            <a:r>
              <a:rPr lang="ru-RU" sz="1400" b="0" strike="noStrike" spc="-1">
                <a:solidFill>
                  <a:srgbClr val="000000"/>
                </a:solidFill>
                <a:latin typeface="Calibri"/>
                <a:ea typeface="Microsoft YaHei"/>
              </a:rPr>
              <a:t>– обязанность выплатить денежные средства из соответствующего бюджета.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Бюджетный кредит </a:t>
            </a:r>
            <a:r>
              <a:rPr lang="ru-RU" sz="1400" b="0" strike="noStrike" spc="-1">
                <a:solidFill>
                  <a:srgbClr val="000000"/>
                </a:solidFill>
                <a:latin typeface="Calibri"/>
                <a:ea typeface="Microsoft YaHei"/>
              </a:rPr>
              <a:t>- это денежные средства, предоставляемые одним бюджетом другому бюджету или юридическому лицу (за исключением муниципальных учреждений на определенный срок на возвратной и возмездной основе.</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гарантии </a:t>
            </a:r>
            <a:r>
              <a:rPr lang="ru-RU" sz="1400" b="0" strike="noStrike" spc="-1">
                <a:solidFill>
                  <a:srgbClr val="000000"/>
                </a:solidFill>
                <a:latin typeface="Calibri"/>
                <a:ea typeface="Microsoft YaHei"/>
              </a:rPr>
              <a:t>– это обязанность муниципального образования уплатить кредитору определенную денежную сумму за должника за счет средств соответствующего бюджета при наступлении гарантийного случая.</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Источники финансирования дефицита бюджета </a:t>
            </a:r>
            <a:r>
              <a:rPr lang="ru-RU" sz="1400" b="0" strike="noStrike" spc="-1">
                <a:solidFill>
                  <a:srgbClr val="000000"/>
                </a:solidFill>
                <a:latin typeface="Calibri"/>
                <a:ea typeface="Microsoft YaHei"/>
              </a:rPr>
              <a:t>– средства, привлекаемые в бюджет для покрытия дефицита (кредиты банков, кредиты от других уровней бюджетов, ценные бумаги, иные источники).</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Муниципальная  программа </a:t>
            </a:r>
            <a:r>
              <a:rPr lang="ru-RU" sz="1400" b="0" strike="noStrike" spc="-1">
                <a:solidFill>
                  <a:srgbClr val="000000"/>
                </a:solidFill>
                <a:latin typeface="Calibri"/>
                <a:ea typeface="Microsoft YaHei"/>
              </a:rPr>
              <a:t>– система мероприятий и инструментов муниципальной политики, обеспечивающих в рамках реализации ключевых функций достижение приоритетов и целей муниципальной политики в сфере социально-экономического развития и безопасности.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Муниципальное задание </a:t>
            </a:r>
            <a:r>
              <a:rPr lang="ru-RU" sz="1400" b="0" strike="noStrike" spc="-1">
                <a:solidFill>
                  <a:srgbClr val="000000"/>
                </a:solidFill>
                <a:latin typeface="Calibri"/>
                <a:ea typeface="Microsoft YaHei"/>
              </a:rPr>
              <a:t>– документ, содержащий требования к составу, качеству, объему, условиям, порядку и результатам оказания (муниципальных) услуг (выполнения работ).</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услуги (работы) </a:t>
            </a:r>
            <a:r>
              <a:rPr lang="ru-RU" sz="1400" b="0" strike="noStrike" spc="-1">
                <a:solidFill>
                  <a:srgbClr val="000000"/>
                </a:solidFill>
                <a:latin typeface="Calibri"/>
                <a:ea typeface="Microsoft YaHei"/>
              </a:rPr>
              <a:t>– услуги (работы), оказываемые (выполняемые) органами местного самоуправления, муниципальными учреждениями.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распорядитель бюджетных средств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получающий(ее) средства из бюджета и наделенный правом распределять их между подведомственными распорядителями и получателями бюджетных средств.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администратор источников финансирования дефицита бюджета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иная организация, имеющий(ая) в своем ведении администраторов источников финансирования дефицита бюджета.</a:t>
            </a:r>
            <a:endParaRPr lang="ru-RU" sz="1400" b="0" strike="noStrike" spc="-1">
              <a:latin typeface="Arial"/>
            </a:endParaRPr>
          </a:p>
          <a:p>
            <a:pPr>
              <a:lnSpc>
                <a:spcPct val="100000"/>
              </a:lnSpc>
            </a:pPr>
            <a:endParaRPr lang="ru-RU" sz="1400" b="0" strike="noStrike" spc="-1">
              <a:latin typeface="Arial"/>
            </a:endParaRPr>
          </a:p>
          <a:p>
            <a:pPr algn="just">
              <a:lnSpc>
                <a:spcPct val="100000"/>
              </a:lnSpc>
            </a:pP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1"/>
          <p:cNvPicPr/>
          <p:nvPr/>
        </p:nvPicPr>
        <p:blipFill>
          <a:blip r:embed="rId3"/>
          <a:stretch/>
        </p:blipFill>
        <p:spPr>
          <a:xfrm>
            <a:off x="0" y="-30240"/>
            <a:ext cx="9143640" cy="725040"/>
          </a:xfrm>
          <a:prstGeom prst="rect">
            <a:avLst/>
          </a:prstGeom>
          <a:ln>
            <a:noFill/>
          </a:ln>
        </p:spPr>
      </p:pic>
      <p:sp>
        <p:nvSpPr>
          <p:cNvPr id="209" name="CustomShape 1"/>
          <p:cNvSpPr/>
          <p:nvPr/>
        </p:nvSpPr>
        <p:spPr>
          <a:xfrm>
            <a:off x="324000" y="981000"/>
            <a:ext cx="835164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Бюджетная классификация Российской Федерации</a:t>
            </a:r>
            <a:r>
              <a:rPr lang="ru-RU" sz="1800" b="0" strike="noStrike" spc="-1">
                <a:solidFill>
                  <a:srgbClr val="000000"/>
                </a:solidFill>
                <a:latin typeface="Tahoma"/>
                <a:ea typeface="Microsoft YaHei"/>
              </a:rPr>
              <a:t> – группировка доходов, расходов и источников финансирования дефицитов бюджетов бюджетной системы Российской Федерации, используемая для составления и исполнения бюджетов, составления бюджетной отчетности, обеспечивающей сопоставимость показателей бюджетов бюджетной системы Российской Федерации (статья 18 Бюджетного кодекса РФ). </a:t>
            </a:r>
            <a:endParaRPr lang="ru-RU" sz="1800" b="0" strike="noStrike" spc="-1">
              <a:latin typeface="Arial"/>
            </a:endParaRPr>
          </a:p>
        </p:txBody>
      </p:sp>
      <p:sp>
        <p:nvSpPr>
          <p:cNvPr id="210" name="CustomShape 2"/>
          <p:cNvSpPr/>
          <p:nvPr/>
        </p:nvSpPr>
        <p:spPr>
          <a:xfrm>
            <a:off x="450720" y="3573360"/>
            <a:ext cx="835308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Состав бюджетной классификации</a:t>
            </a:r>
            <a:endParaRPr lang="ru-RU" sz="1800" b="0" strike="noStrike" spc="-1">
              <a:latin typeface="Arial"/>
            </a:endParaRPr>
          </a:p>
          <a:p>
            <a:pPr algn="just">
              <a:lnSpc>
                <a:spcPct val="100000"/>
              </a:lnSpc>
            </a:pPr>
            <a:r>
              <a:rPr lang="ru-RU" sz="1800" b="1" strike="noStrike" spc="-1">
                <a:solidFill>
                  <a:srgbClr val="000000"/>
                </a:solidFill>
                <a:latin typeface="Tahoma"/>
                <a:ea typeface="Microsoft YaHei"/>
              </a:rPr>
              <a:t>(статья 19 Бюджетного кодекса РФ):</a:t>
            </a:r>
            <a:endParaRPr lang="ru-RU" sz="1800" b="0" strike="noStrike" spc="-1">
              <a:latin typeface="Arial"/>
            </a:endParaRPr>
          </a:p>
          <a:p>
            <a:pPr algn="just">
              <a:lnSpc>
                <a:spcPct val="100000"/>
              </a:lnSpc>
            </a:pP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доходов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1" i="1" strike="noStrike" spc="-1">
                <a:solidFill>
                  <a:srgbClr val="000000"/>
                </a:solidFill>
                <a:latin typeface="Tahoma"/>
                <a:ea typeface="Microsoft YaHei"/>
              </a:rPr>
              <a:t>Классификация расходов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источников финансирования дефицитов бюджетов.</a:t>
            </a:r>
            <a:endParaRPr lang="ru-RU" sz="1800" b="0" strike="noStrike" spc="-1">
              <a:latin typeface="Arial"/>
            </a:endParaRPr>
          </a:p>
        </p:txBody>
      </p:sp>
      <p:pic>
        <p:nvPicPr>
          <p:cNvPr id="211" name="Picture 5"/>
          <p:cNvPicPr/>
          <p:nvPr/>
        </p:nvPicPr>
        <p:blipFill>
          <a:blip r:embed="rId4"/>
          <a:stretch/>
        </p:blipFill>
        <p:spPr>
          <a:xfrm>
            <a:off x="5394240" y="3200400"/>
            <a:ext cx="3389040" cy="1639440"/>
          </a:xfrm>
          <a:prstGeom prst="rect">
            <a:avLst/>
          </a:prstGeom>
          <a:ln>
            <a:noFill/>
          </a:ln>
        </p:spPr>
      </p:pic>
      <p:sp>
        <p:nvSpPr>
          <p:cNvPr id="212" name="CustomShape 3"/>
          <p:cNvSpPr/>
          <p:nvPr/>
        </p:nvSpPr>
        <p:spPr>
          <a:xfrm>
            <a:off x="5753160" y="3282840"/>
            <a:ext cx="2943000" cy="1288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0" strike="noStrike" spc="-1">
                <a:solidFill>
                  <a:srgbClr val="000000"/>
                </a:solidFill>
                <a:latin typeface="Calibri"/>
                <a:ea typeface="Microsoft YaHei"/>
              </a:rPr>
              <a:t>Классификация расходов бюджетов – основа для построения ведомственной структуры расходов соответствующего бюджета</a:t>
            </a: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1"/>
          <p:cNvPicPr/>
          <p:nvPr/>
        </p:nvPicPr>
        <p:blipFill>
          <a:blip r:embed="rId3"/>
          <a:stretch/>
        </p:blipFill>
        <p:spPr>
          <a:xfrm>
            <a:off x="0" y="-30240"/>
            <a:ext cx="9143640" cy="725040"/>
          </a:xfrm>
          <a:prstGeom prst="rect">
            <a:avLst/>
          </a:prstGeom>
          <a:ln>
            <a:noFill/>
          </a:ln>
        </p:spPr>
      </p:pic>
      <p:graphicFrame>
        <p:nvGraphicFramePr>
          <p:cNvPr id="214" name="Table 1"/>
          <p:cNvGraphicFramePr/>
          <p:nvPr>
            <p:extLst>
              <p:ext uri="{D42A27DB-BD31-4B8C-83A1-F6EECF244321}">
                <p14:modId xmlns:p14="http://schemas.microsoft.com/office/powerpoint/2010/main" val="3660224452"/>
              </p:ext>
            </p:extLst>
          </p:nvPr>
        </p:nvGraphicFramePr>
        <p:xfrm>
          <a:off x="384120" y="3133800"/>
          <a:ext cx="8065800" cy="2569536"/>
        </p:xfrm>
        <a:graphic>
          <a:graphicData uri="http://schemas.openxmlformats.org/drawingml/2006/table">
            <a:tbl>
              <a:tblPr/>
              <a:tblGrid>
                <a:gridCol w="403200"/>
                <a:gridCol w="403200"/>
                <a:gridCol w="357144"/>
                <a:gridCol w="449256"/>
                <a:gridCol w="403200"/>
                <a:gridCol w="403200"/>
                <a:gridCol w="403200"/>
                <a:gridCol w="403200"/>
                <a:gridCol w="403200"/>
                <a:gridCol w="404640"/>
                <a:gridCol w="403200"/>
                <a:gridCol w="403200"/>
                <a:gridCol w="403200"/>
                <a:gridCol w="403200"/>
                <a:gridCol w="403200"/>
                <a:gridCol w="403200"/>
                <a:gridCol w="403200"/>
                <a:gridCol w="403200"/>
                <a:gridCol w="403200"/>
                <a:gridCol w="403560"/>
              </a:tblGrid>
              <a:tr h="612720">
                <a:tc>
                  <a:txBody>
                    <a:bodyPr/>
                    <a:lstStyle/>
                    <a:p>
                      <a:pPr algn="ctr">
                        <a:lnSpc>
                          <a:spcPct val="54000"/>
                        </a:lnSpc>
                      </a:pPr>
                      <a:r>
                        <a:rPr lang="ru-RU" sz="1200" b="1" strike="noStrike" spc="-1" dirty="0">
                          <a:solidFill>
                            <a:srgbClr val="000000"/>
                          </a:solidFill>
                          <a:latin typeface="Times New Roman"/>
                          <a:ea typeface="Microsoft YaHei"/>
                        </a:rPr>
                        <a:t>1</a:t>
                      </a:r>
                      <a:endParaRPr lang="ru-RU" sz="12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11</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r>
              <a:tr h="1846440">
                <a:tc gridSpan="3">
                  <a:txBody>
                    <a:bodyPr/>
                    <a:lstStyle/>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Уникальный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код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для  каждого ГРБС</a:t>
                      </a:r>
                      <a:endParaRPr lang="ru-RU" sz="900" b="0" strike="noStrike" spc="-1" dirty="0" smtClean="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975</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Управление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образования администрации городского округа «Вуктыл»</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Разделы определяют отраслевые направления расходов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07</a:t>
                      </a: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Образование</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Подразделы детализируют направления в разделах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«Дошкольное образование»</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10">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Целевые статьи обеспечивают увязку бюджетных ассигнований к целевым назначениям, в том числе к конкретным программам, направлениям деятельности субъектов бюджетного планирования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01.1.11.73010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 –  МП ГО "Вуктыл" "Развитие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 –  Подпрограмма 1 «Развитие системы дошкольного, общего, дополнительного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11 -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73010 -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3">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Виды расходов указывают вид бюджетных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ассигнований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(выплаты персоналу, закупки, инвестиции, 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611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бюджетным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учреждениям на финансовое обеспечение муниципального задания</a:t>
                      </a:r>
                      <a:endParaRPr lang="ru-RU" sz="900" b="0" strike="noStrike" spc="-1" dirty="0">
                        <a:latin typeface="Times New Roman" panose="02020603050405020304" pitchFamily="18" charset="0"/>
                        <a:cs typeface="Times New Roman" panose="02020603050405020304" pitchFamily="18" charset="0"/>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215" name="CustomShape 2"/>
          <p:cNvSpPr/>
          <p:nvPr/>
        </p:nvSpPr>
        <p:spPr>
          <a:xfrm>
            <a:off x="347760" y="5653456"/>
            <a:ext cx="8578440" cy="1159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00" b="0" strike="noStrike" spc="-1" dirty="0">
                <a:solidFill>
                  <a:srgbClr val="000000"/>
                </a:solidFill>
                <a:latin typeface="Times New Roman"/>
                <a:ea typeface="Microsoft YaHei"/>
              </a:rPr>
              <a:t>Буквы «R», «L» и «S» означают расходы, направляемые на </a:t>
            </a:r>
            <a:r>
              <a:rPr lang="ru-RU" sz="1000" b="0" strike="noStrike" spc="-1" dirty="0" err="1">
                <a:solidFill>
                  <a:srgbClr val="000000"/>
                </a:solidFill>
                <a:latin typeface="Times New Roman"/>
                <a:ea typeface="Microsoft YaHei"/>
              </a:rPr>
              <a:t>софинансирование</a:t>
            </a:r>
            <a:r>
              <a:rPr lang="ru-RU" sz="1000" b="0" strike="noStrike" spc="-1" dirty="0">
                <a:solidFill>
                  <a:srgbClr val="000000"/>
                </a:solidFill>
                <a:latin typeface="Times New Roman"/>
                <a:ea typeface="Microsoft YaHei"/>
              </a:rPr>
              <a:t> уровня расходных обязательств:</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«R»</a:t>
            </a:r>
            <a:r>
              <a:rPr lang="ru-RU" sz="1000" b="0" strike="noStrike" spc="-1" dirty="0">
                <a:solidFill>
                  <a:srgbClr val="000000"/>
                </a:solidFill>
                <a:latin typeface="Times New Roman"/>
                <a:ea typeface="Microsoft YaHei"/>
              </a:rPr>
              <a:t> - для отражения расходов на предоставление межбюджетных трансфертов местным бюджетам,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бюджетам субъектов Российской Федерации предоставляются из федерального бюджета субсидии;</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«L»</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бюджетной системы Российской Федерации предоставляются за счет субсидий из федерального бюджета межбюджетные трансферты;</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«S»</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Российской Федерации предоставляются местным бюджетам субсидии.</a:t>
            </a:r>
            <a:endParaRPr lang="ru-RU" sz="1000" b="0" strike="noStrike" spc="-1" dirty="0">
              <a:latin typeface="Arial"/>
            </a:endParaRPr>
          </a:p>
        </p:txBody>
      </p:sp>
      <p:sp>
        <p:nvSpPr>
          <p:cNvPr id="216" name="Line 3"/>
          <p:cNvSpPr/>
          <p:nvPr/>
        </p:nvSpPr>
        <p:spPr>
          <a:xfrm>
            <a:off x="384120" y="1436400"/>
            <a:ext cx="11523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7" name="Line 4"/>
          <p:cNvSpPr/>
          <p:nvPr/>
        </p:nvSpPr>
        <p:spPr>
          <a:xfrm flipV="1">
            <a:off x="38412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8" name="Line 5"/>
          <p:cNvSpPr/>
          <p:nvPr/>
        </p:nvSpPr>
        <p:spPr>
          <a:xfrm>
            <a:off x="153648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9" name="CustomShape 6"/>
          <p:cNvSpPr/>
          <p:nvPr/>
        </p:nvSpPr>
        <p:spPr>
          <a:xfrm>
            <a:off x="38412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0" name="CustomShape 7"/>
          <p:cNvSpPr/>
          <p:nvPr/>
        </p:nvSpPr>
        <p:spPr>
          <a:xfrm>
            <a:off x="779400" y="172548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1" name="CustomShape 8"/>
          <p:cNvSpPr/>
          <p:nvPr/>
        </p:nvSpPr>
        <p:spPr>
          <a:xfrm>
            <a:off x="117648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2" name="CustomShape 9"/>
          <p:cNvSpPr/>
          <p:nvPr/>
        </p:nvSpPr>
        <p:spPr>
          <a:xfrm>
            <a:off x="244440" y="917640"/>
            <a:ext cx="1433160" cy="504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Главный </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распорядитель</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 бюджетных средств</a:t>
            </a:r>
            <a:endParaRPr lang="ru-RU" sz="900" b="0" strike="noStrike" spc="-1">
              <a:latin typeface="Arial"/>
            </a:endParaRPr>
          </a:p>
        </p:txBody>
      </p:sp>
      <p:sp>
        <p:nvSpPr>
          <p:cNvPr id="223" name="Line 10"/>
          <p:cNvSpPr/>
          <p:nvPr/>
        </p:nvSpPr>
        <p:spPr>
          <a:xfrm flipV="1">
            <a:off x="159840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4" name="Line 11"/>
          <p:cNvSpPr/>
          <p:nvPr/>
        </p:nvSpPr>
        <p:spPr>
          <a:xfrm>
            <a:off x="159840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5" name="Line 12"/>
          <p:cNvSpPr/>
          <p:nvPr/>
        </p:nvSpPr>
        <p:spPr>
          <a:xfrm>
            <a:off x="237456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6" name="CustomShape 13"/>
          <p:cNvSpPr/>
          <p:nvPr/>
        </p:nvSpPr>
        <p:spPr>
          <a:xfrm>
            <a:off x="1609560" y="1722600"/>
            <a:ext cx="360000" cy="6472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5B3D7"/>
                </a:solidFill>
                <a:latin typeface="Calibri"/>
                <a:ea typeface="Microsoft YaHei"/>
              </a:rPr>
              <a:t>Х</a:t>
            </a:r>
            <a:endParaRPr lang="ru-RU" sz="3200" b="0" strike="noStrike" spc="-1">
              <a:latin typeface="Arial"/>
            </a:endParaRPr>
          </a:p>
        </p:txBody>
      </p:sp>
      <p:sp>
        <p:nvSpPr>
          <p:cNvPr id="227" name="CustomShape 14"/>
          <p:cNvSpPr/>
          <p:nvPr/>
        </p:nvSpPr>
        <p:spPr>
          <a:xfrm>
            <a:off x="2006640" y="1722600"/>
            <a:ext cx="360000" cy="6490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dirty="0">
                <a:solidFill>
                  <a:srgbClr val="95B3D7"/>
                </a:solidFill>
                <a:latin typeface="Calibri"/>
                <a:ea typeface="Microsoft YaHei"/>
              </a:rPr>
              <a:t>Х</a:t>
            </a:r>
            <a:endParaRPr lang="ru-RU" sz="3200" b="0" strike="noStrike" spc="-1" dirty="0">
              <a:latin typeface="Arial"/>
            </a:endParaRPr>
          </a:p>
        </p:txBody>
      </p:sp>
      <p:sp>
        <p:nvSpPr>
          <p:cNvPr id="228" name="CustomShape 15"/>
          <p:cNvSpPr/>
          <p:nvPr/>
        </p:nvSpPr>
        <p:spPr>
          <a:xfrm>
            <a:off x="1670040" y="1204920"/>
            <a:ext cx="6012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Раздел</a:t>
            </a:r>
            <a:endParaRPr lang="ru-RU" sz="900" b="0" strike="noStrike" spc="-1">
              <a:latin typeface="Arial"/>
            </a:endParaRPr>
          </a:p>
        </p:txBody>
      </p:sp>
      <p:sp>
        <p:nvSpPr>
          <p:cNvPr id="229" name="Line 16"/>
          <p:cNvSpPr/>
          <p:nvPr/>
        </p:nvSpPr>
        <p:spPr>
          <a:xfrm flipV="1">
            <a:off x="243504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0" name="Line 17"/>
          <p:cNvSpPr/>
          <p:nvPr/>
        </p:nvSpPr>
        <p:spPr>
          <a:xfrm>
            <a:off x="243504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1" name="Line 18"/>
          <p:cNvSpPr/>
          <p:nvPr/>
        </p:nvSpPr>
        <p:spPr>
          <a:xfrm>
            <a:off x="32112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2" name="CustomShape 19"/>
          <p:cNvSpPr/>
          <p:nvPr/>
        </p:nvSpPr>
        <p:spPr>
          <a:xfrm>
            <a:off x="24336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3" name="CustomShape 20"/>
          <p:cNvSpPr/>
          <p:nvPr/>
        </p:nvSpPr>
        <p:spPr>
          <a:xfrm>
            <a:off x="28242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4" name="Line 21"/>
          <p:cNvSpPr/>
          <p:nvPr/>
        </p:nvSpPr>
        <p:spPr>
          <a:xfrm flipV="1">
            <a:off x="325728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5" name="Line 22"/>
          <p:cNvSpPr/>
          <p:nvPr/>
        </p:nvSpPr>
        <p:spPr>
          <a:xfrm>
            <a:off x="3257280" y="1436400"/>
            <a:ext cx="39211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6" name="Line 23"/>
          <p:cNvSpPr/>
          <p:nvPr/>
        </p:nvSpPr>
        <p:spPr>
          <a:xfrm>
            <a:off x="71784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7" name="CustomShape 24"/>
          <p:cNvSpPr/>
          <p:nvPr/>
        </p:nvSpPr>
        <p:spPr>
          <a:xfrm>
            <a:off x="324468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8" name="CustomShape 25"/>
          <p:cNvSpPr/>
          <p:nvPr/>
        </p:nvSpPr>
        <p:spPr>
          <a:xfrm>
            <a:off x="362736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9" name="CustomShape 26"/>
          <p:cNvSpPr/>
          <p:nvPr/>
        </p:nvSpPr>
        <p:spPr>
          <a:xfrm>
            <a:off x="4049640" y="1716120"/>
            <a:ext cx="360000" cy="647280"/>
          </a:xfrm>
          <a:prstGeom prst="roundRect">
            <a:avLst>
              <a:gd name="adj" fmla="val 16667"/>
            </a:avLst>
          </a:prstGeom>
          <a:gradFill>
            <a:gsLst>
              <a:gs pos="0">
                <a:srgbClr val="C94844"/>
              </a:gs>
              <a:gs pos="100000">
                <a:srgbClr val="742624"/>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B9B8"/>
                </a:solidFill>
                <a:latin typeface="Calibri"/>
                <a:ea typeface="Microsoft YaHei"/>
              </a:rPr>
              <a:t>Х</a:t>
            </a:r>
            <a:endParaRPr lang="ru-RU" sz="3200" b="0" strike="noStrike" spc="-1">
              <a:latin typeface="Arial"/>
            </a:endParaRPr>
          </a:p>
        </p:txBody>
      </p:sp>
      <p:sp>
        <p:nvSpPr>
          <p:cNvPr id="240" name="CustomShape 27"/>
          <p:cNvSpPr/>
          <p:nvPr/>
        </p:nvSpPr>
        <p:spPr>
          <a:xfrm>
            <a:off x="4440240" y="171612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1" name="CustomShape 28"/>
          <p:cNvSpPr/>
          <p:nvPr/>
        </p:nvSpPr>
        <p:spPr>
          <a:xfrm>
            <a:off x="4830840" y="171756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2" name="CustomShape 29"/>
          <p:cNvSpPr/>
          <p:nvPr/>
        </p:nvSpPr>
        <p:spPr>
          <a:xfrm>
            <a:off x="5254560" y="171756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3" name="CustomShape 30"/>
          <p:cNvSpPr/>
          <p:nvPr/>
        </p:nvSpPr>
        <p:spPr>
          <a:xfrm>
            <a:off x="564660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4" name="CustomShape 31"/>
          <p:cNvSpPr/>
          <p:nvPr/>
        </p:nvSpPr>
        <p:spPr>
          <a:xfrm>
            <a:off x="604044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5" name="CustomShape 32"/>
          <p:cNvSpPr/>
          <p:nvPr/>
        </p:nvSpPr>
        <p:spPr>
          <a:xfrm>
            <a:off x="6434280" y="1716120"/>
            <a:ext cx="35856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6" name="CustomShape 33"/>
          <p:cNvSpPr/>
          <p:nvPr/>
        </p:nvSpPr>
        <p:spPr>
          <a:xfrm>
            <a:off x="682632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7" name="CustomShape 34"/>
          <p:cNvSpPr/>
          <p:nvPr/>
        </p:nvSpPr>
        <p:spPr>
          <a:xfrm>
            <a:off x="4589640" y="1204920"/>
            <a:ext cx="110772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Целевая статья</a:t>
            </a:r>
            <a:endParaRPr lang="ru-RU" sz="900" b="0" strike="noStrike" spc="-1">
              <a:latin typeface="Arial"/>
            </a:endParaRPr>
          </a:p>
        </p:txBody>
      </p:sp>
      <p:sp>
        <p:nvSpPr>
          <p:cNvPr id="248" name="Line 35"/>
          <p:cNvSpPr/>
          <p:nvPr/>
        </p:nvSpPr>
        <p:spPr>
          <a:xfrm flipV="1">
            <a:off x="3236760" y="2352600"/>
            <a:ext cx="144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49" name="Line 36"/>
          <p:cNvSpPr/>
          <p:nvPr/>
        </p:nvSpPr>
        <p:spPr>
          <a:xfrm>
            <a:off x="4001760" y="2346120"/>
            <a:ext cx="180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0" name="CustomShape 37"/>
          <p:cNvSpPr/>
          <p:nvPr/>
        </p:nvSpPr>
        <p:spPr>
          <a:xfrm>
            <a:off x="3075120" y="2424240"/>
            <a:ext cx="1168200" cy="215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1" name="CustomShape 38"/>
          <p:cNvSpPr/>
          <p:nvPr/>
        </p:nvSpPr>
        <p:spPr>
          <a:xfrm>
            <a:off x="3714840" y="2428920"/>
            <a:ext cx="1007640" cy="336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Под-</a:t>
            </a:r>
            <a:endParaRPr lang="ru-RU" sz="800" b="0" strike="noStrike" spc="-1">
              <a:latin typeface="Arial"/>
            </a:endParaRPr>
          </a:p>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2" name="Line 39"/>
          <p:cNvSpPr/>
          <p:nvPr/>
        </p:nvSpPr>
        <p:spPr>
          <a:xfrm flipV="1">
            <a:off x="4025880" y="233352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3" name="Line 40"/>
          <p:cNvSpPr/>
          <p:nvPr/>
        </p:nvSpPr>
        <p:spPr>
          <a:xfrm flipV="1">
            <a:off x="4431960" y="2341440"/>
            <a:ext cx="180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4" name="Line 41"/>
          <p:cNvSpPr/>
          <p:nvPr/>
        </p:nvSpPr>
        <p:spPr>
          <a:xfrm flipV="1">
            <a:off x="5187600" y="2349360"/>
            <a:ext cx="1800" cy="150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5" name="Line 42"/>
          <p:cNvSpPr/>
          <p:nvPr/>
        </p:nvSpPr>
        <p:spPr>
          <a:xfrm flipV="1">
            <a:off x="4468680" y="236196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6" name="Line 43"/>
          <p:cNvSpPr/>
          <p:nvPr/>
        </p:nvSpPr>
        <p:spPr>
          <a:xfrm>
            <a:off x="4431960" y="2487600"/>
            <a:ext cx="75564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7" name="Line 44"/>
          <p:cNvSpPr/>
          <p:nvPr/>
        </p:nvSpPr>
        <p:spPr>
          <a:xfrm>
            <a:off x="4025880" y="2479320"/>
            <a:ext cx="3855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8" name="Line 45"/>
          <p:cNvSpPr/>
          <p:nvPr/>
        </p:nvSpPr>
        <p:spPr>
          <a:xfrm flipV="1">
            <a:off x="3257280" y="2463480"/>
            <a:ext cx="730440" cy="28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9" name="CustomShape 46"/>
          <p:cNvSpPr/>
          <p:nvPr/>
        </p:nvSpPr>
        <p:spPr>
          <a:xfrm>
            <a:off x="4356000" y="2432160"/>
            <a:ext cx="1033200" cy="701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Основное                                                                                    мероприятие</a:t>
            </a:r>
            <a:endParaRPr lang="ru-RU" sz="800" b="0" strike="noStrike" spc="-1">
              <a:latin typeface="Arial"/>
            </a:endParaRPr>
          </a:p>
        </p:txBody>
      </p:sp>
      <p:sp>
        <p:nvSpPr>
          <p:cNvPr id="260" name="Line 47"/>
          <p:cNvSpPr/>
          <p:nvPr/>
        </p:nvSpPr>
        <p:spPr>
          <a:xfrm>
            <a:off x="5238720" y="2787480"/>
            <a:ext cx="193500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1" name="Line 48"/>
          <p:cNvSpPr/>
          <p:nvPr/>
        </p:nvSpPr>
        <p:spPr>
          <a:xfrm>
            <a:off x="7178400" y="244620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2" name="Line 49"/>
          <p:cNvSpPr/>
          <p:nvPr/>
        </p:nvSpPr>
        <p:spPr>
          <a:xfrm>
            <a:off x="5254560" y="2446200"/>
            <a:ext cx="144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3" name="CustomShape 50"/>
          <p:cNvSpPr/>
          <p:nvPr/>
        </p:nvSpPr>
        <p:spPr>
          <a:xfrm>
            <a:off x="5581800" y="2803680"/>
            <a:ext cx="12600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Направление расходов</a:t>
            </a:r>
            <a:endParaRPr lang="ru-RU" sz="800" b="0" strike="noStrike" spc="-1">
              <a:latin typeface="Arial"/>
            </a:endParaRPr>
          </a:p>
        </p:txBody>
      </p:sp>
      <p:sp>
        <p:nvSpPr>
          <p:cNvPr id="264" name="CustomShape 51"/>
          <p:cNvSpPr/>
          <p:nvPr/>
        </p:nvSpPr>
        <p:spPr>
          <a:xfrm>
            <a:off x="3138480" y="2732040"/>
            <a:ext cx="2115720" cy="367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Программное</a:t>
            </a:r>
            <a:r>
              <a:rPr lang="ru-RU" sz="900" b="0" strike="noStrike" spc="-1">
                <a:solidFill>
                  <a:srgbClr val="000000"/>
                </a:solidFill>
                <a:latin typeface="Tahoma"/>
                <a:ea typeface="Microsoft YaHei"/>
              </a:rPr>
              <a:t> (непрограммное)</a:t>
            </a:r>
            <a:endParaRPr lang="ru-RU" sz="900" b="0" strike="noStrike" spc="-1">
              <a:latin typeface="Arial"/>
            </a:endParaRPr>
          </a:p>
          <a:p>
            <a:pPr algn="ctr">
              <a:lnSpc>
                <a:spcPct val="100000"/>
              </a:lnSpc>
            </a:pPr>
            <a:r>
              <a:rPr lang="ru-RU" sz="900" b="0" strike="noStrike" spc="-1">
                <a:solidFill>
                  <a:srgbClr val="000000"/>
                </a:solidFill>
                <a:latin typeface="Tahoma"/>
                <a:ea typeface="Microsoft YaHei"/>
              </a:rPr>
              <a:t> направление</a:t>
            </a:r>
            <a:endParaRPr lang="ru-RU" sz="900" b="0" strike="noStrike" spc="-1">
              <a:latin typeface="Arial"/>
            </a:endParaRPr>
          </a:p>
        </p:txBody>
      </p:sp>
      <p:sp>
        <p:nvSpPr>
          <p:cNvPr id="265" name="Line 52"/>
          <p:cNvSpPr/>
          <p:nvPr/>
        </p:nvSpPr>
        <p:spPr>
          <a:xfrm flipV="1">
            <a:off x="724356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6" name="Line 53"/>
          <p:cNvSpPr/>
          <p:nvPr/>
        </p:nvSpPr>
        <p:spPr>
          <a:xfrm>
            <a:off x="7243560" y="1436400"/>
            <a:ext cx="11527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7" name="Line 54"/>
          <p:cNvSpPr/>
          <p:nvPr/>
        </p:nvSpPr>
        <p:spPr>
          <a:xfrm>
            <a:off x="8396280" y="1436400"/>
            <a:ext cx="144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8" name="CustomShape 55"/>
          <p:cNvSpPr/>
          <p:nvPr/>
        </p:nvSpPr>
        <p:spPr>
          <a:xfrm>
            <a:off x="7300800" y="1204920"/>
            <a:ext cx="99504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Вид расходов</a:t>
            </a:r>
            <a:endParaRPr lang="ru-RU" sz="900" b="0" strike="noStrike" spc="-1">
              <a:latin typeface="Arial"/>
            </a:endParaRPr>
          </a:p>
        </p:txBody>
      </p:sp>
      <p:sp>
        <p:nvSpPr>
          <p:cNvPr id="269" name="CustomShape 56"/>
          <p:cNvSpPr/>
          <p:nvPr/>
        </p:nvSpPr>
        <p:spPr>
          <a:xfrm>
            <a:off x="7242120" y="1712880"/>
            <a:ext cx="360000" cy="647280"/>
          </a:xfrm>
          <a:prstGeom prst="roundRect">
            <a:avLst>
              <a:gd name="adj" fmla="val 16667"/>
            </a:avLst>
          </a:prstGeom>
          <a:gradFill>
            <a:gsLst>
              <a:gs pos="0">
                <a:srgbClr val="B39FCA"/>
              </a:gs>
              <a:gs pos="100000">
                <a:srgbClr val="675B75"/>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0" name="CustomShape 57"/>
          <p:cNvSpPr/>
          <p:nvPr/>
        </p:nvSpPr>
        <p:spPr>
          <a:xfrm>
            <a:off x="7656480" y="1712880"/>
            <a:ext cx="360000" cy="647280"/>
          </a:xfrm>
          <a:prstGeom prst="roundRect">
            <a:avLst>
              <a:gd name="adj" fmla="val 16667"/>
            </a:avLst>
          </a:prstGeom>
          <a:gradFill>
            <a:gsLst>
              <a:gs pos="0">
                <a:srgbClr val="9595D0"/>
              </a:gs>
              <a:gs pos="100000">
                <a:srgbClr val="55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1" name="CustomShape 58"/>
          <p:cNvSpPr/>
          <p:nvPr/>
        </p:nvSpPr>
        <p:spPr>
          <a:xfrm>
            <a:off x="8072280" y="1716120"/>
            <a:ext cx="360000" cy="647280"/>
          </a:xfrm>
          <a:prstGeom prst="roundRect">
            <a:avLst>
              <a:gd name="adj" fmla="val 16667"/>
            </a:avLst>
          </a:prstGeom>
          <a:gradFill>
            <a:gsLst>
              <a:gs pos="0">
                <a:srgbClr val="C8C8FF"/>
              </a:gs>
              <a:gs pos="100000">
                <a:srgbClr val="74749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E0EC"/>
                </a:solidFill>
                <a:latin typeface="Calibri"/>
                <a:ea typeface="Microsoft YaHei"/>
              </a:rPr>
              <a:t>Х</a:t>
            </a:r>
            <a:endParaRPr lang="ru-RU" sz="3200" b="0" strike="noStrike" spc="-1">
              <a:latin typeface="Arial"/>
            </a:endParaRPr>
          </a:p>
        </p:txBody>
      </p:sp>
      <p:sp>
        <p:nvSpPr>
          <p:cNvPr id="272" name="Line 59"/>
          <p:cNvSpPr/>
          <p:nvPr/>
        </p:nvSpPr>
        <p:spPr>
          <a:xfrm flipV="1">
            <a:off x="724356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3" name="Line 60"/>
          <p:cNvSpPr/>
          <p:nvPr/>
        </p:nvSpPr>
        <p:spPr>
          <a:xfrm>
            <a:off x="724212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4" name="Line 61"/>
          <p:cNvSpPr/>
          <p:nvPr/>
        </p:nvSpPr>
        <p:spPr>
          <a:xfrm>
            <a:off x="76244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5" name="Line 62"/>
          <p:cNvSpPr/>
          <p:nvPr/>
        </p:nvSpPr>
        <p:spPr>
          <a:xfrm flipV="1">
            <a:off x="765324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6" name="Line 63"/>
          <p:cNvSpPr/>
          <p:nvPr/>
        </p:nvSpPr>
        <p:spPr>
          <a:xfrm>
            <a:off x="765144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7" name="Line 64"/>
          <p:cNvSpPr/>
          <p:nvPr/>
        </p:nvSpPr>
        <p:spPr>
          <a:xfrm>
            <a:off x="803412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8" name="Line 65"/>
          <p:cNvSpPr/>
          <p:nvPr/>
        </p:nvSpPr>
        <p:spPr>
          <a:xfrm flipV="1">
            <a:off x="8064360" y="2428560"/>
            <a:ext cx="1440" cy="37152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9" name="Line 66"/>
          <p:cNvSpPr/>
          <p:nvPr/>
        </p:nvSpPr>
        <p:spPr>
          <a:xfrm>
            <a:off x="806256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0" name="Line 67"/>
          <p:cNvSpPr/>
          <p:nvPr/>
        </p:nvSpPr>
        <p:spPr>
          <a:xfrm>
            <a:off x="84452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1" name="CustomShape 68"/>
          <p:cNvSpPr/>
          <p:nvPr/>
        </p:nvSpPr>
        <p:spPr>
          <a:xfrm>
            <a:off x="7172280" y="2808360"/>
            <a:ext cx="5076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2" name="CustomShape 69"/>
          <p:cNvSpPr/>
          <p:nvPr/>
        </p:nvSpPr>
        <p:spPr>
          <a:xfrm>
            <a:off x="7605720" y="2782800"/>
            <a:ext cx="49968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0" strike="noStrike" spc="-1">
                <a:solidFill>
                  <a:srgbClr val="000000"/>
                </a:solidFill>
                <a:latin typeface="Tahoma"/>
                <a:ea typeface="Microsoft YaHei"/>
              </a:rPr>
              <a:t>Под-</a:t>
            </a:r>
            <a:endParaRPr lang="ru-RU" sz="900" b="0" strike="noStrike" spc="-1">
              <a:latin typeface="Arial"/>
            </a:endParaRPr>
          </a:p>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3" name="CustomShape 70"/>
          <p:cNvSpPr/>
          <p:nvPr/>
        </p:nvSpPr>
        <p:spPr>
          <a:xfrm>
            <a:off x="8064360" y="2793960"/>
            <a:ext cx="42984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Эле-</a:t>
            </a:r>
            <a:endParaRPr lang="ru-RU" sz="800" b="0" strike="noStrike" spc="-1">
              <a:latin typeface="Arial"/>
            </a:endParaRPr>
          </a:p>
          <a:p>
            <a:pPr algn="ctr">
              <a:lnSpc>
                <a:spcPct val="100000"/>
              </a:lnSpc>
            </a:pPr>
            <a:r>
              <a:rPr lang="ru-RU" sz="900" b="0" strike="noStrike" spc="-1">
                <a:solidFill>
                  <a:srgbClr val="000000"/>
                </a:solidFill>
                <a:latin typeface="Tahoma"/>
                <a:ea typeface="Microsoft YaHei"/>
              </a:rPr>
              <a:t>мент</a:t>
            </a:r>
            <a:endParaRPr lang="ru-RU" sz="900" b="0" strike="noStrike" spc="-1">
              <a:latin typeface="Arial"/>
            </a:endParaRPr>
          </a:p>
        </p:txBody>
      </p:sp>
      <p:sp>
        <p:nvSpPr>
          <p:cNvPr id="284" name="CustomShape 71"/>
          <p:cNvSpPr/>
          <p:nvPr/>
        </p:nvSpPr>
        <p:spPr>
          <a:xfrm>
            <a:off x="2365200" y="1177920"/>
            <a:ext cx="8298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Подраздел</a:t>
            </a:r>
            <a:endParaRPr lang="ru-RU" sz="900" b="0" strike="noStrike" spc="-1">
              <a:latin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1"/>
          <p:cNvPicPr/>
          <p:nvPr/>
        </p:nvPicPr>
        <p:blipFill>
          <a:blip r:embed="rId3"/>
          <a:stretch/>
        </p:blipFill>
        <p:spPr>
          <a:xfrm>
            <a:off x="0" y="-30240"/>
            <a:ext cx="9143640" cy="725040"/>
          </a:xfrm>
          <a:prstGeom prst="rect">
            <a:avLst/>
          </a:prstGeom>
          <a:ln>
            <a:noFill/>
          </a:ln>
        </p:spPr>
      </p:pic>
      <p:pic>
        <p:nvPicPr>
          <p:cNvPr id="286" name="Picture 2"/>
          <p:cNvPicPr/>
          <p:nvPr/>
        </p:nvPicPr>
        <p:blipFill>
          <a:blip r:embed="rId4"/>
          <a:stretch/>
        </p:blipFill>
        <p:spPr>
          <a:xfrm>
            <a:off x="360360" y="693720"/>
            <a:ext cx="8521200" cy="2927160"/>
          </a:xfrm>
          <a:prstGeom prst="rect">
            <a:avLst/>
          </a:prstGeom>
          <a:ln>
            <a:noFill/>
          </a:ln>
        </p:spPr>
      </p:pic>
      <p:pic>
        <p:nvPicPr>
          <p:cNvPr id="287" name="Picture 3"/>
          <p:cNvPicPr/>
          <p:nvPr/>
        </p:nvPicPr>
        <p:blipFill>
          <a:blip r:embed="rId5"/>
          <a:stretch/>
        </p:blipFill>
        <p:spPr>
          <a:xfrm>
            <a:off x="79200" y="3621240"/>
            <a:ext cx="4827240" cy="5930640"/>
          </a:xfrm>
          <a:prstGeom prst="rect">
            <a:avLst/>
          </a:prstGeom>
          <a:ln>
            <a:noFill/>
          </a:ln>
        </p:spPr>
      </p:pic>
      <p:sp>
        <p:nvSpPr>
          <p:cNvPr id="288" name="CustomShape 1"/>
          <p:cNvSpPr/>
          <p:nvPr/>
        </p:nvSpPr>
        <p:spPr>
          <a:xfrm>
            <a:off x="260280" y="3838680"/>
            <a:ext cx="4463640" cy="2533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000" b="1" i="1" strike="noStrike" spc="-1">
                <a:solidFill>
                  <a:srgbClr val="000000"/>
                </a:solidFill>
                <a:latin typeface="Calibri"/>
                <a:ea typeface="Microsoft YaHei"/>
              </a:rPr>
              <a:t>Долговая нагрузка бюджета городского округа</a:t>
            </a:r>
            <a:endParaRPr lang="ru-RU" sz="2000" b="0" strike="noStrike" spc="-1">
              <a:latin typeface="Arial"/>
            </a:endParaRPr>
          </a:p>
          <a:p>
            <a:pPr algn="just">
              <a:lnSpc>
                <a:spcPct val="100000"/>
              </a:lnSpc>
            </a:pPr>
            <a:r>
              <a:rPr lang="ru-RU" sz="2000" b="0" strike="noStrike" spc="-1">
                <a:solidFill>
                  <a:srgbClr val="000000"/>
                </a:solidFill>
                <a:latin typeface="Calibri"/>
                <a:ea typeface="Microsoft YaHei"/>
              </a:rPr>
              <a:t>(отношение объема муниципального долга к доходам бюджета городского округа без учета безвозмездных перечислений и дополнительных нормативов от налога на доходы физических лиц).</a:t>
            </a:r>
            <a:endParaRPr lang="ru-RU" sz="20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151640416"/>
              </p:ext>
            </p:extLst>
          </p:nvPr>
        </p:nvGraphicFramePr>
        <p:xfrm>
          <a:off x="5076056" y="3621240"/>
          <a:ext cx="3888432" cy="2965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icture 1"/>
          <p:cNvPicPr/>
          <p:nvPr/>
        </p:nvPicPr>
        <p:blipFill>
          <a:blip r:embed="rId3"/>
          <a:stretch/>
        </p:blipFill>
        <p:spPr>
          <a:xfrm>
            <a:off x="476100" y="639720"/>
            <a:ext cx="8191080" cy="6144840"/>
          </a:xfrm>
          <a:prstGeom prst="rect">
            <a:avLst/>
          </a:prstGeom>
          <a:ln>
            <a:noFill/>
          </a:ln>
        </p:spPr>
      </p:pic>
      <p:pic>
        <p:nvPicPr>
          <p:cNvPr id="291" name="Picture 2"/>
          <p:cNvPicPr/>
          <p:nvPr/>
        </p:nvPicPr>
        <p:blipFill>
          <a:blip r:embed="rId4"/>
          <a:stretch/>
        </p:blipFill>
        <p:spPr>
          <a:xfrm>
            <a:off x="2182680" y="274680"/>
            <a:ext cx="4204800" cy="2809440"/>
          </a:xfrm>
          <a:prstGeom prst="rect">
            <a:avLst/>
          </a:prstGeom>
          <a:ln>
            <a:noFill/>
          </a:ln>
        </p:spPr>
      </p:pic>
      <p:pic>
        <p:nvPicPr>
          <p:cNvPr id="292" name="Picture 3"/>
          <p:cNvPicPr/>
          <p:nvPr/>
        </p:nvPicPr>
        <p:blipFill>
          <a:blip r:embed="rId5"/>
          <a:stretch/>
        </p:blipFill>
        <p:spPr>
          <a:xfrm>
            <a:off x="49320" y="811080"/>
            <a:ext cx="2869920" cy="791640"/>
          </a:xfrm>
          <a:prstGeom prst="rect">
            <a:avLst/>
          </a:prstGeom>
          <a:ln>
            <a:noFill/>
          </a:ln>
        </p:spPr>
      </p:pic>
      <p:pic>
        <p:nvPicPr>
          <p:cNvPr id="293" name="Picture 4"/>
          <p:cNvPicPr/>
          <p:nvPr/>
        </p:nvPicPr>
        <p:blipFill>
          <a:blip r:embed="rId6"/>
          <a:stretch/>
        </p:blipFill>
        <p:spPr>
          <a:xfrm>
            <a:off x="0" y="-30240"/>
            <a:ext cx="9143640" cy="725040"/>
          </a:xfrm>
          <a:prstGeom prst="rect">
            <a:avLst/>
          </a:prstGeom>
          <a:ln>
            <a:noFill/>
          </a:ln>
        </p:spPr>
      </p:pic>
      <p:pic>
        <p:nvPicPr>
          <p:cNvPr id="294" name="Picture 5"/>
          <p:cNvPicPr/>
          <p:nvPr/>
        </p:nvPicPr>
        <p:blipFill>
          <a:blip r:embed="rId7"/>
          <a:stretch/>
        </p:blipFill>
        <p:spPr>
          <a:xfrm>
            <a:off x="6315120" y="871560"/>
            <a:ext cx="2804760" cy="755280"/>
          </a:xfrm>
          <a:prstGeom prst="rect">
            <a:avLst/>
          </a:prstGeom>
          <a:ln>
            <a:noFill/>
          </a:ln>
        </p:spPr>
      </p:pic>
      <p:pic>
        <p:nvPicPr>
          <p:cNvPr id="295" name="Picture 7"/>
          <p:cNvPicPr/>
          <p:nvPr/>
        </p:nvPicPr>
        <p:blipFill>
          <a:blip r:embed="rId8"/>
          <a:stretch/>
        </p:blipFill>
        <p:spPr>
          <a:xfrm>
            <a:off x="6480" y="1596960"/>
            <a:ext cx="2796840" cy="2028600"/>
          </a:xfrm>
          <a:prstGeom prst="rect">
            <a:avLst/>
          </a:prstGeom>
          <a:ln>
            <a:noFill/>
          </a:ln>
        </p:spPr>
      </p:pic>
      <p:sp>
        <p:nvSpPr>
          <p:cNvPr id="296" name="CustomShape 1"/>
          <p:cNvSpPr/>
          <p:nvPr/>
        </p:nvSpPr>
        <p:spPr>
          <a:xfrm>
            <a:off x="158760" y="1722600"/>
            <a:ext cx="2493720" cy="172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300" b="1" strike="noStrike" spc="-1" dirty="0">
                <a:solidFill>
                  <a:srgbClr val="000066"/>
                </a:solidFill>
                <a:latin typeface="Calibri"/>
                <a:ea typeface="Microsoft YaHei"/>
              </a:rPr>
              <a:t>Ставка налога – </a:t>
            </a:r>
            <a:r>
              <a:rPr lang="ru-RU" sz="1300" b="1" strike="noStrike" spc="-1" dirty="0">
                <a:solidFill>
                  <a:srgbClr val="C00000"/>
                </a:solidFill>
                <a:latin typeface="Calibri"/>
                <a:ea typeface="Microsoft YaHei"/>
              </a:rPr>
              <a:t>13%</a:t>
            </a:r>
            <a:r>
              <a:rPr lang="ru-RU" sz="1300" b="1" strike="noStrike" spc="-1" dirty="0">
                <a:solidFill>
                  <a:srgbClr val="17375E"/>
                </a:solidFill>
                <a:latin typeface="Calibri"/>
                <a:ea typeface="Microsoft YaHei"/>
              </a:rPr>
              <a:t>.</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В отдельный случаях: </a:t>
            </a:r>
            <a:r>
              <a:rPr lang="ru-RU" sz="1300" b="1" strike="noStrike" spc="-1" dirty="0">
                <a:solidFill>
                  <a:srgbClr val="C00000"/>
                </a:solidFill>
                <a:latin typeface="Calibri"/>
                <a:ea typeface="Microsoft YaHei"/>
              </a:rPr>
              <a:t>9%,30%,35% </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 224 Налогового кодекса РФ)</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бюджет ГО «Вуктыл» в размере </a:t>
            </a:r>
            <a:r>
              <a:rPr lang="ru-RU" sz="1300" b="1" strike="noStrike" spc="-1" dirty="0" smtClean="0">
                <a:solidFill>
                  <a:srgbClr val="000066"/>
                </a:solidFill>
                <a:latin typeface="Calibri"/>
                <a:ea typeface="Microsoft YaHei"/>
              </a:rPr>
              <a:t>            42,1</a:t>
            </a:r>
            <a:r>
              <a:rPr lang="ru-RU" sz="1300" b="1" strike="noStrike" spc="-1" dirty="0">
                <a:solidFill>
                  <a:srgbClr val="000066"/>
                </a:solidFill>
                <a:latin typeface="Calibri"/>
                <a:ea typeface="Microsoft YaHei"/>
              </a:rPr>
              <a:t>% (2019г.), 38,2% (2020г.), 37,5% (2021г.)</a:t>
            </a:r>
            <a:endParaRPr lang="ru-RU" sz="1300" b="0" strike="noStrike" spc="-1" dirty="0">
              <a:latin typeface="Arial"/>
            </a:endParaRPr>
          </a:p>
        </p:txBody>
      </p:sp>
      <p:pic>
        <p:nvPicPr>
          <p:cNvPr id="297" name="Picture 10"/>
          <p:cNvPicPr/>
          <p:nvPr/>
        </p:nvPicPr>
        <p:blipFill>
          <a:blip r:embed="rId9"/>
          <a:stretch/>
        </p:blipFill>
        <p:spPr>
          <a:xfrm>
            <a:off x="6192720" y="1652760"/>
            <a:ext cx="2993760" cy="1657080"/>
          </a:xfrm>
          <a:prstGeom prst="rect">
            <a:avLst/>
          </a:prstGeom>
          <a:ln>
            <a:noFill/>
          </a:ln>
        </p:spPr>
      </p:pic>
      <p:sp>
        <p:nvSpPr>
          <p:cNvPr id="298" name="CustomShape 2"/>
          <p:cNvSpPr/>
          <p:nvPr/>
        </p:nvSpPr>
        <p:spPr>
          <a:xfrm>
            <a:off x="6324480" y="1755720"/>
            <a:ext cx="2730240" cy="1396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17375E"/>
                </a:solidFill>
                <a:latin typeface="Calibri"/>
                <a:ea typeface="Microsoft YaHei"/>
              </a:rPr>
              <a:t> </a:t>
            </a:r>
            <a:endParaRPr lang="ru-RU" sz="1600" b="0" strike="noStrike" spc="-1">
              <a:latin typeface="Arial"/>
            </a:endParaRPr>
          </a:p>
          <a:p>
            <a:pPr algn="ctr">
              <a:lnSpc>
                <a:spcPct val="100000"/>
              </a:lnSpc>
            </a:pPr>
            <a:r>
              <a:rPr lang="ru-RU" sz="1300" b="1" strike="noStrike" spc="-1">
                <a:solidFill>
                  <a:srgbClr val="000066"/>
                </a:solidFill>
                <a:latin typeface="Calibri"/>
                <a:ea typeface="Microsoft YaHei"/>
              </a:rPr>
              <a:t>Исчисляется исходя из кадастровой стоимости объектов налогообложения </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по ставкам </a:t>
            </a:r>
            <a:r>
              <a:rPr lang="ru-RU" sz="1300" b="1" strike="noStrike" spc="-1">
                <a:solidFill>
                  <a:srgbClr val="C00000"/>
                </a:solidFill>
                <a:latin typeface="Calibri"/>
                <a:ea typeface="Microsoft YaHei"/>
              </a:rPr>
              <a:t>от 0,1 до 2%</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Налог поступает в  местный бюджет в объеме 100%</a:t>
            </a:r>
            <a:endParaRPr lang="ru-RU" sz="1300" b="0" strike="noStrike" spc="-1">
              <a:latin typeface="Arial"/>
            </a:endParaRPr>
          </a:p>
          <a:p>
            <a:pPr algn="ctr">
              <a:lnSpc>
                <a:spcPct val="100000"/>
              </a:lnSpc>
            </a:pPr>
            <a:endParaRPr lang="ru-RU" sz="1300" b="0" strike="noStrike" spc="-1">
              <a:latin typeface="Arial"/>
            </a:endParaRPr>
          </a:p>
          <a:p>
            <a:pPr algn="ctr">
              <a:lnSpc>
                <a:spcPct val="100000"/>
              </a:lnSpc>
            </a:pPr>
            <a:endParaRPr lang="ru-RU" sz="1300" b="0" strike="noStrike" spc="-1">
              <a:latin typeface="Arial"/>
            </a:endParaRPr>
          </a:p>
        </p:txBody>
      </p:sp>
      <p:pic>
        <p:nvPicPr>
          <p:cNvPr id="299" name="Picture 12"/>
          <p:cNvPicPr/>
          <p:nvPr/>
        </p:nvPicPr>
        <p:blipFill>
          <a:blip r:embed="rId10"/>
          <a:stretch/>
        </p:blipFill>
        <p:spPr>
          <a:xfrm>
            <a:off x="165240" y="3584520"/>
            <a:ext cx="2468160" cy="536040"/>
          </a:xfrm>
          <a:prstGeom prst="rect">
            <a:avLst/>
          </a:prstGeom>
          <a:ln>
            <a:noFill/>
          </a:ln>
        </p:spPr>
      </p:pic>
      <p:pic>
        <p:nvPicPr>
          <p:cNvPr id="300" name="Picture 13"/>
          <p:cNvPicPr/>
          <p:nvPr/>
        </p:nvPicPr>
        <p:blipFill>
          <a:blip r:embed="rId11"/>
          <a:stretch/>
        </p:blipFill>
        <p:spPr>
          <a:xfrm>
            <a:off x="6340320" y="3352680"/>
            <a:ext cx="2754000" cy="682200"/>
          </a:xfrm>
          <a:prstGeom prst="rect">
            <a:avLst/>
          </a:prstGeom>
          <a:ln>
            <a:noFill/>
          </a:ln>
        </p:spPr>
      </p:pic>
      <p:pic>
        <p:nvPicPr>
          <p:cNvPr id="301" name="Picture 14"/>
          <p:cNvPicPr/>
          <p:nvPr/>
        </p:nvPicPr>
        <p:blipFill>
          <a:blip r:embed="rId12"/>
          <a:stretch/>
        </p:blipFill>
        <p:spPr>
          <a:xfrm>
            <a:off x="2603520" y="2023920"/>
            <a:ext cx="3741480" cy="2425320"/>
          </a:xfrm>
          <a:prstGeom prst="rect">
            <a:avLst/>
          </a:prstGeom>
          <a:ln>
            <a:noFill/>
          </a:ln>
        </p:spPr>
      </p:pic>
      <p:pic>
        <p:nvPicPr>
          <p:cNvPr id="302" name="Picture 16"/>
          <p:cNvPicPr/>
          <p:nvPr/>
        </p:nvPicPr>
        <p:blipFill>
          <a:blip r:embed="rId13"/>
          <a:stretch/>
        </p:blipFill>
        <p:spPr>
          <a:xfrm>
            <a:off x="-55440" y="4065480"/>
            <a:ext cx="4096800" cy="2749320"/>
          </a:xfrm>
          <a:prstGeom prst="rect">
            <a:avLst/>
          </a:prstGeom>
          <a:ln>
            <a:noFill/>
          </a:ln>
        </p:spPr>
      </p:pic>
      <p:sp>
        <p:nvSpPr>
          <p:cNvPr id="303" name="CustomShape 3"/>
          <p:cNvSpPr/>
          <p:nvPr/>
        </p:nvSpPr>
        <p:spPr>
          <a:xfrm>
            <a:off x="1303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dirty="0" smtClean="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r>
              <a:rPr lang="ru-RU" sz="1300" b="1" strike="noStrike" spc="-1" dirty="0" smtClean="0">
                <a:solidFill>
                  <a:srgbClr val="000066"/>
                </a:solidFill>
                <a:latin typeface="Calibri"/>
                <a:ea typeface="Microsoft YaHei"/>
              </a:rPr>
              <a:t>Налоговая </a:t>
            </a:r>
            <a:r>
              <a:rPr lang="ru-RU" sz="1300" b="1" strike="noStrike" spc="-1" dirty="0">
                <a:solidFill>
                  <a:srgbClr val="000066"/>
                </a:solidFill>
                <a:latin typeface="Calibri"/>
                <a:ea typeface="Microsoft YaHei"/>
              </a:rPr>
              <a:t>база определяется в отношении каждого земельного участка как его кадастровая стоимость.</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Ставки налога  </a:t>
            </a:r>
            <a:r>
              <a:rPr lang="ru-RU" sz="1300" b="1" strike="noStrike" spc="-1" dirty="0">
                <a:solidFill>
                  <a:srgbClr val="C00000"/>
                </a:solidFill>
                <a:latin typeface="Calibri"/>
                <a:ea typeface="Microsoft YaHei"/>
              </a:rPr>
              <a:t>от 0,3% до 1,5% </a:t>
            </a:r>
            <a:r>
              <a:rPr lang="ru-RU" sz="1300" b="1" strike="noStrike" spc="-1" dirty="0">
                <a:solidFill>
                  <a:srgbClr val="000066"/>
                </a:solidFill>
                <a:latin typeface="Calibri"/>
                <a:ea typeface="Microsoft YaHei"/>
              </a:rPr>
              <a:t>устанавливаются нормативными правовыми актами представительных органов муниципальных образований в зависимости от вида разрешенного использования земельного участка.</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местный бюджет</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 в объеме </a:t>
            </a:r>
            <a:r>
              <a:rPr lang="ru-RU" sz="1300" b="1" strike="noStrike" spc="-1" dirty="0">
                <a:solidFill>
                  <a:srgbClr val="C00000"/>
                </a:solidFill>
                <a:latin typeface="Calibri"/>
                <a:ea typeface="Microsoft YaHei"/>
              </a:rPr>
              <a:t>100%</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p:txBody>
      </p:sp>
      <p:pic>
        <p:nvPicPr>
          <p:cNvPr id="304" name="Picture 19"/>
          <p:cNvPicPr/>
          <p:nvPr/>
        </p:nvPicPr>
        <p:blipFill>
          <a:blip r:embed="rId14"/>
          <a:stretch/>
        </p:blipFill>
        <p:spPr>
          <a:xfrm>
            <a:off x="5029200" y="4065480"/>
            <a:ext cx="4095360" cy="2749320"/>
          </a:xfrm>
          <a:prstGeom prst="rect">
            <a:avLst/>
          </a:prstGeom>
          <a:ln>
            <a:noFill/>
          </a:ln>
        </p:spPr>
      </p:pic>
      <p:sp>
        <p:nvSpPr>
          <p:cNvPr id="305" name="CustomShape 4"/>
          <p:cNvSpPr/>
          <p:nvPr/>
        </p:nvSpPr>
        <p:spPr>
          <a:xfrm>
            <a:off x="52135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306" name="CustomShape 5"/>
          <p:cNvSpPr/>
          <p:nvPr/>
        </p:nvSpPr>
        <p:spPr>
          <a:xfrm>
            <a:off x="5127480" y="4257720"/>
            <a:ext cx="4016160" cy="249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300" b="1" strike="noStrike" spc="-1">
                <a:solidFill>
                  <a:srgbClr val="000066"/>
                </a:solidFill>
                <a:latin typeface="Calibri"/>
                <a:ea typeface="Microsoft YaHei"/>
              </a:rPr>
              <a:t>       Налоговая база определяется в отношении транспортных средств, имеющих двигатели, как мощность двигателя транспортного средства. </a:t>
            </a:r>
            <a:endParaRPr lang="ru-RU" sz="1300" b="0" strike="noStrike" spc="-1">
              <a:latin typeface="Arial"/>
            </a:endParaRPr>
          </a:p>
          <a:p>
            <a:pPr algn="just">
              <a:lnSpc>
                <a:spcPct val="100000"/>
              </a:lnSpc>
            </a:pPr>
            <a:r>
              <a:rPr lang="ru-RU" sz="1300" b="1" strike="noStrike" spc="-1">
                <a:solidFill>
                  <a:srgbClr val="000066"/>
                </a:solidFill>
                <a:latin typeface="Calibri"/>
                <a:ea typeface="Microsoft YaHei"/>
              </a:rPr>
              <a:t>     Ставки налога устанавливаются законом Республики Коми «О транспортном налоге» в зависимости от мощности двигателя, тяги реактивного двигателя или валовой вместимости транспортного средства. </a:t>
            </a:r>
            <a:endParaRPr lang="ru-RU" sz="1300" b="0" strike="noStrike" spc="-1">
              <a:latin typeface="Arial"/>
            </a:endParaRPr>
          </a:p>
          <a:p>
            <a:pPr>
              <a:lnSpc>
                <a:spcPct val="100000"/>
              </a:lnSpc>
            </a:pPr>
            <a:r>
              <a:rPr lang="ru-RU" sz="1300" b="1" strike="noStrike" spc="-1">
                <a:solidFill>
                  <a:srgbClr val="000066"/>
                </a:solidFill>
                <a:latin typeface="Calibri"/>
                <a:ea typeface="Microsoft YaHei"/>
              </a:rPr>
              <a:t>       Налог поступает в республиканский бюджет Республики Коми в объеме </a:t>
            </a:r>
            <a:r>
              <a:rPr lang="ru-RU" sz="1300" b="1" strike="noStrike" spc="-1">
                <a:solidFill>
                  <a:srgbClr val="C00000"/>
                </a:solidFill>
                <a:latin typeface="Calibri"/>
                <a:ea typeface="Microsoft YaHei"/>
              </a:rPr>
              <a:t>100%</a:t>
            </a:r>
            <a:endParaRPr lang="ru-RU" sz="1300" b="0" strike="noStrike" spc="-1">
              <a:latin typeface="Arial"/>
            </a:endParaRPr>
          </a:p>
          <a:p>
            <a:pPr>
              <a:lnSpc>
                <a:spcPct val="100000"/>
              </a:lnSpc>
            </a:pPr>
            <a:endParaRPr lang="ru-RU" sz="1300" b="0" strike="noStrike" spc="-1">
              <a:latin typeface="Arial"/>
            </a:endParaRPr>
          </a:p>
          <a:p>
            <a:pPr>
              <a:lnSpc>
                <a:spcPct val="100000"/>
              </a:lnSpc>
            </a:pPr>
            <a:endParaRPr lang="ru-RU" sz="1300" b="0" strike="noStrike" spc="-1">
              <a:latin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icture 1"/>
          <p:cNvPicPr/>
          <p:nvPr/>
        </p:nvPicPr>
        <p:blipFill>
          <a:blip r:embed="rId3"/>
          <a:stretch/>
        </p:blipFill>
        <p:spPr>
          <a:xfrm>
            <a:off x="360000" y="864000"/>
            <a:ext cx="8424000" cy="5616000"/>
          </a:xfrm>
          <a:prstGeom prst="rect">
            <a:avLst/>
          </a:prstGeom>
          <a:ln>
            <a:noFill/>
          </a:ln>
        </p:spPr>
      </p:pic>
      <p:sp>
        <p:nvSpPr>
          <p:cNvPr id="7" name="Заголовок 1"/>
          <p:cNvSpPr txBox="1">
            <a:spLocks/>
          </p:cNvSpPr>
          <p:nvPr/>
        </p:nvSpPr>
        <p:spPr>
          <a:xfrm>
            <a:off x="0" y="0"/>
            <a:ext cx="9144000" cy="72764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ru-RU" altLang="ru-RU" sz="2000" b="1" dirty="0">
                <a:ln w="10541" cmpd="sng">
                  <a:solidFill>
                    <a:srgbClr val="7D7D7D">
                      <a:tint val="100000"/>
                      <a:shade val="100000"/>
                      <a:satMod val="110000"/>
                    </a:srgbClr>
                  </a:solidFill>
                  <a:prstDash val="solid"/>
                </a:ln>
                <a:solidFill>
                  <a:srgbClr val="0000FF"/>
                </a:solidFill>
                <a:latin typeface="Times New Roman" panose="02020603050405020304" pitchFamily="18" charset="0"/>
                <a:cs typeface="Times New Roman" panose="02020603050405020304" pitchFamily="18" charset="0"/>
              </a:rPr>
              <a:t>Основные налогоплательщики</a:t>
            </a:r>
          </a:p>
        </p:txBody>
      </p:sp>
      <p:graphicFrame>
        <p:nvGraphicFramePr>
          <p:cNvPr id="4" name="Объект 2"/>
          <p:cNvGraphicFramePr>
            <a:graphicFrameLocks/>
          </p:cNvGraphicFramePr>
          <p:nvPr>
            <p:extLst>
              <p:ext uri="{D42A27DB-BD31-4B8C-83A1-F6EECF244321}">
                <p14:modId xmlns:p14="http://schemas.microsoft.com/office/powerpoint/2010/main" val="137413127"/>
              </p:ext>
            </p:extLst>
          </p:nvPr>
        </p:nvGraphicFramePr>
        <p:xfrm>
          <a:off x="179388" y="1579563"/>
          <a:ext cx="8856662" cy="511175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5860800" y="1291320"/>
            <a:ext cx="29952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Бюджетная обеспеченность </a:t>
            </a:r>
            <a:endParaRPr lang="ru-RU" sz="1600" b="0" strike="noStrike" spc="-1" dirty="0">
              <a:latin typeface="Arial"/>
            </a:endParaRPr>
          </a:p>
          <a:p>
            <a:pPr algn="ctr">
              <a:lnSpc>
                <a:spcPct val="100000"/>
              </a:lnSpc>
            </a:pPr>
            <a:r>
              <a:rPr lang="ru-RU" sz="1600" b="1" strike="noStrike" spc="-1" dirty="0">
                <a:solidFill>
                  <a:srgbClr val="000000"/>
                </a:solidFill>
                <a:latin typeface="Times New Roman"/>
                <a:ea typeface="Microsoft YaHei"/>
              </a:rPr>
              <a:t>на 1 жителя, тыс</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sp>
        <p:nvSpPr>
          <p:cNvPr id="311" name="CustomShape 2"/>
          <p:cNvSpPr/>
          <p:nvPr/>
        </p:nvSpPr>
        <p:spPr>
          <a:xfrm>
            <a:off x="432000" y="3960000"/>
            <a:ext cx="3240000" cy="459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Численность населения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на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01.10.2020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года, </a:t>
            </a:r>
            <a:r>
              <a:rPr lang="ru-RU" sz="12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тыс.чел</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p:txBody>
      </p:sp>
      <p:sp>
        <p:nvSpPr>
          <p:cNvPr id="314" name="CustomShape 3"/>
          <p:cNvSpPr/>
          <p:nvPr/>
        </p:nvSpPr>
        <p:spPr>
          <a:xfrm>
            <a:off x="576000" y="1022760"/>
            <a:ext cx="36720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Доходы, расходы </a:t>
            </a:r>
            <a:r>
              <a:rPr lang="ru-RU" sz="1600" b="1" strike="noStrike" spc="-1" dirty="0" smtClean="0">
                <a:solidFill>
                  <a:srgbClr val="000000"/>
                </a:solidFill>
                <a:latin typeface="Times New Roman"/>
                <a:ea typeface="Microsoft YaHei"/>
              </a:rPr>
              <a:t>бюджетов </a:t>
            </a:r>
            <a:r>
              <a:rPr lang="ru-RU" sz="1600" b="1" strike="noStrike" spc="-1" dirty="0">
                <a:solidFill>
                  <a:srgbClr val="000000"/>
                </a:solidFill>
                <a:latin typeface="Times New Roman"/>
                <a:ea typeface="Microsoft YaHei"/>
              </a:rPr>
              <a:t>городских округов на </a:t>
            </a:r>
            <a:r>
              <a:rPr lang="ru-RU" sz="1600" b="1" strike="noStrike" spc="-1" dirty="0" smtClean="0">
                <a:solidFill>
                  <a:srgbClr val="000000"/>
                </a:solidFill>
                <a:latin typeface="Times New Roman"/>
                <a:ea typeface="Microsoft YaHei"/>
              </a:rPr>
              <a:t>01.10.2020г.,  </a:t>
            </a:r>
            <a:r>
              <a:rPr lang="ru-RU" sz="1600" b="1" strike="noStrike" spc="-1" dirty="0">
                <a:solidFill>
                  <a:srgbClr val="000000"/>
                </a:solidFill>
                <a:latin typeface="Times New Roman"/>
                <a:ea typeface="Microsoft YaHei"/>
              </a:rPr>
              <a:t>млн</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416278802"/>
              </p:ext>
            </p:extLst>
          </p:nvPr>
        </p:nvGraphicFramePr>
        <p:xfrm>
          <a:off x="107504" y="1581660"/>
          <a:ext cx="4392488" cy="26078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Диаграмма 2"/>
          <p:cNvGraphicFramePr/>
          <p:nvPr>
            <p:extLst>
              <p:ext uri="{D42A27DB-BD31-4B8C-83A1-F6EECF244321}">
                <p14:modId xmlns:p14="http://schemas.microsoft.com/office/powerpoint/2010/main" val="3386551211"/>
              </p:ext>
            </p:extLst>
          </p:nvPr>
        </p:nvGraphicFramePr>
        <p:xfrm>
          <a:off x="179512" y="3573016"/>
          <a:ext cx="4248472" cy="34159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Диаграмма 3"/>
          <p:cNvGraphicFramePr/>
          <p:nvPr>
            <p:extLst>
              <p:ext uri="{D42A27DB-BD31-4B8C-83A1-F6EECF244321}">
                <p14:modId xmlns:p14="http://schemas.microsoft.com/office/powerpoint/2010/main" val="2220456118"/>
              </p:ext>
            </p:extLst>
          </p:nvPr>
        </p:nvGraphicFramePr>
        <p:xfrm>
          <a:off x="4572000" y="2113590"/>
          <a:ext cx="4727848" cy="4151820"/>
        </p:xfrm>
        <a:graphic>
          <a:graphicData uri="http://schemas.openxmlformats.org/drawingml/2006/chart">
            <c:chart xmlns:c="http://schemas.openxmlformats.org/drawingml/2006/chart" xmlns:r="http://schemas.openxmlformats.org/officeDocument/2006/relationships" r:id="rId5"/>
          </a:graphicData>
        </a:graphic>
      </p:graphicFrame>
      <p:sp>
        <p:nvSpPr>
          <p:cNvPr id="11" name="Заголовок 1"/>
          <p:cNvSpPr txBox="1">
            <a:spLocks/>
          </p:cNvSpPr>
          <p:nvPr/>
        </p:nvSpPr>
        <p:spPr>
          <a:xfrm>
            <a:off x="0" y="3852"/>
            <a:ext cx="9144000" cy="904868"/>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Сравнение параметров бюджета МО ГО «Вуктыл» с другими муниципальными образованиями Республики Коми</a:t>
            </a:r>
          </a:p>
          <a:p>
            <a:r>
              <a:rPr lang="ru-RU" sz="2000" b="1" spc="-1" dirty="0" smtClean="0">
                <a:solidFill>
                  <a:srgbClr val="21409A"/>
                </a:solidFill>
                <a:latin typeface="Times New Roman"/>
              </a:rPr>
              <a:t>на 01 октября 2020 года</a:t>
            </a:r>
            <a:endParaRPr lang="ru-RU" sz="2000" spc="-1" dirty="0">
              <a:latin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Picture 2"/>
          <p:cNvPicPr/>
          <p:nvPr/>
        </p:nvPicPr>
        <p:blipFill>
          <a:blip r:embed="rId3"/>
          <a:stretch/>
        </p:blipFill>
        <p:spPr>
          <a:xfrm>
            <a:off x="0" y="-30240"/>
            <a:ext cx="9143640" cy="725040"/>
          </a:xfrm>
          <a:prstGeom prst="rect">
            <a:avLst/>
          </a:prstGeom>
          <a:ln>
            <a:noFill/>
          </a:ln>
        </p:spPr>
      </p:pic>
      <p:graphicFrame>
        <p:nvGraphicFramePr>
          <p:cNvPr id="6" name="Схема 5"/>
          <p:cNvGraphicFramePr/>
          <p:nvPr>
            <p:extLst>
              <p:ext uri="{D42A27DB-BD31-4B8C-83A1-F6EECF244321}">
                <p14:modId xmlns:p14="http://schemas.microsoft.com/office/powerpoint/2010/main" val="993438570"/>
              </p:ext>
            </p:extLst>
          </p:nvPr>
        </p:nvGraphicFramePr>
        <p:xfrm>
          <a:off x="143328" y="764704"/>
          <a:ext cx="8856984" cy="5949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7803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884760757"/>
              </p:ext>
            </p:extLst>
          </p:nvPr>
        </p:nvGraphicFramePr>
        <p:xfrm>
          <a:off x="179510" y="1124745"/>
          <a:ext cx="8784980" cy="5534556"/>
        </p:xfrm>
        <a:graphic>
          <a:graphicData uri="http://schemas.openxmlformats.org/drawingml/2006/table">
            <a:tbl>
              <a:tblPr firstRow="1" bandRow="1">
                <a:effectLst>
                  <a:innerShdw blurRad="114300">
                    <a:prstClr val="black"/>
                  </a:innerShdw>
                </a:effectLst>
                <a:tableStyleId>{21E4AEA4-8DFA-4A89-87EB-49C32662AFE0}</a:tableStyleId>
              </a:tblPr>
              <a:tblGrid>
                <a:gridCol w="3744418"/>
                <a:gridCol w="2160240"/>
                <a:gridCol w="1008112"/>
                <a:gridCol w="936104"/>
                <a:gridCol w="936106"/>
              </a:tblGrid>
              <a:tr h="359511">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txBody>
                  <a:tcPr marL="90000" marR="90000">
                    <a:solidFill>
                      <a:schemeClr val="accent2">
                        <a:lumMod val="60000"/>
                        <a:lumOff val="40000"/>
                      </a:schemeClr>
                    </a:solidFill>
                  </a:tcPr>
                </a:tc>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Нормативный </a:t>
                      </a: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акт</a:t>
                      </a:r>
                    </a:p>
                  </a:txBody>
                  <a:tcPr marL="90000" marR="90000">
                    <a:solidFill>
                      <a:schemeClr val="accent2">
                        <a:lumMod val="60000"/>
                        <a:lumOff val="40000"/>
                      </a:schemeClr>
                    </a:solidFill>
                  </a:tcPr>
                </a:tc>
                <a:tc gridSpan="3">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Процент зачисления</a:t>
                      </a:r>
                    </a:p>
                  </a:txBody>
                  <a:tcPr marL="90000" marR="90000">
                    <a:solidFill>
                      <a:schemeClr val="accent2">
                        <a:lumMod val="60000"/>
                        <a:lumOff val="40000"/>
                      </a:schemeClr>
                    </a:solidFill>
                  </a:tcPr>
                </a:tc>
                <a:tc hMerge="1">
                  <a:txBody>
                    <a:bodyPr/>
                    <a:lstStyle/>
                    <a:p>
                      <a:endParaRPr lang="ru-RU"/>
                    </a:p>
                  </a:txBody>
                  <a:tcPr marL="90000" marR="90000"/>
                </a:tc>
                <a:tc hMerge="1">
                  <a:txBody>
                    <a:bodyPr/>
                    <a:lstStyle/>
                    <a:p>
                      <a:endParaRPr lang="ru-RU"/>
                    </a:p>
                  </a:txBody>
                  <a:tcPr marL="90000" marR="90000"/>
                </a:tc>
              </a:tr>
              <a:tr h="359511">
                <a:tc vMerge="1">
                  <a:txBody>
                    <a:bodyPr/>
                    <a:lstStyle/>
                    <a:p>
                      <a:endParaRPr lang="ru-RU"/>
                    </a:p>
                  </a:txBody>
                  <a:tcPr marL="90000" marR="90000"/>
                </a:tc>
                <a:tc vMerge="1">
                  <a:txBody>
                    <a:bodyPr/>
                    <a:lstStyle/>
                    <a:p>
                      <a:endParaRPr lang="ru-RU"/>
                    </a:p>
                  </a:txBody>
                  <a:tcPr marL="90000" marR="90000"/>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2023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solidFill>
                      <a:schemeClr val="accent2">
                        <a:lumMod val="60000"/>
                        <a:lumOff val="40000"/>
                      </a:schemeClr>
                    </a:solidFill>
                  </a:tcPr>
                </a:tc>
              </a:tr>
              <a:tr h="1212695">
                <a:tc>
                  <a:txBody>
                    <a:bodyPr/>
                    <a:lstStyle/>
                    <a:p>
                      <a:pPr algn="just">
                        <a:lnSpc>
                          <a:spcPct val="80000"/>
                        </a:lnSpc>
                      </a:pPr>
                      <a:endParaRPr lang="ru-RU" sz="1200" strike="noStrike" spc="-1" dirty="0">
                        <a:latin typeface="Times New Roman" panose="02020603050405020304" pitchFamily="18" charset="0"/>
                        <a:cs typeface="Times New Roman" panose="02020603050405020304" pitchFamily="18" charset="0"/>
                      </a:endParaRPr>
                    </a:p>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доходы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ч.2 ст.61.2 БК РФ</a:t>
                      </a:r>
                    </a:p>
                    <a:p>
                      <a:pPr marL="158760" indent="-158400" algn="just">
                        <a:lnSpc>
                          <a:spcPct val="80000"/>
                        </a:lnSpc>
                        <a:buClr>
                          <a:srgbClr val="000000"/>
                        </a:buClr>
                        <a:buFont typeface="Arial"/>
                        <a:buChar char="•"/>
                      </a:pPr>
                      <a:endParaRPr lang="ru-RU" sz="1200" strike="noStrike" spc="-1" dirty="0" smtClean="0">
                        <a:latin typeface="Times New Roman" panose="02020603050405020304" pitchFamily="18" charset="0"/>
                        <a:cs typeface="Times New Roman" panose="02020603050405020304" pitchFamily="18" charset="0"/>
                      </a:endParaRP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 1 ч.1 ст.11 Закона РК 88-РЗ</a:t>
                      </a: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Прил.11, 12 к проекту Закона РК  «О республиканском бюджете Республики Коми </a:t>
                      </a:r>
                      <a:r>
                        <a:rPr lang="ru-RU" sz="1200" strike="noStrike" spc="-1" dirty="0" smtClean="0">
                          <a:solidFill>
                            <a:schemeClr val="tx1"/>
                          </a:solidFill>
                          <a:latin typeface="Times New Roman" panose="02020603050405020304" pitchFamily="18" charset="0"/>
                          <a:cs typeface="Times New Roman" panose="02020603050405020304" pitchFamily="18" charset="0"/>
                        </a:rPr>
                        <a:t>на 2021-2023 годы»</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lnSpc>
                          <a:spcPct val="80000"/>
                        </a:lnSpc>
                      </a:pPr>
                      <a:r>
                        <a:rPr lang="ru-RU" sz="1200" i="1" strike="noStrike" spc="-1" dirty="0">
                          <a:effectLst/>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effectLst/>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effectLst/>
                          <a:latin typeface="Times New Roman" panose="02020603050405020304" pitchFamily="18" charset="0"/>
                          <a:cs typeface="Times New Roman" panose="02020603050405020304" pitchFamily="18" charset="0"/>
                        </a:rPr>
                        <a:t>5,0</a:t>
                      </a:r>
                      <a:r>
                        <a:rPr lang="ru-RU" sz="1200" i="1" strike="noStrike" spc="-1" dirty="0">
                          <a:effectLst/>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effectLst/>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effectLst/>
                          <a:uFillTx/>
                          <a:latin typeface="Times New Roman" panose="02020603050405020304" pitchFamily="18" charset="0"/>
                          <a:cs typeface="Times New Roman" panose="02020603050405020304" pitchFamily="18" charset="0"/>
                        </a:rPr>
                        <a:t>12,0%</a:t>
                      </a:r>
                      <a:endParaRPr lang="ru-RU" sz="1200" i="1" strike="noStrike" spc="-1" dirty="0">
                        <a:effectLst/>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32,0 %</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15,0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p>
                    <a:p>
                      <a:pPr algn="ctr">
                        <a:lnSpc>
                          <a:spcPct val="80000"/>
                        </a:lnSpc>
                      </a:pP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18,4%</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38,4 %</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17,4%</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37,4%</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Земельный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имущество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налог на вмененный доход для отдельных видов деятельности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сельскохозяйственный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взимаемый в связи с упрощенной системой налогообложения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п.2 ч.1 ст.11 Закона РК 88-РЗ</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Плата за негативное воздействие на окружающую среду</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использования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платных услуг, оказываемых муниципальными казенными учреждениями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
        <p:nvSpPr>
          <p:cNvPr id="5"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Норматив зачислений основных налоговых и неналоговых доходов в бюджет МО ГО «Вуктыл» на 2021 год и плановый период 2022 и 2023 годов </a:t>
            </a:r>
            <a:endParaRPr lang="ru-RU" sz="2000" spc="-1" dirty="0">
              <a:latin typeface="Arial"/>
            </a:endParaRPr>
          </a:p>
        </p:txBody>
      </p:sp>
    </p:spTree>
    <p:extLst>
      <p:ext uri="{BB962C8B-B14F-4D97-AF65-F5344CB8AC3E}">
        <p14:creationId xmlns:p14="http://schemas.microsoft.com/office/powerpoint/2010/main" val="3690130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1"/>
          <p:cNvPicPr/>
          <p:nvPr/>
        </p:nvPicPr>
        <p:blipFill>
          <a:blip r:embed="rId3"/>
          <a:stretch/>
        </p:blipFill>
        <p:spPr>
          <a:xfrm>
            <a:off x="0" y="0"/>
            <a:ext cx="9143640" cy="6857640"/>
          </a:xfrm>
          <a:prstGeom prst="rect">
            <a:avLst/>
          </a:prstGeom>
          <a:ln>
            <a:noFill/>
          </a:ln>
        </p:spPr>
      </p:pic>
      <p:pic>
        <p:nvPicPr>
          <p:cNvPr id="90" name="Picture 2"/>
          <p:cNvPicPr/>
          <p:nvPr/>
        </p:nvPicPr>
        <p:blipFill>
          <a:blip r:embed="rId4"/>
          <a:stretch/>
        </p:blipFill>
        <p:spPr>
          <a:xfrm>
            <a:off x="2495100" y="4237200"/>
            <a:ext cx="1901520" cy="3163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1" name="Picture 3"/>
          <p:cNvPicPr/>
          <p:nvPr/>
        </p:nvPicPr>
        <p:blipFill>
          <a:blip r:embed="rId5"/>
          <a:stretch/>
        </p:blipFill>
        <p:spPr>
          <a:xfrm>
            <a:off x="351540" y="1410840"/>
            <a:ext cx="2053800" cy="323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 name="Picture 4"/>
          <p:cNvPicPr/>
          <p:nvPr/>
        </p:nvPicPr>
        <p:blipFill>
          <a:blip r:embed="rId6"/>
          <a:stretch/>
        </p:blipFill>
        <p:spPr>
          <a:xfrm>
            <a:off x="4797360" y="738360"/>
            <a:ext cx="1888920" cy="274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3" name="CustomShape 1"/>
          <p:cNvSpPr/>
          <p:nvPr/>
        </p:nvSpPr>
        <p:spPr>
          <a:xfrm>
            <a:off x="395280" y="404640"/>
            <a:ext cx="40478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Бюджет играет центральную роль в экономике округа и решении различных проблем в его развитии. Внимательное изучение бюджета дает представление о намерениях власти, ее политике, распределении ею финансовых ресурсов.</a:t>
            </a:r>
            <a:endParaRPr lang="ru-RU" sz="1200" b="0" strike="noStrike" spc="-1">
              <a:latin typeface="Arial"/>
            </a:endParaRPr>
          </a:p>
        </p:txBody>
      </p:sp>
      <p:sp>
        <p:nvSpPr>
          <p:cNvPr id="94" name="CustomShape 2"/>
          <p:cNvSpPr/>
          <p:nvPr/>
        </p:nvSpPr>
        <p:spPr>
          <a:xfrm>
            <a:off x="2263680" y="1208160"/>
            <a:ext cx="254916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Благодаря анализу бюджета можно установить, как распределяются денежные средства, расходуются ли они </a:t>
            </a:r>
            <a:endParaRPr lang="ru-RU" sz="1200" b="0" strike="noStrike" spc="-1">
              <a:latin typeface="Arial"/>
            </a:endParaRPr>
          </a:p>
          <a:p>
            <a:pPr>
              <a:lnSpc>
                <a:spcPct val="100000"/>
              </a:lnSpc>
            </a:pPr>
            <a:r>
              <a:rPr lang="ru-RU" sz="1200" b="1" strike="noStrike" spc="-1">
                <a:solidFill>
                  <a:srgbClr val="1F497D"/>
                </a:solidFill>
                <a:latin typeface="Times New Roman"/>
                <a:ea typeface="Microsoft YaHei"/>
              </a:rPr>
              <a:t>по назначению.</a:t>
            </a:r>
            <a:endParaRPr lang="ru-RU" sz="1200" b="0" strike="noStrike" spc="-1">
              <a:latin typeface="Arial"/>
            </a:endParaRPr>
          </a:p>
        </p:txBody>
      </p:sp>
      <p:sp>
        <p:nvSpPr>
          <p:cNvPr id="95" name="CustomShape 3"/>
          <p:cNvSpPr/>
          <p:nvPr/>
        </p:nvSpPr>
        <p:spPr>
          <a:xfrm>
            <a:off x="2282760" y="2090880"/>
            <a:ext cx="22856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Контроль за местным бюджетом особенно уместен, если иметь в виду, что он формируется за счет граждан и организаций. </a:t>
            </a:r>
            <a:endParaRPr lang="ru-RU" sz="1200" b="0" strike="noStrike" spc="-1" dirty="0">
              <a:latin typeface="Arial"/>
            </a:endParaRPr>
          </a:p>
        </p:txBody>
      </p:sp>
      <p:sp>
        <p:nvSpPr>
          <p:cNvPr id="96" name="CustomShape 4"/>
          <p:cNvSpPr/>
          <p:nvPr/>
        </p:nvSpPr>
        <p:spPr>
          <a:xfrm>
            <a:off x="182520" y="3027240"/>
            <a:ext cx="4571640" cy="596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100" b="1" strike="noStrike" spc="-1">
                <a:solidFill>
                  <a:srgbClr val="1F497D"/>
                </a:solidFill>
                <a:latin typeface="Times New Roman"/>
                <a:ea typeface="Microsoft YaHei"/>
              </a:rPr>
              <a:t>Эти средства изымаются в виде налогов, различных сборов и пошлин у физических и юридических лиц для проведения </a:t>
            </a:r>
            <a:endParaRPr lang="ru-RU" sz="1100" b="0" strike="noStrike" spc="-1">
              <a:latin typeface="Arial"/>
            </a:endParaRPr>
          </a:p>
          <a:p>
            <a:pPr>
              <a:lnSpc>
                <a:spcPct val="100000"/>
              </a:lnSpc>
            </a:pPr>
            <a:r>
              <a:rPr lang="ru-RU" sz="1100" b="1" strike="noStrike" spc="-1">
                <a:solidFill>
                  <a:srgbClr val="1F497D"/>
                </a:solidFill>
                <a:latin typeface="Times New Roman"/>
                <a:ea typeface="Microsoft YaHei"/>
              </a:rPr>
              <a:t>значимой для общества деятельности. </a:t>
            </a:r>
            <a:endParaRPr lang="ru-RU" sz="1100" b="0" strike="noStrike" spc="-1">
              <a:latin typeface="Arial"/>
            </a:endParaRPr>
          </a:p>
        </p:txBody>
      </p:sp>
      <p:sp>
        <p:nvSpPr>
          <p:cNvPr id="97" name="CustomShape 5"/>
          <p:cNvSpPr/>
          <p:nvPr/>
        </p:nvSpPr>
        <p:spPr>
          <a:xfrm>
            <a:off x="168120" y="3621240"/>
            <a:ext cx="4571640" cy="641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Проверка фактического использования бюджетных средств - закономерный и обязательный процесс, особенно в условиях недостатка имеющихся резервов.</a:t>
            </a:r>
            <a:endParaRPr lang="ru-RU" sz="1200" b="0" strike="noStrike" spc="-1" dirty="0">
              <a:latin typeface="Arial"/>
            </a:endParaRPr>
          </a:p>
        </p:txBody>
      </p:sp>
      <p:sp>
        <p:nvSpPr>
          <p:cNvPr id="98" name="CustomShape 6"/>
          <p:cNvSpPr/>
          <p:nvPr/>
        </p:nvSpPr>
        <p:spPr>
          <a:xfrm>
            <a:off x="392040" y="4267080"/>
            <a:ext cx="1972800" cy="1188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a:solidFill>
                  <a:srgbClr val="1F497D"/>
                </a:solidFill>
                <a:latin typeface="Times New Roman"/>
                <a:ea typeface="Microsoft YaHei"/>
              </a:rPr>
              <a:t>И мы надеемся, что данная презентация послужит обеспечению роста интереса граждан к вопросам использования бюджета. </a:t>
            </a:r>
            <a:endParaRPr lang="ru-RU" sz="1200" b="0" strike="noStrike" spc="-1">
              <a:latin typeface="Arial"/>
            </a:endParaRPr>
          </a:p>
        </p:txBody>
      </p:sp>
      <p:sp>
        <p:nvSpPr>
          <p:cNvPr id="99" name="CustomShape 7"/>
          <p:cNvSpPr/>
          <p:nvPr/>
        </p:nvSpPr>
        <p:spPr>
          <a:xfrm>
            <a:off x="6659640" y="533520"/>
            <a:ext cx="2180880" cy="1554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Ведь только при наличии у граждан чувства собственной причастности к бюджетному процессу и возможности высказать свое мнение можно рассчитывать на то, что население будет добросовестно участвовать</a:t>
            </a:r>
            <a:endParaRPr lang="ru-RU" sz="1200" b="0" strike="noStrike" spc="-1" dirty="0">
              <a:latin typeface="Arial"/>
            </a:endParaRPr>
          </a:p>
        </p:txBody>
      </p:sp>
      <p:sp>
        <p:nvSpPr>
          <p:cNvPr id="100" name="CustomShape 8"/>
          <p:cNvSpPr/>
          <p:nvPr/>
        </p:nvSpPr>
        <p:spPr>
          <a:xfrm>
            <a:off x="4740120" y="2104920"/>
            <a:ext cx="4571640" cy="275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как в формировании бюджета, так и его исполнении.</a:t>
            </a:r>
            <a:endParaRPr lang="ru-RU" sz="1200" b="0" strike="noStrike" spc="-1" dirty="0">
              <a:latin typeface="Arial"/>
            </a:endParaRPr>
          </a:p>
        </p:txBody>
      </p:sp>
      <p:sp>
        <p:nvSpPr>
          <p:cNvPr id="101" name="CustomShape 9"/>
          <p:cNvSpPr/>
          <p:nvPr/>
        </p:nvSpPr>
        <p:spPr>
          <a:xfrm>
            <a:off x="4524480" y="2381400"/>
            <a:ext cx="4239720" cy="2649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1F497D"/>
                </a:solidFill>
                <a:latin typeface="Times New Roman"/>
                <a:ea typeface="Microsoft YaHei"/>
              </a:rPr>
              <a:t>«Бюджет для граждан» познакомит Вас с основными положениями бюджета муниципального образования городского округа «Вуктыл» на </a:t>
            </a:r>
            <a:r>
              <a:rPr lang="ru-RU" sz="1200" b="1" strike="noStrike" spc="-1" dirty="0" smtClean="0">
                <a:solidFill>
                  <a:srgbClr val="1F497D"/>
                </a:solidFill>
                <a:latin typeface="Times New Roman"/>
                <a:ea typeface="Microsoft YaHei"/>
              </a:rPr>
              <a:t>2021 </a:t>
            </a:r>
            <a:r>
              <a:rPr lang="ru-RU" sz="1200" b="1" strike="noStrike" spc="-1" dirty="0">
                <a:solidFill>
                  <a:srgbClr val="1F497D"/>
                </a:solidFill>
                <a:latin typeface="Times New Roman"/>
                <a:ea typeface="Microsoft YaHei"/>
              </a:rPr>
              <a:t>год и плановый период </a:t>
            </a:r>
            <a:r>
              <a:rPr lang="ru-RU" sz="1200" b="1" strike="noStrike" spc="-1" dirty="0" smtClean="0">
                <a:solidFill>
                  <a:srgbClr val="1F497D"/>
                </a:solidFill>
                <a:latin typeface="Times New Roman"/>
                <a:ea typeface="Microsoft YaHei"/>
              </a:rPr>
              <a:t>2022 </a:t>
            </a:r>
            <a:r>
              <a:rPr lang="ru-RU" sz="1200" b="1" strike="noStrike" spc="-1" dirty="0">
                <a:solidFill>
                  <a:srgbClr val="1F497D"/>
                </a:solidFill>
                <a:latin typeface="Times New Roman"/>
                <a:ea typeface="Microsoft YaHei"/>
              </a:rPr>
              <a:t>и </a:t>
            </a:r>
            <a:r>
              <a:rPr lang="ru-RU" sz="1200" b="1" strike="noStrike" spc="-1" dirty="0" smtClean="0">
                <a:solidFill>
                  <a:srgbClr val="1F497D"/>
                </a:solidFill>
                <a:latin typeface="Times New Roman"/>
                <a:ea typeface="Microsoft YaHei"/>
              </a:rPr>
              <a:t>2023 </a:t>
            </a:r>
            <a:r>
              <a:rPr lang="ru-RU" sz="1200" b="1" strike="noStrike" spc="-1" dirty="0">
                <a:solidFill>
                  <a:srgbClr val="1F497D"/>
                </a:solidFill>
                <a:latin typeface="Times New Roman"/>
                <a:ea typeface="Microsoft YaHei"/>
              </a:rPr>
              <a:t>годов.</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Представленная информация предназначена для широкого круга пользователей, так как бюджет затрагивает интересы каждого жителя муниципального округа.</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Граждане – и как налогоплательщики, и как потребители общественных благ –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200" b="0" strike="noStrike" spc="-1" dirty="0">
              <a:latin typeface="Arial"/>
            </a:endParaRPr>
          </a:p>
        </p:txBody>
      </p:sp>
      <p:pic>
        <p:nvPicPr>
          <p:cNvPr id="102" name="Picture 14"/>
          <p:cNvPicPr/>
          <p:nvPr/>
        </p:nvPicPr>
        <p:blipFill>
          <a:blip r:embed="rId7"/>
          <a:stretch/>
        </p:blipFill>
        <p:spPr>
          <a:xfrm>
            <a:off x="6424560" y="6066000"/>
            <a:ext cx="2339640" cy="485280"/>
          </a:xfrm>
          <a:prstGeom prst="rect">
            <a:avLst/>
          </a:prstGeom>
          <a:ln>
            <a:noFill/>
          </a:ln>
        </p:spPr>
      </p:pic>
      <p:pic>
        <p:nvPicPr>
          <p:cNvPr id="103" name="Picture 15"/>
          <p:cNvPicPr/>
          <p:nvPr/>
        </p:nvPicPr>
        <p:blipFill>
          <a:blip r:embed="rId8"/>
          <a:stretch/>
        </p:blipFill>
        <p:spPr>
          <a:xfrm>
            <a:off x="4346640" y="4998960"/>
            <a:ext cx="4571640" cy="894960"/>
          </a:xfrm>
          <a:prstGeom prst="rect">
            <a:avLst/>
          </a:prstGeom>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icture 1"/>
          <p:cNvPicPr/>
          <p:nvPr/>
        </p:nvPicPr>
        <p:blipFill>
          <a:blip r:embed="rId3"/>
          <a:stretch/>
        </p:blipFill>
        <p:spPr>
          <a:xfrm>
            <a:off x="0" y="-30240"/>
            <a:ext cx="9156240" cy="840960"/>
          </a:xfrm>
          <a:prstGeom prst="rect">
            <a:avLst/>
          </a:prstGeom>
          <a:ln>
            <a:noFill/>
          </a:ln>
        </p:spPr>
      </p:pic>
      <p:pic>
        <p:nvPicPr>
          <p:cNvPr id="349" name="Picture 4"/>
          <p:cNvPicPr/>
          <p:nvPr/>
        </p:nvPicPr>
        <p:blipFill>
          <a:blip r:embed="rId4"/>
          <a:stretch/>
        </p:blipFill>
        <p:spPr>
          <a:xfrm>
            <a:off x="195120" y="5126040"/>
            <a:ext cx="8740440" cy="1328400"/>
          </a:xfrm>
          <a:prstGeom prst="rect">
            <a:avLst/>
          </a:prstGeom>
          <a:ln>
            <a:noFill/>
          </a:ln>
        </p:spPr>
      </p:pic>
      <p:sp>
        <p:nvSpPr>
          <p:cNvPr id="350" name="CustomShape 1"/>
          <p:cNvSpPr/>
          <p:nvPr/>
        </p:nvSpPr>
        <p:spPr>
          <a:xfrm>
            <a:off x="255600" y="5157720"/>
            <a:ext cx="8619840" cy="1211040"/>
          </a:xfrm>
          <a:prstGeom prst="rect">
            <a:avLst/>
          </a:prstGeom>
          <a:noFill/>
          <a:ln>
            <a:noFill/>
          </a:ln>
        </p:spPr>
        <p:style>
          <a:lnRef idx="0">
            <a:scrgbClr r="0" g="0" b="0"/>
          </a:lnRef>
          <a:fillRef idx="0">
            <a:scrgbClr r="0" g="0" b="0"/>
          </a:fillRef>
          <a:effectRef idx="0">
            <a:scrgbClr r="0" g="0" b="0"/>
          </a:effectRef>
          <a:fontRef idx="minor"/>
        </p:style>
      </p:sp>
      <p:sp>
        <p:nvSpPr>
          <p:cNvPr id="351" name="CustomShape 2"/>
          <p:cNvSpPr/>
          <p:nvPr/>
        </p:nvSpPr>
        <p:spPr>
          <a:xfrm>
            <a:off x="318960" y="4925880"/>
            <a:ext cx="8569080" cy="1464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800" b="0" strike="noStrike" spc="-1">
              <a:latin typeface="Arial"/>
            </a:endParaRPr>
          </a:p>
          <a:p>
            <a:pPr algn="ctr">
              <a:lnSpc>
                <a:spcPct val="100000"/>
              </a:lnSpc>
            </a:pPr>
            <a:r>
              <a:rPr lang="ru-RU" sz="1800" b="1" strike="noStrike" spc="-1">
                <a:solidFill>
                  <a:srgbClr val="000000"/>
                </a:solidFill>
                <a:latin typeface="Calibri"/>
                <a:ea typeface="Microsoft YaHei"/>
              </a:rPr>
              <a:t>В соответствии с Бюджетным кодексом Российской Федерации и законом Республики Коми  устанавливается единый и дополнительный нормативы отчислений от налога на доходы физических лиц, при этом дополнительный норматив устанавливается ежегодно.</a:t>
            </a:r>
            <a:endParaRPr lang="ru-RU" sz="18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2294711491"/>
              </p:ext>
            </p:extLst>
          </p:nvPr>
        </p:nvGraphicFramePr>
        <p:xfrm>
          <a:off x="195120" y="841736"/>
          <a:ext cx="8841376" cy="406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Схема 2"/>
          <p:cNvGraphicFramePr/>
          <p:nvPr>
            <p:extLst>
              <p:ext uri="{D42A27DB-BD31-4B8C-83A1-F6EECF244321}">
                <p14:modId xmlns:p14="http://schemas.microsoft.com/office/powerpoint/2010/main" val="2797641881"/>
              </p:ext>
            </p:extLst>
          </p:nvPr>
        </p:nvGraphicFramePr>
        <p:xfrm>
          <a:off x="321024" y="1340768"/>
          <a:ext cx="2884888" cy="10801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8" name="Схема 7"/>
          <p:cNvGraphicFramePr/>
          <p:nvPr>
            <p:extLst>
              <p:ext uri="{D42A27DB-BD31-4B8C-83A1-F6EECF244321}">
                <p14:modId xmlns:p14="http://schemas.microsoft.com/office/powerpoint/2010/main" val="1484572503"/>
              </p:ext>
            </p:extLst>
          </p:nvPr>
        </p:nvGraphicFramePr>
        <p:xfrm>
          <a:off x="3491880" y="1052736"/>
          <a:ext cx="2884888" cy="108012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9" name="Схема 8"/>
          <p:cNvGraphicFramePr/>
          <p:nvPr>
            <p:extLst>
              <p:ext uri="{D42A27DB-BD31-4B8C-83A1-F6EECF244321}">
                <p14:modId xmlns:p14="http://schemas.microsoft.com/office/powerpoint/2010/main" val="3066231685"/>
              </p:ext>
            </p:extLst>
          </p:nvPr>
        </p:nvGraphicFramePr>
        <p:xfrm>
          <a:off x="1979712" y="1196752"/>
          <a:ext cx="2884888" cy="108012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1"/>
          <p:cNvPicPr/>
          <p:nvPr/>
        </p:nvPicPr>
        <p:blipFill>
          <a:blip r:embed="rId3"/>
          <a:stretch/>
        </p:blipFill>
        <p:spPr>
          <a:xfrm>
            <a:off x="0" y="0"/>
            <a:ext cx="9143640" cy="907560"/>
          </a:xfrm>
          <a:prstGeom prst="rect">
            <a:avLst/>
          </a:prstGeom>
          <a:ln>
            <a:noFill/>
          </a:ln>
        </p:spPr>
      </p:pic>
      <p:sp>
        <p:nvSpPr>
          <p:cNvPr id="354" name="CustomShape 1"/>
          <p:cNvSpPr/>
          <p:nvPr/>
        </p:nvSpPr>
        <p:spPr>
          <a:xfrm>
            <a:off x="4680" y="2205000"/>
            <a:ext cx="4500360" cy="614160"/>
          </a:xfrm>
          <a:prstGeom prst="downArrow">
            <a:avLst>
              <a:gd name="adj1" fmla="val 71815"/>
              <a:gd name="adj2" fmla="val 62796"/>
            </a:avLst>
          </a:prstGeom>
          <a:solidFill>
            <a:srgbClr val="FCD5B5"/>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03152"/>
                </a:solidFill>
                <a:latin typeface="Times New Roman"/>
                <a:ea typeface="Microsoft YaHei"/>
              </a:rPr>
              <a:t>КАК НАЛОГОПЛАТЕЛЬЩИК</a:t>
            </a:r>
            <a:endParaRPr lang="ru-RU" sz="1600" b="0" strike="noStrike" spc="-1">
              <a:latin typeface="Arial"/>
            </a:endParaRPr>
          </a:p>
        </p:txBody>
      </p:sp>
      <p:pic>
        <p:nvPicPr>
          <p:cNvPr id="355" name="Picture 4"/>
          <p:cNvPicPr/>
          <p:nvPr/>
        </p:nvPicPr>
        <p:blipFill>
          <a:blip r:embed="rId4"/>
          <a:stretch/>
        </p:blipFill>
        <p:spPr>
          <a:xfrm>
            <a:off x="907920" y="2908440"/>
            <a:ext cx="2785680" cy="882360"/>
          </a:xfrm>
          <a:prstGeom prst="rect">
            <a:avLst/>
          </a:prstGeom>
          <a:ln>
            <a:noFill/>
          </a:ln>
        </p:spPr>
      </p:pic>
      <p:sp>
        <p:nvSpPr>
          <p:cNvPr id="356" name="CustomShape 2"/>
          <p:cNvSpPr/>
          <p:nvPr/>
        </p:nvSpPr>
        <p:spPr>
          <a:xfrm>
            <a:off x="1332000" y="3051000"/>
            <a:ext cx="19429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2800" b="1" strike="noStrike" spc="-1">
                <a:solidFill>
                  <a:srgbClr val="632523"/>
                </a:solidFill>
                <a:latin typeface="Times New Roman"/>
                <a:ea typeface="Microsoft YaHei"/>
              </a:rPr>
              <a:t>БЮДЖЕТ</a:t>
            </a:r>
            <a:endParaRPr lang="ru-RU" sz="2800" b="0" strike="noStrike" spc="-1">
              <a:latin typeface="Arial"/>
            </a:endParaRPr>
          </a:p>
        </p:txBody>
      </p:sp>
      <p:pic>
        <p:nvPicPr>
          <p:cNvPr id="357" name="Picture 7"/>
          <p:cNvPicPr/>
          <p:nvPr/>
        </p:nvPicPr>
        <p:blipFill>
          <a:blip r:embed="rId5"/>
          <a:stretch/>
        </p:blipFill>
        <p:spPr>
          <a:xfrm>
            <a:off x="609480" y="1017720"/>
            <a:ext cx="3131640" cy="1115640"/>
          </a:xfrm>
          <a:prstGeom prst="rect">
            <a:avLst/>
          </a:prstGeom>
          <a:ln>
            <a:noFill/>
          </a:ln>
        </p:spPr>
      </p:pic>
      <p:sp>
        <p:nvSpPr>
          <p:cNvPr id="358" name="CustomShape 3"/>
          <p:cNvSpPr/>
          <p:nvPr/>
        </p:nvSpPr>
        <p:spPr>
          <a:xfrm>
            <a:off x="668160" y="1052640"/>
            <a:ext cx="301104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Помогает формировать доходную часть бюджета (налог на доходы физических лиц)</a:t>
            </a:r>
            <a:endParaRPr lang="ru-RU" sz="1400" b="0" strike="noStrike" spc="-1">
              <a:latin typeface="Arial"/>
            </a:endParaRPr>
          </a:p>
        </p:txBody>
      </p:sp>
      <p:sp>
        <p:nvSpPr>
          <p:cNvPr id="359" name="CustomShape 4"/>
          <p:cNvSpPr/>
          <p:nvPr/>
        </p:nvSpPr>
        <p:spPr>
          <a:xfrm>
            <a:off x="95400" y="3924360"/>
            <a:ext cx="4427280" cy="867960"/>
          </a:xfrm>
          <a:prstGeom prst="downArrow">
            <a:avLst>
              <a:gd name="adj1" fmla="val 66222"/>
              <a:gd name="adj2" fmla="val 50000"/>
            </a:avLst>
          </a:prstGeom>
          <a:gradFill>
            <a:gsLst>
              <a:gs pos="0">
                <a:srgbClr val="ECF3DC"/>
              </a:gs>
              <a:gs pos="100000">
                <a:srgbClr val="898E80"/>
              </a:gs>
            </a:gsLst>
            <a:lin ang="5400000"/>
          </a:gra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F6228"/>
                </a:solidFill>
                <a:latin typeface="Times New Roman"/>
                <a:ea typeface="Microsoft YaHei"/>
              </a:rPr>
              <a:t>КАК ПОЛУЧАТЕЛЬ СОЦИАЛЬНЫХ ГАРАНТИЙ</a:t>
            </a:r>
            <a:endParaRPr lang="ru-RU" sz="1600" b="0" strike="noStrike" spc="-1">
              <a:latin typeface="Arial"/>
            </a:endParaRPr>
          </a:p>
        </p:txBody>
      </p:sp>
      <p:pic>
        <p:nvPicPr>
          <p:cNvPr id="360" name="Picture 11"/>
          <p:cNvPicPr/>
          <p:nvPr/>
        </p:nvPicPr>
        <p:blipFill>
          <a:blip r:embed="rId6"/>
          <a:stretch/>
        </p:blipFill>
        <p:spPr>
          <a:xfrm>
            <a:off x="268200" y="4791240"/>
            <a:ext cx="4125600" cy="1976760"/>
          </a:xfrm>
          <a:prstGeom prst="rect">
            <a:avLst/>
          </a:prstGeom>
          <a:ln>
            <a:noFill/>
          </a:ln>
        </p:spPr>
      </p:pic>
      <p:sp>
        <p:nvSpPr>
          <p:cNvPr id="361" name="CustomShape 5"/>
          <p:cNvSpPr/>
          <p:nvPr/>
        </p:nvSpPr>
        <p:spPr>
          <a:xfrm>
            <a:off x="328680" y="4823640"/>
            <a:ext cx="3947760" cy="2011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0" strike="noStrike" spc="-1">
                <a:solidFill>
                  <a:srgbClr val="000000"/>
                </a:solidFill>
                <a:latin typeface="Times New Roman"/>
                <a:ea typeface="Microsoft YaHei"/>
              </a:rPr>
              <a:t>Получает социальные гарантии - расходная часть бюджета (образование, культура, социальные льготы и другие направления социальных гарантий населению)</a:t>
            </a: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p:txBody>
      </p:sp>
      <p:pic>
        <p:nvPicPr>
          <p:cNvPr id="362" name="Picture 13"/>
          <p:cNvPicPr/>
          <p:nvPr/>
        </p:nvPicPr>
        <p:blipFill>
          <a:blip r:embed="rId7"/>
          <a:stretch/>
        </p:blipFill>
        <p:spPr>
          <a:xfrm>
            <a:off x="201600" y="5472000"/>
            <a:ext cx="1364760" cy="1444320"/>
          </a:xfrm>
          <a:prstGeom prst="rect">
            <a:avLst/>
          </a:prstGeom>
          <a:ln>
            <a:noFill/>
          </a:ln>
        </p:spPr>
      </p:pic>
      <p:pic>
        <p:nvPicPr>
          <p:cNvPr id="363" name="Picture 14"/>
          <p:cNvPicPr/>
          <p:nvPr/>
        </p:nvPicPr>
        <p:blipFill>
          <a:blip r:embed="rId8"/>
          <a:stretch/>
        </p:blipFill>
        <p:spPr>
          <a:xfrm>
            <a:off x="1648440" y="5486760"/>
            <a:ext cx="1231560" cy="1425240"/>
          </a:xfrm>
          <a:prstGeom prst="rect">
            <a:avLst/>
          </a:prstGeom>
          <a:ln>
            <a:noFill/>
          </a:ln>
        </p:spPr>
      </p:pic>
      <p:pic>
        <p:nvPicPr>
          <p:cNvPr id="364" name="Picture 15"/>
          <p:cNvPicPr/>
          <p:nvPr/>
        </p:nvPicPr>
        <p:blipFill>
          <a:blip r:embed="rId9"/>
          <a:stretch/>
        </p:blipFill>
        <p:spPr>
          <a:xfrm>
            <a:off x="3024000" y="5486760"/>
            <a:ext cx="1109160" cy="1371240"/>
          </a:xfrm>
          <a:prstGeom prst="rect">
            <a:avLst/>
          </a:prstGeom>
          <a:ln>
            <a:noFill/>
          </a:ln>
        </p:spPr>
      </p:pic>
      <p:sp>
        <p:nvSpPr>
          <p:cNvPr id="365" name="Line 6"/>
          <p:cNvSpPr/>
          <p:nvPr/>
        </p:nvSpPr>
        <p:spPr>
          <a:xfrm>
            <a:off x="4643280" y="1052280"/>
            <a:ext cx="1440" cy="5400720"/>
          </a:xfrm>
          <a:prstGeom prst="line">
            <a:avLst/>
          </a:prstGeom>
          <a:ln w="9360">
            <a:solidFill>
              <a:srgbClr val="4A7EBB"/>
            </a:solidFill>
            <a:miter/>
          </a:ln>
        </p:spPr>
        <p:style>
          <a:lnRef idx="0">
            <a:scrgbClr r="0" g="0" b="0"/>
          </a:lnRef>
          <a:fillRef idx="0">
            <a:scrgbClr r="0" g="0" b="0"/>
          </a:fillRef>
          <a:effectRef idx="0">
            <a:scrgbClr r="0" g="0" b="0"/>
          </a:effectRef>
          <a:fontRef idx="minor"/>
        </p:style>
      </p:sp>
      <p:pic>
        <p:nvPicPr>
          <p:cNvPr id="366" name="Picture 18"/>
          <p:cNvPicPr/>
          <p:nvPr/>
        </p:nvPicPr>
        <p:blipFill>
          <a:blip r:embed="rId10"/>
          <a:stretch/>
        </p:blipFill>
        <p:spPr>
          <a:xfrm>
            <a:off x="4863960" y="1023840"/>
            <a:ext cx="3852360" cy="993240"/>
          </a:xfrm>
          <a:prstGeom prst="rect">
            <a:avLst/>
          </a:prstGeom>
          <a:ln>
            <a:noFill/>
          </a:ln>
        </p:spPr>
      </p:pic>
      <p:sp>
        <p:nvSpPr>
          <p:cNvPr id="367" name="CustomShape 7"/>
          <p:cNvSpPr/>
          <p:nvPr/>
        </p:nvSpPr>
        <p:spPr>
          <a:xfrm>
            <a:off x="4954680" y="1081080"/>
            <a:ext cx="367488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Возможности влияния гражданина на состав бюджета</a:t>
            </a:r>
            <a:endParaRPr lang="ru-RU" sz="1400" b="0" strike="noStrike" spc="-1">
              <a:latin typeface="Arial"/>
            </a:endParaRPr>
          </a:p>
        </p:txBody>
      </p:sp>
      <p:pic>
        <p:nvPicPr>
          <p:cNvPr id="368" name="Picture 20"/>
          <p:cNvPicPr/>
          <p:nvPr/>
        </p:nvPicPr>
        <p:blipFill>
          <a:blip r:embed="rId11"/>
          <a:stretch/>
        </p:blipFill>
        <p:spPr>
          <a:xfrm>
            <a:off x="4724280" y="1852560"/>
            <a:ext cx="4187520" cy="3749400"/>
          </a:xfrm>
          <a:prstGeom prst="rect">
            <a:avLst/>
          </a:prstGeom>
          <a:ln>
            <a:noFill/>
          </a:ln>
        </p:spPr>
      </p:pic>
      <p:pic>
        <p:nvPicPr>
          <p:cNvPr id="369" name="Picture 21"/>
          <p:cNvPicPr/>
          <p:nvPr/>
        </p:nvPicPr>
        <p:blipFill>
          <a:blip r:embed="rId12"/>
          <a:stretch/>
        </p:blipFill>
        <p:spPr>
          <a:xfrm>
            <a:off x="5864400" y="5108400"/>
            <a:ext cx="2798280" cy="3333240"/>
          </a:xfrm>
          <a:prstGeom prst="rect">
            <a:avLst/>
          </a:prstGeom>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icture 1"/>
          <p:cNvPicPr/>
          <p:nvPr/>
        </p:nvPicPr>
        <p:blipFill>
          <a:blip r:embed="rId3"/>
          <a:stretch/>
        </p:blipFill>
        <p:spPr>
          <a:xfrm>
            <a:off x="0" y="-30240"/>
            <a:ext cx="9143640" cy="725040"/>
          </a:xfrm>
          <a:prstGeom prst="rect">
            <a:avLst/>
          </a:prstGeom>
          <a:ln>
            <a:noFill/>
          </a:ln>
        </p:spPr>
      </p:pic>
      <p:pic>
        <p:nvPicPr>
          <p:cNvPr id="371" name="Picture 2"/>
          <p:cNvPicPr/>
          <p:nvPr/>
        </p:nvPicPr>
        <p:blipFill>
          <a:blip r:embed="rId4"/>
          <a:stretch/>
        </p:blipFill>
        <p:spPr>
          <a:xfrm>
            <a:off x="438120" y="2262240"/>
            <a:ext cx="3322440" cy="3906360"/>
          </a:xfrm>
          <a:prstGeom prst="rect">
            <a:avLst/>
          </a:prstGeom>
          <a:ln>
            <a:noFill/>
          </a:ln>
        </p:spPr>
      </p:pic>
      <p:pic>
        <p:nvPicPr>
          <p:cNvPr id="372" name="Picture 3"/>
          <p:cNvPicPr/>
          <p:nvPr/>
        </p:nvPicPr>
        <p:blipFill>
          <a:blip r:embed="rId5"/>
          <a:stretch/>
        </p:blipFill>
        <p:spPr>
          <a:xfrm>
            <a:off x="4224240" y="2346480"/>
            <a:ext cx="4328640" cy="4140000"/>
          </a:xfrm>
          <a:prstGeom prst="rect">
            <a:avLst/>
          </a:prstGeom>
          <a:ln>
            <a:noFill/>
          </a:ln>
        </p:spPr>
      </p:pic>
      <p:pic>
        <p:nvPicPr>
          <p:cNvPr id="373" name="Picture 4"/>
          <p:cNvPicPr/>
          <p:nvPr/>
        </p:nvPicPr>
        <p:blipFill>
          <a:blip r:embed="rId6"/>
          <a:stretch/>
        </p:blipFill>
        <p:spPr>
          <a:xfrm>
            <a:off x="579600" y="950760"/>
            <a:ext cx="7967160" cy="1066320"/>
          </a:xfrm>
          <a:prstGeom prst="rect">
            <a:avLst/>
          </a:prstGeom>
          <a:ln>
            <a:noFill/>
          </a:ln>
        </p:spPr>
      </p:pic>
      <p:pic>
        <p:nvPicPr>
          <p:cNvPr id="374" name="Picture 5"/>
          <p:cNvPicPr/>
          <p:nvPr/>
        </p:nvPicPr>
        <p:blipFill>
          <a:blip r:embed="rId7"/>
          <a:stretch/>
        </p:blipFill>
        <p:spPr>
          <a:xfrm>
            <a:off x="438120" y="4363920"/>
            <a:ext cx="3255480" cy="4309560"/>
          </a:xfrm>
          <a:prstGeom prst="rect">
            <a:avLst/>
          </a:prstGeom>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Picture 1"/>
          <p:cNvPicPr/>
          <p:nvPr/>
        </p:nvPicPr>
        <p:blipFill>
          <a:blip r:embed="rId3"/>
          <a:stretch/>
        </p:blipFill>
        <p:spPr>
          <a:xfrm>
            <a:off x="0" y="0"/>
            <a:ext cx="9143640" cy="1195200"/>
          </a:xfrm>
          <a:prstGeom prst="rect">
            <a:avLst/>
          </a:prstGeom>
          <a:ln>
            <a:noFill/>
          </a:ln>
        </p:spPr>
      </p:pic>
      <p:graphicFrame>
        <p:nvGraphicFramePr>
          <p:cNvPr id="376" name="Table 1"/>
          <p:cNvGraphicFramePr/>
          <p:nvPr>
            <p:extLst>
              <p:ext uri="{D42A27DB-BD31-4B8C-83A1-F6EECF244321}">
                <p14:modId xmlns:p14="http://schemas.microsoft.com/office/powerpoint/2010/main" val="3504205642"/>
              </p:ext>
            </p:extLst>
          </p:nvPr>
        </p:nvGraphicFramePr>
        <p:xfrm>
          <a:off x="792000" y="1340640"/>
          <a:ext cx="7847640" cy="5288220"/>
        </p:xfrm>
        <a:graphic>
          <a:graphicData uri="http://schemas.openxmlformats.org/drawingml/2006/table">
            <a:tbl>
              <a:tblPr/>
              <a:tblGrid>
                <a:gridCol w="7847640"/>
              </a:tblGrid>
              <a:tr h="321869">
                <a:tc>
                  <a:txBody>
                    <a:bodyPr/>
                    <a:lstStyle/>
                    <a:p>
                      <a:pPr algn="ctr"/>
                      <a:r>
                        <a:rPr lang="ru-RU" sz="1600" b="1" i="0" strike="noStrike" spc="-1" dirty="0">
                          <a:latin typeface="Times New Roman" panose="02020603050405020304" pitchFamily="18" charset="0"/>
                          <a:cs typeface="Times New Roman" panose="02020603050405020304" pitchFamily="18" charset="0"/>
                        </a:rPr>
                        <a:t>Бюджетный кодекс РФ</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r>
              <a:tr h="322262">
                <a:tc>
                  <a:txBody>
                    <a:bodyPr/>
                    <a:lstStyle/>
                    <a:p>
                      <a:pPr algn="ctr"/>
                      <a:r>
                        <a:rPr lang="ru-RU" sz="1600" b="1" i="0" strike="noStrike" spc="-1" dirty="0">
                          <a:latin typeface="Times New Roman" panose="02020603050405020304" pitchFamily="18" charset="0"/>
                          <a:cs typeface="Times New Roman" panose="02020603050405020304" pitchFamily="18" charset="0"/>
                        </a:rPr>
                        <a:t>Налоговый кодекс РФ</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Порядок составления проекта </a:t>
                      </a:r>
                      <a:r>
                        <a:rPr lang="ru-RU" sz="1600" b="1" i="0" strike="noStrike" spc="-1" dirty="0" smtClean="0">
                          <a:latin typeface="Times New Roman" panose="02020603050405020304" pitchFamily="18" charset="0"/>
                          <a:cs typeface="Times New Roman" panose="02020603050405020304" pitchFamily="18" charset="0"/>
                        </a:rPr>
                        <a:t>бюджета </a:t>
                      </a:r>
                      <a:r>
                        <a:rPr lang="ru-RU" sz="1600" b="1" i="0" strike="noStrike" spc="-1" dirty="0">
                          <a:latin typeface="Times New Roman" panose="02020603050405020304" pitchFamily="18" charset="0"/>
                          <a:cs typeface="Times New Roman" panose="02020603050405020304" pitchFamily="18" charset="0"/>
                        </a:rPr>
                        <a:t>МО ГО «Вуктыл» </a:t>
                      </a:r>
                      <a:endParaRPr lang="ru-RU" sz="1600" b="1" i="0" strike="noStrike" spc="-1" dirty="0" smtClean="0">
                        <a:latin typeface="Times New Roman" panose="02020603050405020304" pitchFamily="18" charset="0"/>
                        <a:cs typeface="Times New Roman" panose="02020603050405020304" pitchFamily="18" charset="0"/>
                      </a:endParaRPr>
                    </a:p>
                    <a:p>
                      <a:pPr algn="ctr"/>
                      <a:r>
                        <a:rPr lang="ru-RU" sz="1600" b="1" i="0" strike="noStrike" spc="-1" dirty="0" smtClean="0">
                          <a:latin typeface="Times New Roman" panose="02020603050405020304" pitchFamily="18" charset="0"/>
                          <a:cs typeface="Times New Roman" panose="02020603050405020304" pitchFamily="18" charset="0"/>
                        </a:rPr>
                        <a:t>на </a:t>
                      </a:r>
                      <a:r>
                        <a:rPr lang="ru-RU" sz="1600" b="1" i="0" strike="noStrike" spc="-1" dirty="0">
                          <a:latin typeface="Times New Roman" panose="02020603050405020304" pitchFamily="18" charset="0"/>
                          <a:cs typeface="Times New Roman" panose="02020603050405020304" pitchFamily="18" charset="0"/>
                        </a:rPr>
                        <a:t>очередной финансовый год и плановый период</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Проект закона Республики Коми «О республиканском бюджете на </a:t>
                      </a:r>
                      <a:r>
                        <a:rPr lang="ru-RU" sz="1600" b="1" i="0" strike="noStrike" spc="-1" dirty="0" smtClean="0">
                          <a:latin typeface="Times New Roman" panose="02020603050405020304" pitchFamily="18" charset="0"/>
                          <a:cs typeface="Times New Roman" panose="02020603050405020304" pitchFamily="18" charset="0"/>
                        </a:rPr>
                        <a:t>2021 год </a:t>
                      </a:r>
                      <a:r>
                        <a:rPr lang="ru-RU" sz="1600" b="1" i="0" strike="noStrike" spc="-1" dirty="0">
                          <a:latin typeface="Times New Roman" panose="02020603050405020304" pitchFamily="18" charset="0"/>
                          <a:cs typeface="Times New Roman" panose="02020603050405020304" pitchFamily="18" charset="0"/>
                        </a:rPr>
                        <a:t>и плановый период </a:t>
                      </a:r>
                      <a:r>
                        <a:rPr lang="ru-RU" sz="1600" b="1" i="0" strike="noStrike" spc="-1" dirty="0" smtClean="0">
                          <a:latin typeface="Times New Roman" panose="02020603050405020304" pitchFamily="18" charset="0"/>
                          <a:cs typeface="Times New Roman" panose="02020603050405020304" pitchFamily="18" charset="0"/>
                        </a:rPr>
                        <a:t>2022 и2023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Стратегия социально-экономического развития МО ГО «Вуктыл»</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Основные направления бюджетной и налоговой политики МО ГО «Вуктыл» на </a:t>
                      </a:r>
                      <a:r>
                        <a:rPr lang="ru-RU" sz="1600" b="1" i="0" strike="noStrike" spc="-1" dirty="0" smtClean="0">
                          <a:latin typeface="Times New Roman" panose="02020603050405020304" pitchFamily="18" charset="0"/>
                          <a:cs typeface="Times New Roman" panose="02020603050405020304" pitchFamily="18" charset="0"/>
                        </a:rPr>
                        <a:t>2021 </a:t>
                      </a:r>
                      <a:r>
                        <a:rPr lang="ru-RU" sz="1600" b="1" i="0" strike="noStrike" spc="-1" dirty="0">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latin typeface="Times New Roman" panose="02020603050405020304" pitchFamily="18" charset="0"/>
                          <a:cs typeface="Times New Roman" panose="02020603050405020304" pitchFamily="18" charset="0"/>
                        </a:rPr>
                        <a:t>2022 </a:t>
                      </a:r>
                      <a:r>
                        <a:rPr lang="ru-RU" sz="1600" b="1" i="0" strike="noStrike" spc="-1" dirty="0">
                          <a:latin typeface="Times New Roman" panose="02020603050405020304" pitchFamily="18" charset="0"/>
                          <a:cs typeface="Times New Roman" panose="02020603050405020304" pitchFamily="18" charset="0"/>
                        </a:rPr>
                        <a:t>и </a:t>
                      </a:r>
                      <a:r>
                        <a:rPr lang="ru-RU" sz="1600" b="1" i="0" strike="noStrike" spc="-1" dirty="0" smtClean="0">
                          <a:latin typeface="Times New Roman" panose="02020603050405020304" pitchFamily="18" charset="0"/>
                          <a:cs typeface="Times New Roman" panose="02020603050405020304" pitchFamily="18" charset="0"/>
                        </a:rPr>
                        <a:t>2023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Прогноз социально-экономического развития МО ГО «Вуктыл» </a:t>
                      </a:r>
                      <a:endParaRPr lang="ru-RU" sz="1600" b="1" i="0" strike="noStrike" spc="-1" dirty="0" smtClean="0">
                        <a:latin typeface="Times New Roman" panose="02020603050405020304" pitchFamily="18" charset="0"/>
                        <a:cs typeface="Times New Roman" panose="02020603050405020304" pitchFamily="18" charset="0"/>
                      </a:endParaRPr>
                    </a:p>
                    <a:p>
                      <a:pPr algn="ctr"/>
                      <a:r>
                        <a:rPr lang="ru-RU" sz="1600" b="1" i="0" strike="noStrike" spc="-1" dirty="0" smtClean="0">
                          <a:latin typeface="Times New Roman" panose="02020603050405020304" pitchFamily="18" charset="0"/>
                          <a:cs typeface="Times New Roman" panose="02020603050405020304" pitchFamily="18" charset="0"/>
                        </a:rPr>
                        <a:t>на 2021 </a:t>
                      </a:r>
                      <a:r>
                        <a:rPr lang="ru-RU" sz="1600" b="1" i="0" strike="noStrike" spc="-1" dirty="0">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latin typeface="Times New Roman" panose="02020603050405020304" pitchFamily="18" charset="0"/>
                          <a:cs typeface="Times New Roman" panose="02020603050405020304" pitchFamily="18" charset="0"/>
                        </a:rPr>
                        <a:t>2022 </a:t>
                      </a:r>
                      <a:r>
                        <a:rPr lang="ru-RU" sz="1600" b="1" i="0" strike="noStrike" spc="-1" dirty="0">
                          <a:latin typeface="Times New Roman" panose="02020603050405020304" pitchFamily="18" charset="0"/>
                          <a:cs typeface="Times New Roman" panose="02020603050405020304" pitchFamily="18" charset="0"/>
                        </a:rPr>
                        <a:t>и </a:t>
                      </a:r>
                      <a:r>
                        <a:rPr lang="ru-RU" sz="1600" b="1" i="0" strike="noStrike" spc="-1" dirty="0" smtClean="0">
                          <a:latin typeface="Times New Roman" panose="02020603050405020304" pitchFamily="18" charset="0"/>
                          <a:cs typeface="Times New Roman" panose="02020603050405020304" pitchFamily="18" charset="0"/>
                        </a:rPr>
                        <a:t>2023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9533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Программа оздоровления муниципальных финансов (оптимизации расходов) муниципального образования городского округа «Вуктыл»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на период 2017-2024 годов</a:t>
                      </a:r>
                      <a:r>
                        <a:rPr kumimoji="0" lang="ru-RU" sz="1600" kern="1200" dirty="0" smtClean="0">
                          <a:solidFill>
                            <a:schemeClr val="tx1"/>
                          </a:solidFill>
                          <a:effectLst/>
                          <a:latin typeface="Times New Roman" panose="02020603050405020304" pitchFamily="18" charset="0"/>
                          <a:ea typeface="+mn-ea"/>
                          <a:cs typeface="Times New Roman" panose="02020603050405020304" pitchFamily="18" charset="0"/>
                        </a:rPr>
                        <a:t> </a:t>
                      </a:r>
                    </a:p>
                    <a:p>
                      <a:pPr algn="ct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r>
              <a:tr h="299627">
                <a:tc>
                  <a:txBody>
                    <a:bodyPr/>
                    <a:lstStyle/>
                    <a:p>
                      <a:pPr algn="ctr"/>
                      <a:r>
                        <a:rPr lang="ru-RU" sz="1600" b="1" i="0" strike="noStrike" spc="-1" dirty="0">
                          <a:latin typeface="Times New Roman" panose="02020603050405020304" pitchFamily="18" charset="0"/>
                          <a:cs typeface="Times New Roman" panose="02020603050405020304" pitchFamily="18" charset="0"/>
                        </a:rPr>
                        <a:t>Муниципальные программы МО ГО «Вуктыл»</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10" y="695200"/>
            <a:ext cx="9037998" cy="6046168"/>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251520" y="764704"/>
            <a:ext cx="8712968" cy="5760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r>
              <a:rPr lang="ru-RU" sz="1100" spc="-1" dirty="0">
                <a:solidFill>
                  <a:srgbClr val="000000"/>
                </a:solidFill>
                <a:latin typeface="Times New Roman" panose="02020603050405020304" pitchFamily="18" charset="0"/>
                <a:ea typeface="Microsoft YaHei"/>
                <a:cs typeface="Times New Roman" panose="02020603050405020304" pitchFamily="18" charset="0"/>
              </a:rPr>
              <a:t> </a:t>
            </a:r>
            <a:r>
              <a:rPr lang="ru-RU" sz="1100"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dirty="0">
                <a:solidFill>
                  <a:srgbClr val="7030A0"/>
                </a:solidFill>
                <a:latin typeface="Times New Roman" panose="02020603050405020304" pitchFamily="18" charset="0"/>
                <a:cs typeface="Times New Roman" panose="02020603050405020304" pitchFamily="18" charset="0"/>
              </a:rPr>
              <a:t>В 2019 году объем налоговых доходов, поступивших в бюджет МОГО «Вуктыл» (далее – бюджет округа), составил 219 050,1 тыс. руб., что на 53 455,5 тыс. руб. или на 32,3 %  больше уровня 2018 года. За первое полугодие 2020 года в бюджет округа поступило аналогичных доходов в размере 91 925,1 тыс. руб. Удельный вес налоговых поступлений в общем объеме налоговых и неналоговых доходов бюджета округа в 2019 году составил 83,1 %. Традиционно основным источником формирования налоговых доходов в отчетном периоде является налог на доходы физических лиц (89,8 %). В 2019 году в бюджет округа поступило доходов от арендной платы за муниципальное имущество МОГО «Вуктыл», земельные участки, продажи муниципального имущества, земельных участков в размере 35 097,3 тыс. руб., что больше уровня 2018 года на 7 019,7 тыс. руб. или на 25 %. В 2020 году в условиях ухудшения экономической ситуации, вызванной распространением </a:t>
            </a:r>
            <a:r>
              <a:rPr lang="ru-RU" sz="1000" dirty="0" err="1">
                <a:solidFill>
                  <a:srgbClr val="7030A0"/>
                </a:solidFill>
                <a:latin typeface="Times New Roman" panose="02020603050405020304" pitchFamily="18" charset="0"/>
                <a:cs typeface="Times New Roman" panose="02020603050405020304" pitchFamily="18" charset="0"/>
              </a:rPr>
              <a:t>коронавирусной</a:t>
            </a:r>
            <a:r>
              <a:rPr lang="ru-RU" sz="1000" dirty="0">
                <a:solidFill>
                  <a:srgbClr val="7030A0"/>
                </a:solidFill>
                <a:latin typeface="Times New Roman" panose="02020603050405020304" pitchFamily="18" charset="0"/>
                <a:cs typeface="Times New Roman" panose="02020603050405020304" pitchFamily="18" charset="0"/>
              </a:rPr>
              <a:t> инфекции COVID-19, сократились поступления неналоговых доходов в бюджет округа. За 6 месяцев текущего года поступления снизились на 5,1 млн. руб. или на 33,1 %, относительно уровня поступлений за аналогичный период прошлого года и составили 13 098,8 тыс. руб. Согласно информации Межрайонной ИФНС № 3 по Республике Коми существуют риски неисполнения налоговых доходов бюджета округа в 2020 году в сумме 10 293,0 тыс. руб. в связи с  принятыми федеральными и региональными мерами поддержки субъектов малого и среднего предпринимательства, переводом значительным количеством организаций в период введенного режима самоизоляции и объявленных нерабочих дней с 30 марта 2020 года по 08 мая 2020 года работников на неполное рабочее время с выплатой заработной платы пропорционально отработанному времени, либо на оплату в размере двух третей средней заработной платы. </a:t>
            </a:r>
          </a:p>
          <a:p>
            <a:pPr algn="just"/>
            <a:r>
              <a:rPr lang="ru-RU" sz="1000" dirty="0">
                <a:solidFill>
                  <a:srgbClr val="7030A0"/>
                </a:solidFill>
                <a:latin typeface="Times New Roman" panose="02020603050405020304" pitchFamily="18" charset="0"/>
                <a:cs typeface="Times New Roman" panose="02020603050405020304" pitchFamily="18" charset="0"/>
              </a:rPr>
              <a:t>На основании заявлений субъектов малого и среднего предпринимательства предоставлены меры имущественной поддержки в виде отсрочки и освобождения от арендных платежей, при этом бюджет округа недополучит неналоговых доходов в сумме 2515,2 тыс. руб. </a:t>
            </a:r>
          </a:p>
          <a:p>
            <a:pPr algn="just"/>
            <a:r>
              <a:rPr lang="ru-RU" sz="1000" dirty="0">
                <a:solidFill>
                  <a:srgbClr val="7030A0"/>
                </a:solidFill>
                <a:latin typeface="Times New Roman" panose="02020603050405020304" pitchFamily="18" charset="0"/>
                <a:cs typeface="Times New Roman" panose="02020603050405020304" pitchFamily="18" charset="0"/>
              </a:rPr>
              <a:t>Таким образом, объем выпадающих налоговых и неналоговых доходов бюджета округа составит 12 808,2 тыс. руб., что на 38 575,7 тыс. руб. ниже прошлогоднего уровня поступлений, а также объема налоговых и неналоговых доходов, запланированных в бюджете округа на 2020 год.</a:t>
            </a:r>
          </a:p>
          <a:p>
            <a:pPr algn="just"/>
            <a:r>
              <a:rPr lang="ru-RU" sz="1000" dirty="0">
                <a:solidFill>
                  <a:srgbClr val="7030A0"/>
                </a:solidFill>
                <a:latin typeface="Times New Roman" panose="02020603050405020304" pitchFamily="18" charset="0"/>
                <a:cs typeface="Times New Roman" panose="02020603050405020304" pitchFamily="18" charset="0"/>
              </a:rPr>
              <a:t>По исполнению доходной части бюджета округа за 1 полугодие 2020 года уже недополучено налоговых и неналоговых доходов в сумме 8 050,3 тыс. руб., основную долю из которых составляют НДФЛ, налоги на совокупный доход и доходы от имущества. При этом полученные городским округом «Вуктыл» из республиканского бюджета Республики Коми дополнительные дотации в общем объеме 18 794,8 тыс. руб., из которых 5 794,8 тыс. руб. предоставлены в целях компенсации снижения поступления налоговых и неналоговых доходов, лишь частично покрывают выпадающие доходы бюджета округа.</a:t>
            </a:r>
          </a:p>
          <a:p>
            <a:pPr algn="just"/>
            <a:r>
              <a:rPr lang="ru-RU" sz="1000" dirty="0">
                <a:solidFill>
                  <a:srgbClr val="7030A0"/>
                </a:solidFill>
                <a:latin typeface="Times New Roman" panose="02020603050405020304" pitchFamily="18" charset="0"/>
                <a:cs typeface="Times New Roman" panose="02020603050405020304" pitchFamily="18" charset="0"/>
              </a:rPr>
              <a:t>В 2019 году на конкурсной основе предоставлены субсидии двум социально ориентированным некоммерческим организациям, зарегистрированным на территории           МОГО «Вуктыл», не являющимся муниципальными учреждениями  и осуществляющими деятельность по приоритетным направлениям в соответствии с учредительными документами, на общую сумму 217,089 тыс. руб., в том числе за счет средств республиканского бюджета Республики Коми 67,089 тыс. руб. (в 2018 году были предоставлены субсидии также двум социально ориентированным некоммерческим организациям на общую сумму 225,0  тыс. руб.). Вместе с тем продолжился рост расходной части бюджета округа. В целом расходы бюджета округа в 2019 году составили 645 251,6 тыс. руб., увеличившись по сравнению с предыдущим годом на 45 333,2 тыс. руб. или на 7,6 %. Прирост расходов на оплату труда в большей степени обусловлен принятыми решениями о повышении минимального размера оплаты труда с 1 января 2019 года и повышении уровня заработной платы отдельных категорий работников бюджетной сферы в соответствии с майскими Указами Президента Российской Федерации и Указом № 204.</a:t>
            </a:r>
          </a:p>
          <a:p>
            <a:pPr algn="just"/>
            <a:r>
              <a:rPr lang="ru-RU" sz="1000" dirty="0">
                <a:solidFill>
                  <a:srgbClr val="7030A0"/>
                </a:solidFill>
                <a:latin typeface="Times New Roman" panose="02020603050405020304" pitchFamily="18" charset="0"/>
                <a:cs typeface="Times New Roman" panose="02020603050405020304" pitchFamily="18" charset="0"/>
              </a:rPr>
              <a:t>Бюджет округа сохранил свою социальную направленность. Удельный вес расходов, связанных с функционированием социальных отраслей (образование, культура, физическая культура и спорт, социальная политика), составил 452 557,8 тыс. руб. или 70,1 % от всех расходов. </a:t>
            </a:r>
          </a:p>
          <a:p>
            <a:pPr algn="just"/>
            <a:r>
              <a:rPr lang="ru-RU" sz="1000" dirty="0">
                <a:solidFill>
                  <a:srgbClr val="7030A0"/>
                </a:solidFill>
                <a:latin typeface="Times New Roman" panose="02020603050405020304" pitchFamily="18" charset="0"/>
                <a:cs typeface="Times New Roman" panose="02020603050405020304" pitchFamily="18" charset="0"/>
              </a:rPr>
              <a:t>В 2019 году в целях обеспечения выполнения положений майских Указов Президента Российской Федерации и Указа № 204 в части доведения уровня заработной платы отдельных категорий работников бюджетной сферы до установленных значений и удержания его в бюджет округа из республиканского бюджета Республики Коми поступили средства в размере 35 721,2 тыс. руб. </a:t>
            </a:r>
            <a:r>
              <a:rPr lang="ru-RU" sz="1000" dirty="0" smtClean="0">
                <a:solidFill>
                  <a:srgbClr val="7030A0"/>
                </a:solidFill>
                <a:latin typeface="Times New Roman" panose="02020603050405020304" pitchFamily="18" charset="0"/>
                <a:cs typeface="Times New Roman" panose="02020603050405020304" pitchFamily="18" charset="0"/>
              </a:rPr>
              <a:t>Начиная </a:t>
            </a:r>
            <a:r>
              <a:rPr lang="ru-RU" sz="1000" dirty="0">
                <a:solidFill>
                  <a:srgbClr val="7030A0"/>
                </a:solidFill>
                <a:latin typeface="Times New Roman" panose="02020603050405020304" pitchFamily="18" charset="0"/>
                <a:cs typeface="Times New Roman" panose="02020603050405020304" pitchFamily="18" charset="0"/>
              </a:rPr>
              <a:t>с 2019 года в расходы муниципальных программ городского округа «Вуктыл» включены четыре национальных проекта, разработанных в соответствии с Указом № 204, в общей сумме данные расходы в бюджете округа составили 23 734,0 тыс. руб. В 2020 году в муниципальные программы городского округа «Вуктыл» включены расходы на реализацию пяти национальных проектов на общую сумму  67 138,9 тыс. руб., предусмотренную в бюджете округа.</a:t>
            </a:r>
          </a:p>
          <a:p>
            <a:pPr algn="just">
              <a:lnSpc>
                <a:spcPct val="100000"/>
              </a:lnSpc>
            </a:pPr>
            <a:endParaRPr lang="ru-RU" sz="1100" b="0" strike="noStrike" spc="-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2019 год и первое полугодие 2020  года</a:t>
            </a:r>
            <a:endParaRPr lang="ru-RU" sz="2000" spc="-1" dirty="0">
              <a:latin typeface="Arial"/>
            </a:endParaRPr>
          </a:p>
        </p:txBody>
      </p:sp>
    </p:spTree>
    <p:extLst>
      <p:ext uri="{BB962C8B-B14F-4D97-AF65-F5344CB8AC3E}">
        <p14:creationId xmlns:p14="http://schemas.microsoft.com/office/powerpoint/2010/main" val="4183423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6" y="695200"/>
            <a:ext cx="9126344" cy="6162800"/>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179512" y="764704"/>
            <a:ext cx="8784976" cy="5904656"/>
          </a:xfrm>
          <a:prstGeom prst="rect">
            <a:avLst/>
          </a:prstGeom>
          <a:no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p:style>
        <p:txBody>
          <a:bodyPr lIns="90000" tIns="46800" rIns="90000" bIns="46800"/>
          <a:lstStyle/>
          <a:p>
            <a:pPr algn="just"/>
            <a:r>
              <a:rPr lang="ru-RU" sz="1000" dirty="0">
                <a:solidFill>
                  <a:srgbClr val="7030A0"/>
                </a:solidFill>
                <a:latin typeface="Times New Roman" panose="02020603050405020304" pitchFamily="18" charset="0"/>
                <a:cs typeface="Times New Roman" panose="02020603050405020304" pitchFamily="18" charset="0"/>
              </a:rPr>
              <a:t>В течение 2019 года администрацией ГО «Вуктыл» продолжена работа в рамках Соглашения о мерах по повышению эффективности использования бюджетных средств и увеличению поступлений налоговых и неналоговых доходов бюджета округа. </a:t>
            </a:r>
          </a:p>
          <a:p>
            <a:pPr algn="just"/>
            <a:r>
              <a:rPr lang="ru-RU" sz="1000" dirty="0">
                <a:solidFill>
                  <a:srgbClr val="7030A0"/>
                </a:solidFill>
                <a:latin typeface="Times New Roman" panose="02020603050405020304" pitchFamily="18" charset="0"/>
                <a:cs typeface="Times New Roman" panose="02020603050405020304" pitchFamily="18" charset="0"/>
              </a:rPr>
              <a:t>В 2019 году из федерального бюджета и республиканского бюджета Республики Коми в бюджет округа были привлечены средства на общую сумму 102 644,3 тыс. руб. с целью софинансирования муниципальных программ (подпрограмм).</a:t>
            </a:r>
          </a:p>
          <a:p>
            <a:pPr algn="just"/>
            <a:r>
              <a:rPr lang="ru-RU" sz="1000" dirty="0">
                <a:solidFill>
                  <a:srgbClr val="7030A0"/>
                </a:solidFill>
                <a:latin typeface="Times New Roman" panose="02020603050405020304" pitchFamily="18" charset="0"/>
                <a:cs typeface="Times New Roman" panose="02020603050405020304" pitchFamily="18" charset="0"/>
              </a:rPr>
              <a:t> В целях повышения открытости (прозрачности), результативности и эффективности использования средств бюджета округа в 2019 году и первом полугодии 2020 года продолжена работа по следующим направлениям:</a:t>
            </a:r>
          </a:p>
          <a:p>
            <a:pPr algn="just"/>
            <a:r>
              <a:rPr lang="ru-RU" sz="1000" dirty="0">
                <a:solidFill>
                  <a:srgbClr val="7030A0"/>
                </a:solidFill>
                <a:latin typeface="Times New Roman" panose="02020603050405020304" pitchFamily="18" charset="0"/>
                <a:cs typeface="Times New Roman" panose="02020603050405020304" pitchFamily="18" charset="0"/>
              </a:rPr>
              <a:t>бюджет округа разрабатывается и утверждается по программно-целевому методу;</a:t>
            </a:r>
          </a:p>
          <a:p>
            <a:pPr algn="just"/>
            <a:r>
              <a:rPr lang="ru-RU" sz="1000" dirty="0">
                <a:solidFill>
                  <a:srgbClr val="7030A0"/>
                </a:solidFill>
                <a:latin typeface="Times New Roman" panose="02020603050405020304" pitchFamily="18" charset="0"/>
                <a:cs typeface="Times New Roman" panose="02020603050405020304" pitchFamily="18" charset="0"/>
              </a:rPr>
              <a:t>ежегодно проводится оценка эффективности муниципальных программ, предусматривающая комплексный подход к оценке программ с учетом качества их формирования и эффективности реализации;</a:t>
            </a:r>
          </a:p>
          <a:p>
            <a:pPr algn="just"/>
            <a:r>
              <a:rPr lang="ru-RU" sz="1000" dirty="0">
                <a:solidFill>
                  <a:srgbClr val="7030A0"/>
                </a:solidFill>
                <a:latin typeface="Times New Roman" panose="02020603050405020304" pitchFamily="18" charset="0"/>
                <a:cs typeface="Times New Roman" panose="02020603050405020304" pitchFamily="18" charset="0"/>
              </a:rPr>
              <a:t>годовой отчет о ходе реализации и оценке эффективности муниципальных программ городского округа «Вуктыл» публикуется  на сайте городского округа «Вуктыл».</a:t>
            </a:r>
          </a:p>
          <a:p>
            <a:pPr algn="just"/>
            <a:r>
              <a:rPr lang="ru-RU" sz="1000" dirty="0">
                <a:solidFill>
                  <a:srgbClr val="7030A0"/>
                </a:solidFill>
                <a:latin typeface="Times New Roman" panose="02020603050405020304" pitchFamily="18" charset="0"/>
                <a:cs typeface="Times New Roman" panose="02020603050405020304" pitchFamily="18" charset="0"/>
              </a:rPr>
              <a:t>В сфере повышения эффективности и результативности бюджетных расходов на коммунальные услуги в 2019 и в прошедшем периоде 2020 года активизировалась работа по заключению </a:t>
            </a:r>
            <a:r>
              <a:rPr lang="ru-RU" sz="1000" dirty="0" err="1">
                <a:solidFill>
                  <a:srgbClr val="7030A0"/>
                </a:solidFill>
                <a:latin typeface="Times New Roman" panose="02020603050405020304" pitchFamily="18" charset="0"/>
                <a:cs typeface="Times New Roman" panose="02020603050405020304" pitchFamily="18" charset="0"/>
              </a:rPr>
              <a:t>энергосервисных</a:t>
            </a:r>
            <a:r>
              <a:rPr lang="ru-RU" sz="1000" dirty="0">
                <a:solidFill>
                  <a:srgbClr val="7030A0"/>
                </a:solidFill>
                <a:latin typeface="Times New Roman" panose="02020603050405020304" pitchFamily="18" charset="0"/>
                <a:cs typeface="Times New Roman" panose="02020603050405020304" pitchFamily="18" charset="0"/>
              </a:rPr>
              <a:t> контрактов (далее - ЭСКО) в городском округе «Вуктыл».</a:t>
            </a:r>
          </a:p>
          <a:p>
            <a:pPr algn="just"/>
            <a:r>
              <a:rPr lang="ru-RU" sz="1000" dirty="0">
                <a:solidFill>
                  <a:srgbClr val="7030A0"/>
                </a:solidFill>
                <a:latin typeface="Times New Roman" panose="02020603050405020304" pitchFamily="18" charset="0"/>
                <a:cs typeface="Times New Roman" panose="02020603050405020304" pitchFamily="18" charset="0"/>
              </a:rPr>
              <a:t>В 2019 - 2020 годах продолжена планомерная работа по повышению степени централизации закупок в городском округе «Вуктыл».  </a:t>
            </a:r>
          </a:p>
          <a:p>
            <a:pPr algn="just"/>
            <a:r>
              <a:rPr lang="ru-RU" sz="1000" dirty="0">
                <a:solidFill>
                  <a:srgbClr val="7030A0"/>
                </a:solidFill>
                <a:latin typeface="Times New Roman" panose="02020603050405020304" pitchFamily="18" charset="0"/>
                <a:cs typeface="Times New Roman" panose="02020603050405020304" pitchFamily="18" charset="0"/>
              </a:rPr>
              <a:t>Еще одним направлением прозрачности (открытости), повышения эффективности использования бюджетных средств является вовлечение широкого круга общественности в бюджетный процесс. Непосредственное участие населения в решении вопросов местного значения (отбор приоритетных, софинансирование, контроль за реализацией проектов) обеспечивается в рамках реализации проекта «Народный бюджет». В 2019 году финансовое обеспечение 11 проектов составило 5 090,1 тыс. руб. В 2020 году в рамках реализации 8 проектов «Народный бюджет» предусмотрено 7 335,1 тыс. руб.</a:t>
            </a:r>
          </a:p>
          <a:p>
            <a:pPr algn="just"/>
            <a:r>
              <a:rPr lang="ru-RU" sz="1000" dirty="0">
                <a:solidFill>
                  <a:srgbClr val="7030A0"/>
                </a:solidFill>
                <a:latin typeface="Times New Roman" panose="02020603050405020304" pitchFamily="18" charset="0"/>
                <a:cs typeface="Times New Roman" panose="02020603050405020304" pitchFamily="18" charset="0"/>
              </a:rPr>
              <a:t>По итогам исполнения бюджета округа за 2019 год в условиях неукоснительного выполнения социально значимых обязательств, к сожалению, не удалось сократить показатель общей долговой нагрузки, который по сравнению с 2018 годом увеличился на 20,5 % и составил 30 500,0 тыс. руб., что составляет 11,6 % от суммы  доходов бюджета округа без учета безвозмездных поступлений (263 582,9 тыс. руб.).</a:t>
            </a:r>
          </a:p>
          <a:p>
            <a:pPr algn="just"/>
            <a:r>
              <a:rPr lang="ru-RU" sz="1000" dirty="0">
                <a:solidFill>
                  <a:srgbClr val="7030A0"/>
                </a:solidFill>
                <a:latin typeface="Times New Roman" panose="02020603050405020304" pitchFamily="18" charset="0"/>
                <a:cs typeface="Times New Roman" panose="02020603050405020304" pitchFamily="18" charset="0"/>
              </a:rPr>
              <a:t>Начиная с 2017 года реализуется Программа оздоровления. По итогам проведенных мероприятий Программы оздоровления совокупный бюджетный эффект в 2019 году составил 9 883,5 тыс. руб. (90,4 % от планового значения), совокупный бюджетный эффект на 1 июля 2020 года составил 521,7 тыс. руб. при плановом значении 985,0 тыс. руб.</a:t>
            </a:r>
          </a:p>
          <a:p>
            <a:pPr algn="just"/>
            <a:r>
              <a:rPr lang="ru-RU" sz="1000" dirty="0">
                <a:solidFill>
                  <a:srgbClr val="7030A0"/>
                </a:solidFill>
                <a:latin typeface="Times New Roman" panose="02020603050405020304" pitchFamily="18" charset="0"/>
                <a:cs typeface="Times New Roman" panose="02020603050405020304" pitchFamily="18" charset="0"/>
              </a:rPr>
              <a:t>В 2019 году проведены мероприятия по оптимизации сети муниципальных учреждений в форме  реорганизации:</a:t>
            </a:r>
          </a:p>
          <a:p>
            <a:pPr algn="just"/>
            <a:r>
              <a:rPr lang="ru-RU" sz="1000" dirty="0">
                <a:solidFill>
                  <a:srgbClr val="7030A0"/>
                </a:solidFill>
                <a:latin typeface="Times New Roman" panose="02020603050405020304" pitchFamily="18" charset="0"/>
                <a:cs typeface="Times New Roman" panose="02020603050405020304" pitchFamily="18" charset="0"/>
              </a:rPr>
              <a:t> МБДОУ детский сад «Солнышко» с. Подчерье присоединено к МБДОУ Детский сад «Золотой ключик» г. Вуктыл»; </a:t>
            </a:r>
          </a:p>
          <a:p>
            <a:pPr algn="just"/>
            <a:r>
              <a:rPr lang="ru-RU" sz="1000" dirty="0">
                <a:solidFill>
                  <a:srgbClr val="7030A0"/>
                </a:solidFill>
                <a:latin typeface="Times New Roman" panose="02020603050405020304" pitchFamily="18" charset="0"/>
                <a:cs typeface="Times New Roman" panose="02020603050405020304" pitchFamily="18" charset="0"/>
              </a:rPr>
              <a:t>МБДОУ «Средняя общеобразовательная школа» с. Подчерье присоединено к МБОУ «Средняя общеобразовательная школа № 2 им. Г.В. Кравченко» г. Вуктыл.</a:t>
            </a:r>
          </a:p>
          <a:p>
            <a:pPr algn="just"/>
            <a:r>
              <a:rPr lang="ru-RU" sz="1000" dirty="0">
                <a:solidFill>
                  <a:srgbClr val="7030A0"/>
                </a:solidFill>
                <a:latin typeface="Times New Roman" panose="02020603050405020304" pitchFamily="18" charset="0"/>
                <a:cs typeface="Times New Roman" panose="02020603050405020304" pitchFamily="18" charset="0"/>
              </a:rPr>
              <a:t>В результате проведенных мероприятий количество муниципальных учреждений городского округа «Вуктыл» сократилось с 17 до 15.</a:t>
            </a:r>
          </a:p>
          <a:p>
            <a:pPr algn="just"/>
            <a:r>
              <a:rPr lang="ru-RU" sz="1000" dirty="0">
                <a:solidFill>
                  <a:srgbClr val="7030A0"/>
                </a:solidFill>
                <a:latin typeface="Times New Roman" panose="02020603050405020304" pitchFamily="18" charset="0"/>
                <a:cs typeface="Times New Roman" panose="02020603050405020304" pitchFamily="18" charset="0"/>
              </a:rPr>
              <a:t>Также проводились оптимизационные мероприятия по сокращению штатных единиц в образовательных организациях. По итогу 2019 года сокращено 28,7 штатных единиц в образовательных организациях городского округа «Вуктыл».</a:t>
            </a:r>
          </a:p>
          <a:p>
            <a:pPr algn="just"/>
            <a:r>
              <a:rPr lang="ru-RU" sz="1000" dirty="0">
                <a:solidFill>
                  <a:srgbClr val="7030A0"/>
                </a:solidFill>
                <a:latin typeface="Times New Roman" panose="02020603050405020304" pitchFamily="18" charset="0"/>
                <a:cs typeface="Times New Roman" panose="02020603050405020304" pitchFamily="18" charset="0"/>
              </a:rPr>
              <a:t>С 01 января 2019 года произведен переход на новое исполнение бюджета округа через Управление Федерального казначейства по Республике Коми.</a:t>
            </a:r>
          </a:p>
          <a:p>
            <a:pPr algn="just"/>
            <a:r>
              <a:rPr lang="ru-RU" sz="1000" dirty="0">
                <a:solidFill>
                  <a:srgbClr val="7030A0"/>
                </a:solidFill>
                <a:latin typeface="Times New Roman" panose="02020603050405020304" pitchFamily="18" charset="0"/>
                <a:cs typeface="Times New Roman" panose="02020603050405020304" pitchFamily="18" charset="0"/>
              </a:rPr>
              <a:t>По результатам мониторинга качества предоставления муниципальных услуг городского округа «Вуктыл» за 2019 год установлено, что уровень удовлетворенности заявителей составил 99,3%. Нарушений по качеству представления услуг в городском округе «Вуктыл» за 2019 год Министерством экономики Республики Коми не выявлено. Итоговые показатели по пяти критериям оценки: время предоставления услуги, комфортность условий в помещении, в котором предоставлена услуга, доступность информации о порядке предоставления услуги за 2019 год в городском округе «Вуктыл» составляют от 99,3% до 100%.</a:t>
            </a:r>
          </a:p>
          <a:p>
            <a:r>
              <a:rPr lang="ru-RU" sz="1100" dirty="0"/>
              <a:t> </a:t>
            </a:r>
          </a:p>
        </p:txBody>
      </p:sp>
      <p:sp>
        <p:nvSpPr>
          <p:cNvPr id="4"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2019 год и первое полугодие 2020  года</a:t>
            </a:r>
            <a:endParaRPr lang="ru-RU" sz="2000" spc="-1" dirty="0">
              <a:latin typeface="Arial"/>
            </a:endParaRPr>
          </a:p>
        </p:txBody>
      </p:sp>
    </p:spTree>
    <p:extLst>
      <p:ext uri="{BB962C8B-B14F-4D97-AF65-F5344CB8AC3E}">
        <p14:creationId xmlns:p14="http://schemas.microsoft.com/office/powerpoint/2010/main" val="10881314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1365315944"/>
              </p:ext>
            </p:extLst>
          </p:nvPr>
        </p:nvGraphicFramePr>
        <p:xfrm>
          <a:off x="539552" y="1196752"/>
          <a:ext cx="8136904"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Заголовок 1"/>
          <p:cNvSpPr txBox="1">
            <a:spLocks/>
          </p:cNvSpPr>
          <p:nvPr/>
        </p:nvSpPr>
        <p:spPr>
          <a:xfrm>
            <a:off x="0" y="3852"/>
            <a:ext cx="9144000" cy="1022760"/>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направления бюджетной и налоговой политики МО ГО «Вуктыл» на 2021 год и плановый период 2022 и 2023 годов</a:t>
            </a:r>
            <a:endParaRPr lang="ru-RU" sz="2000" spc="-1" dirty="0">
              <a:latin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Picture 1"/>
          <p:cNvPicPr/>
          <p:nvPr/>
        </p:nvPicPr>
        <p:blipFill>
          <a:blip r:embed="rId3"/>
          <a:stretch/>
        </p:blipFill>
        <p:spPr>
          <a:xfrm>
            <a:off x="0" y="0"/>
            <a:ext cx="9143640" cy="664920"/>
          </a:xfrm>
          <a:prstGeom prst="rect">
            <a:avLst/>
          </a:prstGeom>
          <a:ln>
            <a:noFill/>
          </a:ln>
        </p:spPr>
      </p:pic>
      <p:pic>
        <p:nvPicPr>
          <p:cNvPr id="381" name="Picture 2"/>
          <p:cNvPicPr/>
          <p:nvPr/>
        </p:nvPicPr>
        <p:blipFill>
          <a:blip r:embed="rId4"/>
          <a:stretch/>
        </p:blipFill>
        <p:spPr>
          <a:xfrm>
            <a:off x="536400" y="871560"/>
            <a:ext cx="8064000" cy="1469520"/>
          </a:xfrm>
          <a:prstGeom prst="rect">
            <a:avLst/>
          </a:prstGeom>
          <a:ln>
            <a:noFill/>
          </a:ln>
        </p:spPr>
      </p:pic>
      <p:pic>
        <p:nvPicPr>
          <p:cNvPr id="382" name="Picture 4"/>
          <p:cNvPicPr/>
          <p:nvPr/>
        </p:nvPicPr>
        <p:blipFill>
          <a:blip r:embed="rId5"/>
          <a:stretch/>
        </p:blipFill>
        <p:spPr>
          <a:xfrm>
            <a:off x="179280" y="2513160"/>
            <a:ext cx="2795400" cy="3311280"/>
          </a:xfrm>
          <a:prstGeom prst="rect">
            <a:avLst/>
          </a:prstGeom>
          <a:ln>
            <a:noFill/>
          </a:ln>
        </p:spPr>
      </p:pic>
      <p:pic>
        <p:nvPicPr>
          <p:cNvPr id="383" name="Picture 5"/>
          <p:cNvPicPr/>
          <p:nvPr/>
        </p:nvPicPr>
        <p:blipFill>
          <a:blip r:embed="rId6"/>
          <a:stretch/>
        </p:blipFill>
        <p:spPr>
          <a:xfrm>
            <a:off x="6084720" y="2590920"/>
            <a:ext cx="2795400" cy="3233520"/>
          </a:xfrm>
          <a:prstGeom prst="rect">
            <a:avLst/>
          </a:prstGeom>
          <a:ln>
            <a:noFill/>
          </a:ln>
        </p:spPr>
      </p:pic>
      <p:pic>
        <p:nvPicPr>
          <p:cNvPr id="384" name="Picture 6"/>
          <p:cNvPicPr/>
          <p:nvPr/>
        </p:nvPicPr>
        <p:blipFill>
          <a:blip r:embed="rId7"/>
          <a:stretch/>
        </p:blipFill>
        <p:spPr>
          <a:xfrm>
            <a:off x="2830680" y="2570040"/>
            <a:ext cx="3404880" cy="2930040"/>
          </a:xfrm>
          <a:prstGeom prst="rect">
            <a:avLst/>
          </a:prstGeom>
          <a:ln>
            <a:noFill/>
          </a:ln>
        </p:spPr>
      </p:pic>
      <p:pic>
        <p:nvPicPr>
          <p:cNvPr id="385" name="Picture 7"/>
          <p:cNvPicPr/>
          <p:nvPr/>
        </p:nvPicPr>
        <p:blipFill>
          <a:blip r:embed="rId8"/>
          <a:stretch/>
        </p:blipFill>
        <p:spPr>
          <a:xfrm>
            <a:off x="3414600" y="4203720"/>
            <a:ext cx="2296800" cy="2641320"/>
          </a:xfrm>
          <a:prstGeom prst="rect">
            <a:avLst/>
          </a:prstGeom>
          <a:ln>
            <a:noFill/>
          </a:ln>
        </p:spPr>
      </p:pic>
      <p:pic>
        <p:nvPicPr>
          <p:cNvPr id="386" name="Picture 8"/>
          <p:cNvPicPr/>
          <p:nvPr/>
        </p:nvPicPr>
        <p:blipFill>
          <a:blip r:embed="rId9"/>
          <a:stretch/>
        </p:blipFill>
        <p:spPr>
          <a:xfrm>
            <a:off x="1488960" y="2782800"/>
            <a:ext cx="6082920" cy="3252600"/>
          </a:xfrm>
          <a:prstGeom prst="rect">
            <a:avLst/>
          </a:prstGeom>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1"/>
          <p:cNvPicPr/>
          <p:nvPr/>
        </p:nvPicPr>
        <p:blipFill>
          <a:blip r:embed="rId3"/>
          <a:stretch/>
        </p:blipFill>
        <p:spPr>
          <a:xfrm>
            <a:off x="0" y="0"/>
            <a:ext cx="9143640" cy="907560"/>
          </a:xfrm>
          <a:prstGeom prst="rect">
            <a:avLst/>
          </a:prstGeom>
          <a:ln>
            <a:noFill/>
          </a:ln>
        </p:spPr>
      </p:pic>
      <p:graphicFrame>
        <p:nvGraphicFramePr>
          <p:cNvPr id="388" name="Table 1"/>
          <p:cNvGraphicFramePr/>
          <p:nvPr>
            <p:extLst>
              <p:ext uri="{D42A27DB-BD31-4B8C-83A1-F6EECF244321}">
                <p14:modId xmlns:p14="http://schemas.microsoft.com/office/powerpoint/2010/main" val="979416671"/>
              </p:ext>
            </p:extLst>
          </p:nvPr>
        </p:nvGraphicFramePr>
        <p:xfrm>
          <a:off x="465840" y="980728"/>
          <a:ext cx="8135640" cy="5680080"/>
        </p:xfrm>
        <a:graphic>
          <a:graphicData uri="http://schemas.openxmlformats.org/drawingml/2006/table">
            <a:tbl>
              <a:tblPr/>
              <a:tblGrid>
                <a:gridCol w="8135640"/>
              </a:tblGrid>
              <a:tr h="1850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Глава муниципального образования городского округа «Вуктыл» - руководитель администрации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9999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Совет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smtClean="0">
                          <a:latin typeface="Times New Roman" panose="02020603050405020304" pitchFamily="18" charset="0"/>
                          <a:ea typeface="Times New Roman"/>
                          <a:cs typeface="Times New Roman" panose="02020603050405020304" pitchFamily="18" charset="0"/>
                        </a:rPr>
                        <a:t>Администрация </a:t>
                      </a:r>
                      <a:r>
                        <a:rPr lang="ru-RU" sz="1800" b="1" i="1" strike="noStrike" spc="-1" dirty="0">
                          <a:latin typeface="Times New Roman" panose="02020603050405020304" pitchFamily="18" charset="0"/>
                          <a:ea typeface="Times New Roman"/>
                          <a:cs typeface="Times New Roman" panose="02020603050405020304" pitchFamily="18" charset="0"/>
                        </a:rPr>
                        <a:t>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Контрольно-счетная палата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главные распорядители (распорядители) бюджетных средств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Times New Roman"/>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доходов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Microsoft YaHei"/>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источников финансирования дефицита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2216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получатели бюджетных средств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icture 1"/>
          <p:cNvPicPr/>
          <p:nvPr/>
        </p:nvPicPr>
        <p:blipFill>
          <a:blip r:embed="rId3"/>
          <a:stretch/>
        </p:blipFill>
        <p:spPr>
          <a:xfrm>
            <a:off x="0" y="0"/>
            <a:ext cx="9143640" cy="1053720"/>
          </a:xfrm>
          <a:prstGeom prst="rect">
            <a:avLst/>
          </a:prstGeom>
          <a:ln>
            <a:noFill/>
          </a:ln>
        </p:spPr>
      </p:pic>
      <p:pic>
        <p:nvPicPr>
          <p:cNvPr id="390" name="Picture 2"/>
          <p:cNvPicPr/>
          <p:nvPr/>
        </p:nvPicPr>
        <p:blipFill>
          <a:blip r:embed="rId4"/>
          <a:stretch/>
        </p:blipFill>
        <p:spPr>
          <a:xfrm>
            <a:off x="7931160" y="1957320"/>
            <a:ext cx="1231560" cy="1931760"/>
          </a:xfrm>
          <a:prstGeom prst="rect">
            <a:avLst/>
          </a:prstGeom>
          <a:ln>
            <a:noFill/>
          </a:ln>
        </p:spPr>
      </p:pic>
      <p:pic>
        <p:nvPicPr>
          <p:cNvPr id="391" name="Picture 3"/>
          <p:cNvPicPr/>
          <p:nvPr/>
        </p:nvPicPr>
        <p:blipFill>
          <a:blip r:embed="rId5"/>
          <a:stretch/>
        </p:blipFill>
        <p:spPr>
          <a:xfrm>
            <a:off x="7937640" y="3181320"/>
            <a:ext cx="1225080" cy="2457000"/>
          </a:xfrm>
          <a:prstGeom prst="rect">
            <a:avLst/>
          </a:prstGeom>
          <a:ln>
            <a:noFill/>
          </a:ln>
        </p:spPr>
      </p:pic>
      <p:pic>
        <p:nvPicPr>
          <p:cNvPr id="392" name="Picture 4"/>
          <p:cNvPicPr/>
          <p:nvPr/>
        </p:nvPicPr>
        <p:blipFill>
          <a:blip r:embed="rId6"/>
          <a:stretch/>
        </p:blipFill>
        <p:spPr>
          <a:xfrm>
            <a:off x="7912080" y="4780080"/>
            <a:ext cx="1250640" cy="2418840"/>
          </a:xfrm>
          <a:prstGeom prst="rect">
            <a:avLst/>
          </a:prstGeom>
          <a:ln>
            <a:noFill/>
          </a:ln>
        </p:spPr>
      </p:pic>
      <p:sp>
        <p:nvSpPr>
          <p:cNvPr id="393" name="CustomShape 1"/>
          <p:cNvSpPr/>
          <p:nvPr/>
        </p:nvSpPr>
        <p:spPr>
          <a:xfrm>
            <a:off x="111240" y="1096920"/>
            <a:ext cx="8787960" cy="69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2200" b="1" strike="noStrike" spc="-1">
                <a:solidFill>
                  <a:srgbClr val="0000FF"/>
                </a:solidFill>
                <a:latin typeface="Calibri"/>
                <a:ea typeface="Microsoft YaHei"/>
              </a:rPr>
              <a:t>Межбюджетные трансферты </a:t>
            </a:r>
            <a:r>
              <a:rPr lang="ru-RU" sz="2200" b="0" strike="noStrike" spc="-1">
                <a:solidFill>
                  <a:srgbClr val="000000"/>
                </a:solidFill>
                <a:latin typeface="Calibri"/>
                <a:ea typeface="Microsoft YaHei"/>
              </a:rPr>
              <a:t>– это денежные средства, перечисляемые из одного бюджета бюджетной системы Российской Федерации другому.</a:t>
            </a:r>
            <a:endParaRPr lang="ru-RU" sz="2200" b="0" strike="noStrike" spc="-1">
              <a:latin typeface="Arial"/>
            </a:endParaRPr>
          </a:p>
        </p:txBody>
      </p:sp>
      <p:sp>
        <p:nvSpPr>
          <p:cNvPr id="394" name="CustomShape 2"/>
          <p:cNvSpPr/>
          <p:nvPr/>
        </p:nvSpPr>
        <p:spPr>
          <a:xfrm>
            <a:off x="2627280" y="1800360"/>
            <a:ext cx="3401640" cy="1122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0000"/>
                </a:solidFill>
                <a:latin typeface="Calibri"/>
                <a:ea typeface="Microsoft YaHei"/>
              </a:rPr>
              <a:t>Дотации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предоставляются без определения конкретной цели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отец дает своему ребенку деньги на личные расходы)</a:t>
            </a:r>
            <a:endParaRPr lang="ru-RU" sz="1400" b="0" strike="noStrike" spc="-1">
              <a:latin typeface="Arial"/>
            </a:endParaRPr>
          </a:p>
        </p:txBody>
      </p:sp>
      <p:sp>
        <p:nvSpPr>
          <p:cNvPr id="395" name="CustomShape 3"/>
          <p:cNvSpPr/>
          <p:nvPr/>
        </p:nvSpPr>
        <p:spPr>
          <a:xfrm>
            <a:off x="2627280" y="3005280"/>
            <a:ext cx="3401640" cy="10713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Субсидии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условиях частичного софинансирования расходов (пример, отец добавляет денег ребенку для покупки игрушки)</a:t>
            </a:r>
            <a:endParaRPr lang="ru-RU" sz="1400" b="0" strike="noStrike" spc="-1">
              <a:latin typeface="Arial"/>
            </a:endParaRPr>
          </a:p>
        </p:txBody>
      </p:sp>
      <p:sp>
        <p:nvSpPr>
          <p:cNvPr id="396" name="CustomShape 4"/>
          <p:cNvSpPr/>
          <p:nvPr/>
        </p:nvSpPr>
        <p:spPr>
          <a:xfrm>
            <a:off x="2627280" y="4124160"/>
            <a:ext cx="3401640" cy="13107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Субвенции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финансирование «переданных» полномочий субъекта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ребенку дали деньги и поручили купить продукты)</a:t>
            </a:r>
            <a:endParaRPr lang="ru-RU" sz="1400" b="0" strike="noStrike" spc="-1">
              <a:latin typeface="Arial"/>
            </a:endParaRPr>
          </a:p>
        </p:txBody>
      </p:sp>
      <p:sp>
        <p:nvSpPr>
          <p:cNvPr id="397" name="CustomShape 5"/>
          <p:cNvSpPr/>
          <p:nvPr/>
        </p:nvSpPr>
        <p:spPr>
          <a:xfrm rot="16200000">
            <a:off x="5267520" y="4094280"/>
            <a:ext cx="4238280" cy="5173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Республики Коми</a:t>
            </a:r>
            <a:endParaRPr lang="ru-RU" sz="1600" b="0" strike="noStrike" spc="-1">
              <a:latin typeface="Arial"/>
            </a:endParaRPr>
          </a:p>
        </p:txBody>
      </p:sp>
      <p:sp>
        <p:nvSpPr>
          <p:cNvPr id="398" name="CustomShape 6"/>
          <p:cNvSpPr/>
          <p:nvPr/>
        </p:nvSpPr>
        <p:spPr>
          <a:xfrm>
            <a:off x="111240" y="3933720"/>
            <a:ext cx="1723680" cy="100764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МО ГО «Вуктыл»</a:t>
            </a:r>
            <a:endParaRPr lang="ru-RU" sz="1600" b="0" strike="noStrike" spc="-1">
              <a:latin typeface="Arial"/>
            </a:endParaRPr>
          </a:p>
        </p:txBody>
      </p:sp>
      <p:sp>
        <p:nvSpPr>
          <p:cNvPr id="399" name="CustomShape 7"/>
          <p:cNvSpPr/>
          <p:nvPr/>
        </p:nvSpPr>
        <p:spPr>
          <a:xfrm>
            <a:off x="2657520" y="5516640"/>
            <a:ext cx="3311280" cy="1203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Иные межбюджетные трансферты</a:t>
            </a:r>
            <a:r>
              <a:rPr lang="ru-RU" sz="1400" b="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–предоставляются в соответствии с принятыми нормативно-правовыми актами субъекта</a:t>
            </a:r>
            <a:endParaRPr lang="ru-RU" sz="1400" b="0" strike="noStrike" spc="-1">
              <a:latin typeface="Arial"/>
            </a:endParaRPr>
          </a:p>
        </p:txBody>
      </p:sp>
      <p:pic>
        <p:nvPicPr>
          <p:cNvPr id="400" name="Picture 12"/>
          <p:cNvPicPr/>
          <p:nvPr/>
        </p:nvPicPr>
        <p:blipFill>
          <a:blip r:embed="rId7"/>
          <a:stretch/>
        </p:blipFill>
        <p:spPr>
          <a:xfrm>
            <a:off x="122400" y="1841400"/>
            <a:ext cx="1834920" cy="2700000"/>
          </a:xfrm>
          <a:prstGeom prst="rect">
            <a:avLst/>
          </a:prstGeom>
          <a:ln>
            <a:noFill/>
          </a:ln>
        </p:spPr>
      </p:pic>
      <p:sp>
        <p:nvSpPr>
          <p:cNvPr id="401" name="CustomShape 8"/>
          <p:cNvSpPr/>
          <p:nvPr/>
        </p:nvSpPr>
        <p:spPr>
          <a:xfrm flipH="1" flipV="1">
            <a:off x="6156360" y="2468520"/>
            <a:ext cx="872640" cy="1655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2" name="CustomShape 9"/>
          <p:cNvSpPr/>
          <p:nvPr/>
        </p:nvSpPr>
        <p:spPr>
          <a:xfrm flipH="1" flipV="1">
            <a:off x="6156360" y="3610080"/>
            <a:ext cx="872640" cy="52524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3" name="CustomShape 10"/>
          <p:cNvSpPr/>
          <p:nvPr/>
        </p:nvSpPr>
        <p:spPr>
          <a:xfrm flipH="1">
            <a:off x="6156360" y="4173480"/>
            <a:ext cx="872640" cy="515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4" name="CustomShape 11"/>
          <p:cNvSpPr/>
          <p:nvPr/>
        </p:nvSpPr>
        <p:spPr>
          <a:xfrm flipH="1">
            <a:off x="6081840" y="4221000"/>
            <a:ext cx="947520" cy="175860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5" name="CustomShape 12"/>
          <p:cNvSpPr/>
          <p:nvPr/>
        </p:nvSpPr>
        <p:spPr>
          <a:xfrm flipH="1">
            <a:off x="1844640" y="3648240"/>
            <a:ext cx="711000" cy="728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6" name="CustomShape 13"/>
          <p:cNvSpPr/>
          <p:nvPr/>
        </p:nvSpPr>
        <p:spPr>
          <a:xfrm flipH="1">
            <a:off x="1866960" y="2803680"/>
            <a:ext cx="711000" cy="13204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7" name="CustomShape 14"/>
          <p:cNvSpPr/>
          <p:nvPr/>
        </p:nvSpPr>
        <p:spPr>
          <a:xfrm flipH="1" flipV="1">
            <a:off x="1843200" y="4479840"/>
            <a:ext cx="712440" cy="299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8" name="CustomShape 15"/>
          <p:cNvSpPr/>
          <p:nvPr/>
        </p:nvSpPr>
        <p:spPr>
          <a:xfrm flipH="1" flipV="1">
            <a:off x="1893960" y="4654440"/>
            <a:ext cx="699840" cy="10393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
          <p:cNvPicPr/>
          <p:nvPr/>
        </p:nvPicPr>
        <p:blipFill>
          <a:blip r:embed="rId3"/>
          <a:stretch/>
        </p:blipFill>
        <p:spPr>
          <a:xfrm>
            <a:off x="12600" y="-30240"/>
            <a:ext cx="9131040" cy="1010880"/>
          </a:xfrm>
          <a:prstGeom prst="rect">
            <a:avLst/>
          </a:prstGeom>
          <a:ln>
            <a:noFill/>
          </a:ln>
        </p:spPr>
      </p:pic>
      <p:pic>
        <p:nvPicPr>
          <p:cNvPr id="105" name="Picture 2"/>
          <p:cNvPicPr/>
          <p:nvPr/>
        </p:nvPicPr>
        <p:blipFill>
          <a:blip r:embed="rId4"/>
          <a:stretch/>
        </p:blipFill>
        <p:spPr>
          <a:xfrm>
            <a:off x="182520" y="5353200"/>
            <a:ext cx="1698120" cy="1136160"/>
          </a:xfrm>
          <a:prstGeom prst="rect">
            <a:avLst/>
          </a:prstGeom>
          <a:ln>
            <a:noFill/>
          </a:ln>
        </p:spPr>
      </p:pic>
      <p:pic>
        <p:nvPicPr>
          <p:cNvPr id="106" name="Picture 3"/>
          <p:cNvPicPr/>
          <p:nvPr/>
        </p:nvPicPr>
        <p:blipFill>
          <a:blip r:embed="rId5"/>
          <a:stretch/>
        </p:blipFill>
        <p:spPr>
          <a:xfrm>
            <a:off x="2120760" y="1238400"/>
            <a:ext cx="3657240" cy="8259480"/>
          </a:xfrm>
          <a:prstGeom prst="rect">
            <a:avLst/>
          </a:prstGeom>
          <a:ln>
            <a:noFill/>
          </a:ln>
        </p:spPr>
      </p:pic>
      <p:pic>
        <p:nvPicPr>
          <p:cNvPr id="107" name="Picture 4"/>
          <p:cNvPicPr/>
          <p:nvPr/>
        </p:nvPicPr>
        <p:blipFill>
          <a:blip r:embed="rId6"/>
          <a:stretch/>
        </p:blipFill>
        <p:spPr>
          <a:xfrm>
            <a:off x="2341440" y="1689120"/>
            <a:ext cx="3052440" cy="3406320"/>
          </a:xfrm>
          <a:prstGeom prst="rect">
            <a:avLst/>
          </a:prstGeom>
          <a:ln>
            <a:noFill/>
          </a:ln>
        </p:spPr>
      </p:pic>
      <p:sp>
        <p:nvSpPr>
          <p:cNvPr id="108" name="CustomShape 1"/>
          <p:cNvSpPr/>
          <p:nvPr/>
        </p:nvSpPr>
        <p:spPr>
          <a:xfrm>
            <a:off x="4211640" y="339876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09" name="CustomShape 2"/>
          <p:cNvSpPr/>
          <p:nvPr/>
        </p:nvSpPr>
        <p:spPr>
          <a:xfrm>
            <a:off x="3132000" y="407664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10" name="CustomShape 3"/>
          <p:cNvSpPr/>
          <p:nvPr/>
        </p:nvSpPr>
        <p:spPr>
          <a:xfrm>
            <a:off x="2795760" y="4184640"/>
            <a:ext cx="1318680" cy="245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000" b="1" i="1" strike="noStrike" spc="-1">
                <a:solidFill>
                  <a:srgbClr val="C00000"/>
                </a:solidFill>
                <a:latin typeface="BatangChe"/>
                <a:ea typeface="BatangChe"/>
              </a:rPr>
              <a:t>Сыктывкар</a:t>
            </a:r>
            <a:endParaRPr lang="ru-RU" sz="1000" b="0" strike="noStrike" spc="-1">
              <a:latin typeface="Arial"/>
            </a:endParaRPr>
          </a:p>
        </p:txBody>
      </p:sp>
      <p:sp>
        <p:nvSpPr>
          <p:cNvPr id="111" name="CustomShape 4"/>
          <p:cNvSpPr/>
          <p:nvPr/>
        </p:nvSpPr>
        <p:spPr>
          <a:xfrm>
            <a:off x="3394080" y="3147840"/>
            <a:ext cx="125064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BatangChe"/>
                <a:ea typeface="BatangChe"/>
              </a:rPr>
              <a:t>Вуктыл</a:t>
            </a:r>
            <a:endParaRPr lang="ru-RU" sz="1400" b="0" strike="noStrike" spc="-1">
              <a:latin typeface="Arial"/>
            </a:endParaRPr>
          </a:p>
        </p:txBody>
      </p:sp>
      <p:sp>
        <p:nvSpPr>
          <p:cNvPr id="112" name="CustomShape 5"/>
          <p:cNvSpPr/>
          <p:nvPr/>
        </p:nvSpPr>
        <p:spPr>
          <a:xfrm>
            <a:off x="2448000" y="1373040"/>
            <a:ext cx="2222280" cy="3679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Georgia"/>
                <a:ea typeface="Microsoft YaHei"/>
              </a:rPr>
              <a:t>Площадь</a:t>
            </a:r>
            <a:r>
              <a:rPr lang="ru-RU" sz="1200" b="1" i="1" strike="noStrike" spc="-1">
                <a:solidFill>
                  <a:srgbClr val="C00000"/>
                </a:solidFill>
                <a:latin typeface="Georgia"/>
                <a:ea typeface="Microsoft YaHei"/>
              </a:rPr>
              <a:t> </a:t>
            </a:r>
            <a:r>
              <a:rPr lang="ru-RU" sz="1800" b="1" i="1" strike="noStrike" spc="-1">
                <a:solidFill>
                  <a:srgbClr val="C00000"/>
                </a:solidFill>
                <a:latin typeface="Georgia"/>
                <a:ea typeface="Microsoft YaHei"/>
              </a:rPr>
              <a:t>22 453 </a:t>
            </a:r>
            <a:r>
              <a:rPr lang="ru-RU" sz="1400" b="1" i="1" strike="noStrike" spc="-1">
                <a:solidFill>
                  <a:srgbClr val="C00000"/>
                </a:solidFill>
                <a:latin typeface="Georgia"/>
                <a:ea typeface="Microsoft YaHei"/>
              </a:rPr>
              <a:t>км</a:t>
            </a:r>
            <a:endParaRPr lang="ru-RU" sz="1400" b="0" strike="noStrike" spc="-1">
              <a:latin typeface="Arial"/>
            </a:endParaRPr>
          </a:p>
        </p:txBody>
      </p:sp>
      <p:sp>
        <p:nvSpPr>
          <p:cNvPr id="113" name="CustomShape 6"/>
          <p:cNvSpPr/>
          <p:nvPr/>
        </p:nvSpPr>
        <p:spPr>
          <a:xfrm>
            <a:off x="4516560" y="1413000"/>
            <a:ext cx="2440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1" i="1" strike="noStrike" spc="-1">
                <a:solidFill>
                  <a:srgbClr val="C00000"/>
                </a:solidFill>
                <a:latin typeface="Arial"/>
                <a:ea typeface="Microsoft YaHei"/>
              </a:rPr>
              <a:t>2</a:t>
            </a:r>
            <a:endParaRPr lang="ru-RU" sz="900" b="0" strike="noStrike" spc="-1">
              <a:latin typeface="Arial"/>
            </a:endParaRPr>
          </a:p>
        </p:txBody>
      </p:sp>
      <p:sp>
        <p:nvSpPr>
          <p:cNvPr id="114" name="CustomShape 7"/>
          <p:cNvSpPr/>
          <p:nvPr/>
        </p:nvSpPr>
        <p:spPr>
          <a:xfrm>
            <a:off x="236520" y="3981600"/>
            <a:ext cx="1902960" cy="1098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i="1" strike="noStrike" spc="-1" dirty="0">
                <a:solidFill>
                  <a:srgbClr val="008000"/>
                </a:solidFill>
                <a:latin typeface="Georgia"/>
                <a:ea typeface="Microsoft YaHei"/>
              </a:rPr>
              <a:t>Протяженность</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автомобильных </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дорог</a:t>
            </a:r>
            <a:endParaRPr lang="ru-RU" sz="1400" b="0" strike="noStrike" spc="-1" dirty="0">
              <a:latin typeface="Arial"/>
            </a:endParaRPr>
          </a:p>
          <a:p>
            <a:pPr algn="ctr">
              <a:lnSpc>
                <a:spcPct val="100000"/>
              </a:lnSpc>
            </a:pPr>
            <a:r>
              <a:rPr lang="ru-RU" sz="2400" b="1" i="1" strike="noStrike" spc="-1" dirty="0" smtClean="0">
                <a:solidFill>
                  <a:srgbClr val="C00000"/>
                </a:solidFill>
                <a:latin typeface="Georgia"/>
                <a:ea typeface="Microsoft YaHei"/>
              </a:rPr>
              <a:t>61,1</a:t>
            </a:r>
            <a:r>
              <a:rPr lang="ru-RU" sz="1400" b="1" i="1" strike="noStrike" spc="-1" dirty="0" smtClean="0">
                <a:solidFill>
                  <a:srgbClr val="C00000"/>
                </a:solidFill>
                <a:latin typeface="Georgia"/>
                <a:ea typeface="Microsoft YaHei"/>
              </a:rPr>
              <a:t> </a:t>
            </a:r>
            <a:r>
              <a:rPr lang="ru-RU" sz="1400" b="1" i="1" strike="noStrike" spc="-1" dirty="0">
                <a:solidFill>
                  <a:srgbClr val="C00000"/>
                </a:solidFill>
                <a:latin typeface="Georgia"/>
                <a:ea typeface="Microsoft YaHei"/>
              </a:rPr>
              <a:t>км</a:t>
            </a:r>
            <a:endParaRPr lang="ru-RU" sz="1400" b="0" strike="noStrike" spc="-1" dirty="0">
              <a:latin typeface="Arial"/>
            </a:endParaRPr>
          </a:p>
        </p:txBody>
      </p:sp>
      <p:sp>
        <p:nvSpPr>
          <p:cNvPr id="115" name="CustomShape 8"/>
          <p:cNvSpPr/>
          <p:nvPr/>
        </p:nvSpPr>
        <p:spPr>
          <a:xfrm>
            <a:off x="11160" y="1239840"/>
            <a:ext cx="1944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400" b="1" i="1" strike="noStrike" spc="-1" dirty="0">
                <a:solidFill>
                  <a:srgbClr val="C00000"/>
                </a:solidFill>
                <a:latin typeface="Georgia"/>
                <a:ea typeface="Microsoft YaHei"/>
              </a:rPr>
              <a:t>11</a:t>
            </a:r>
            <a:endParaRPr lang="ru-RU" sz="2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населенных пунктов</a:t>
            </a:r>
            <a:endParaRPr lang="ru-RU" sz="1400" b="0" strike="noStrike" spc="-1" dirty="0">
              <a:latin typeface="Arial"/>
            </a:endParaRPr>
          </a:p>
        </p:txBody>
      </p:sp>
      <p:pic>
        <p:nvPicPr>
          <p:cNvPr id="116" name="Picture 13"/>
          <p:cNvPicPr/>
          <p:nvPr/>
        </p:nvPicPr>
        <p:blipFill>
          <a:blip r:embed="rId7"/>
          <a:stretch/>
        </p:blipFill>
        <p:spPr>
          <a:xfrm>
            <a:off x="152280" y="2276640"/>
            <a:ext cx="1991880" cy="1425240"/>
          </a:xfrm>
          <a:prstGeom prst="rect">
            <a:avLst/>
          </a:prstGeom>
          <a:ln>
            <a:noFill/>
          </a:ln>
        </p:spPr>
      </p:pic>
      <p:pic>
        <p:nvPicPr>
          <p:cNvPr id="117" name="Picture 14"/>
          <p:cNvPicPr/>
          <p:nvPr/>
        </p:nvPicPr>
        <p:blipFill>
          <a:blip r:embed="rId8"/>
          <a:stretch/>
        </p:blipFill>
        <p:spPr>
          <a:xfrm>
            <a:off x="7605224" y="1015240"/>
            <a:ext cx="1523520" cy="1469520"/>
          </a:xfrm>
          <a:prstGeom prst="rect">
            <a:avLst/>
          </a:prstGeom>
          <a:ln>
            <a:noFill/>
          </a:ln>
        </p:spPr>
      </p:pic>
      <p:sp>
        <p:nvSpPr>
          <p:cNvPr id="118" name="CustomShape 9"/>
          <p:cNvSpPr/>
          <p:nvPr/>
        </p:nvSpPr>
        <p:spPr>
          <a:xfrm>
            <a:off x="5355420" y="1081080"/>
            <a:ext cx="2485800" cy="1312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Численность населения на </a:t>
            </a:r>
            <a:r>
              <a:rPr lang="ru-RU" sz="1400" b="1" i="1" strike="noStrike" spc="-1" dirty="0" smtClean="0">
                <a:solidFill>
                  <a:srgbClr val="000066"/>
                </a:solidFill>
                <a:latin typeface="Georgia"/>
                <a:ea typeface="Microsoft YaHei"/>
              </a:rPr>
              <a:t>01.01.2020 года</a:t>
            </a:r>
          </a:p>
          <a:p>
            <a:pPr algn="ctr">
              <a:lnSpc>
                <a:spcPct val="100000"/>
              </a:lnSpc>
            </a:pPr>
            <a:r>
              <a:rPr lang="ru-RU" sz="1200" strike="noStrike" spc="-1" dirty="0" smtClean="0">
                <a:latin typeface="Times New Roman" panose="02020603050405020304" pitchFamily="18" charset="0"/>
                <a:ea typeface="Microsoft YaHei"/>
                <a:cs typeface="Times New Roman" panose="02020603050405020304" pitchFamily="18" charset="0"/>
              </a:rPr>
              <a:t>(предварительная оценка)</a:t>
            </a:r>
            <a:endParaRPr lang="ru-RU" sz="1200" strike="noStrike" spc="-1" dirty="0">
              <a:latin typeface="Times New Roman" panose="02020603050405020304" pitchFamily="18" charset="0"/>
              <a:cs typeface="Times New Roman" panose="02020603050405020304" pitchFamily="18" charset="0"/>
            </a:endParaRPr>
          </a:p>
          <a:p>
            <a:pPr algn="ctr">
              <a:lnSpc>
                <a:spcPct val="100000"/>
              </a:lnSpc>
            </a:pPr>
            <a:r>
              <a:rPr lang="ru-RU" sz="2400" b="1" i="1" strike="noStrike" spc="-1" dirty="0" smtClean="0">
                <a:solidFill>
                  <a:srgbClr val="C00000"/>
                </a:solidFill>
                <a:latin typeface="Georgia"/>
                <a:ea typeface="Microsoft YaHei"/>
              </a:rPr>
              <a:t>11,4 </a:t>
            </a:r>
            <a:r>
              <a:rPr lang="ru-RU" sz="1400" b="1" i="1" strike="noStrike" spc="-1" dirty="0">
                <a:solidFill>
                  <a:srgbClr val="C00000"/>
                </a:solidFill>
                <a:latin typeface="Georgia"/>
                <a:ea typeface="Microsoft YaHei"/>
              </a:rPr>
              <a:t>тыс. человек</a:t>
            </a:r>
            <a:endParaRPr lang="ru-RU" sz="1400" b="0" strike="noStrike" spc="-1" dirty="0">
              <a:latin typeface="Arial"/>
            </a:endParaRPr>
          </a:p>
        </p:txBody>
      </p:sp>
      <p:sp>
        <p:nvSpPr>
          <p:cNvPr id="119" name="CustomShape 10"/>
          <p:cNvSpPr/>
          <p:nvPr/>
        </p:nvSpPr>
        <p:spPr>
          <a:xfrm>
            <a:off x="1933560" y="5722920"/>
            <a:ext cx="5589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E46C0A"/>
                </a:solidFill>
                <a:latin typeface="Georgia"/>
                <a:ea typeface="Microsoft YaHei"/>
              </a:rPr>
              <a:t>Доля населения МО ГО «Вуктыл» </a:t>
            </a:r>
            <a:endParaRPr lang="ru-RU" sz="1400" b="0" strike="noStrike" spc="-1" dirty="0">
              <a:latin typeface="Arial"/>
            </a:endParaRPr>
          </a:p>
          <a:p>
            <a:pPr algn="ctr">
              <a:lnSpc>
                <a:spcPct val="100000"/>
              </a:lnSpc>
            </a:pPr>
            <a:r>
              <a:rPr lang="ru-RU" sz="1400" b="1" i="1" strike="noStrike" spc="-1" dirty="0">
                <a:solidFill>
                  <a:srgbClr val="E46C0A"/>
                </a:solidFill>
                <a:latin typeface="Georgia"/>
                <a:ea typeface="Microsoft YaHei"/>
              </a:rPr>
              <a:t>в общей численности по РК</a:t>
            </a:r>
            <a:endParaRPr lang="ru-RU" sz="1400" b="0" strike="noStrike" spc="-1" dirty="0">
              <a:latin typeface="Arial"/>
            </a:endParaRPr>
          </a:p>
          <a:p>
            <a:pPr algn="ctr">
              <a:lnSpc>
                <a:spcPct val="100000"/>
              </a:lnSpc>
            </a:pPr>
            <a:r>
              <a:rPr lang="ru-RU" sz="2400" b="1" i="1" strike="noStrike" spc="-1" dirty="0">
                <a:solidFill>
                  <a:srgbClr val="C00000"/>
                </a:solidFill>
                <a:latin typeface="Georgia"/>
                <a:ea typeface="Microsoft YaHei"/>
              </a:rPr>
              <a:t>1,4</a:t>
            </a:r>
            <a:r>
              <a:rPr lang="ru-RU" sz="2000" b="1" i="1" strike="noStrike" spc="-1" dirty="0">
                <a:solidFill>
                  <a:srgbClr val="C00000"/>
                </a:solidFill>
                <a:latin typeface="Georgia"/>
                <a:ea typeface="Microsoft YaHei"/>
              </a:rPr>
              <a:t>%</a:t>
            </a:r>
            <a:endParaRPr lang="ru-RU" sz="2000" b="0" strike="noStrike" spc="-1" dirty="0">
              <a:latin typeface="Arial"/>
            </a:endParaRPr>
          </a:p>
        </p:txBody>
      </p:sp>
      <p:sp>
        <p:nvSpPr>
          <p:cNvPr id="120" name="CustomShape 11"/>
          <p:cNvSpPr/>
          <p:nvPr/>
        </p:nvSpPr>
        <p:spPr>
          <a:xfrm>
            <a:off x="5506920" y="2381400"/>
            <a:ext cx="20156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a:solidFill>
                  <a:srgbClr val="000066"/>
                </a:solidFill>
                <a:latin typeface="Georgia"/>
                <a:ea typeface="Microsoft YaHei"/>
              </a:rPr>
              <a:t>в том числе:</a:t>
            </a:r>
            <a:endParaRPr lang="ru-RU" sz="1400" b="0" strike="noStrike" spc="-1">
              <a:latin typeface="Arial"/>
            </a:endParaRPr>
          </a:p>
        </p:txBody>
      </p:sp>
      <p:sp>
        <p:nvSpPr>
          <p:cNvPr id="121" name="CustomShape 12"/>
          <p:cNvSpPr/>
          <p:nvPr/>
        </p:nvSpPr>
        <p:spPr>
          <a:xfrm>
            <a:off x="5573880" y="2593800"/>
            <a:ext cx="3644640" cy="1130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dirty="0">
                <a:solidFill>
                  <a:srgbClr val="000066"/>
                </a:solidFill>
                <a:latin typeface="Georgia"/>
                <a:ea typeface="Microsoft YaHei"/>
              </a:rPr>
              <a:t>Городское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9,7 </a:t>
            </a:r>
            <a:r>
              <a:rPr lang="ru-RU" sz="1400" b="1" i="1" strike="noStrike" spc="-1" dirty="0">
                <a:solidFill>
                  <a:srgbClr val="000066"/>
                </a:solidFill>
                <a:latin typeface="Georgia"/>
                <a:ea typeface="Microsoft YaHei"/>
              </a:rPr>
              <a:t>тыс</a:t>
            </a:r>
            <a:r>
              <a:rPr lang="ru-RU" sz="1400" b="1" i="1" strike="noStrike" spc="-1" dirty="0" smtClean="0">
                <a:solidFill>
                  <a:srgbClr val="000066"/>
                </a:solidFill>
                <a:latin typeface="Georgia"/>
                <a:ea typeface="Microsoft YaHei"/>
              </a:rPr>
              <a:t>. чел</a:t>
            </a:r>
            <a:r>
              <a:rPr lang="ru-RU" sz="1400" b="1" i="1" strike="noStrike" spc="-1" dirty="0">
                <a:solidFill>
                  <a:srgbClr val="000066"/>
                </a:solidFill>
                <a:latin typeface="Georgia"/>
                <a:ea typeface="Microsoft YaHei"/>
              </a:rPr>
              <a:t>.</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Сельское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1,7 </a:t>
            </a:r>
            <a:r>
              <a:rPr lang="ru-RU" sz="1400" b="1" i="1" strike="noStrike" spc="-1" dirty="0">
                <a:solidFill>
                  <a:srgbClr val="000066"/>
                </a:solidFill>
                <a:latin typeface="Georgia"/>
                <a:ea typeface="Microsoft YaHei"/>
              </a:rPr>
              <a:t>тыс.</a:t>
            </a:r>
            <a:r>
              <a:rPr lang="ru-RU" sz="2000" b="1" i="1" strike="noStrike" spc="-1" dirty="0">
                <a:solidFill>
                  <a:srgbClr val="C00000"/>
                </a:solidFill>
                <a:latin typeface="Georgia"/>
                <a:ea typeface="Microsoft YaHei"/>
              </a:rPr>
              <a:t> </a:t>
            </a:r>
            <a:r>
              <a:rPr lang="ru-RU" sz="1400" b="1" i="1" strike="noStrike" spc="-1" dirty="0">
                <a:solidFill>
                  <a:srgbClr val="000066"/>
                </a:solidFill>
                <a:latin typeface="Georgia"/>
                <a:ea typeface="Microsoft YaHei"/>
              </a:rPr>
              <a:t>чел.</a:t>
            </a:r>
            <a:endParaRPr lang="ru-RU" sz="1400" b="0" strike="noStrike" spc="-1" dirty="0">
              <a:latin typeface="Arial"/>
            </a:endParaRPr>
          </a:p>
        </p:txBody>
      </p:sp>
      <p:sp>
        <p:nvSpPr>
          <p:cNvPr id="122" name="CustomShape 13"/>
          <p:cNvSpPr/>
          <p:nvPr/>
        </p:nvSpPr>
        <p:spPr>
          <a:xfrm>
            <a:off x="5573880" y="3876840"/>
            <a:ext cx="230328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городского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85,1%</a:t>
            </a:r>
            <a:endParaRPr lang="ru-RU" sz="2400" b="0" strike="noStrike" spc="-1" dirty="0">
              <a:latin typeface="Arial"/>
            </a:endParaRPr>
          </a:p>
        </p:txBody>
      </p:sp>
      <p:sp>
        <p:nvSpPr>
          <p:cNvPr id="123" name="CustomShape 14"/>
          <p:cNvSpPr/>
          <p:nvPr/>
        </p:nvSpPr>
        <p:spPr>
          <a:xfrm>
            <a:off x="6827760" y="4869000"/>
            <a:ext cx="230472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сельского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14,9%</a:t>
            </a:r>
            <a:endParaRPr lang="ru-RU" sz="2400" b="0" strike="noStrike" spc="-1" dirty="0">
              <a:latin typeface="Arial"/>
            </a:endParaRPr>
          </a:p>
        </p:txBody>
      </p:sp>
      <p:sp>
        <p:nvSpPr>
          <p:cNvPr id="124" name="CustomShape 15"/>
          <p:cNvSpPr/>
          <p:nvPr/>
        </p:nvSpPr>
        <p:spPr>
          <a:xfrm>
            <a:off x="2144880" y="1838160"/>
            <a:ext cx="334116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FFFF00"/>
                </a:solidFill>
                <a:latin typeface="Arial"/>
                <a:ea typeface="Microsoft YaHei"/>
              </a:rPr>
              <a:t>Численность населения в Республики Коми </a:t>
            </a:r>
            <a:endParaRPr lang="ru-RU" sz="1400" b="0" strike="noStrike" spc="-1" dirty="0">
              <a:latin typeface="Arial"/>
            </a:endParaRPr>
          </a:p>
          <a:p>
            <a:pPr algn="ctr">
              <a:lnSpc>
                <a:spcPct val="100000"/>
              </a:lnSpc>
            </a:pPr>
            <a:r>
              <a:rPr lang="ru-RU" sz="1400" b="1" strike="noStrike" spc="-1" dirty="0" smtClean="0">
                <a:solidFill>
                  <a:srgbClr val="FFFF00"/>
                </a:solidFill>
                <a:latin typeface="Arial"/>
                <a:ea typeface="Microsoft YaHei"/>
              </a:rPr>
              <a:t>на 01.01.2019 </a:t>
            </a:r>
            <a:r>
              <a:rPr lang="ru-RU" sz="1400" b="1" strike="noStrike" spc="-1" dirty="0">
                <a:solidFill>
                  <a:srgbClr val="FFFF00"/>
                </a:solidFill>
                <a:latin typeface="Arial"/>
                <a:ea typeface="Microsoft YaHei"/>
              </a:rPr>
              <a:t>год </a:t>
            </a:r>
            <a:r>
              <a:rPr lang="ru-RU" sz="1400" b="1" spc="-1" dirty="0">
                <a:solidFill>
                  <a:srgbClr val="FFFF00"/>
                </a:solidFill>
                <a:latin typeface="Arial"/>
                <a:ea typeface="Microsoft YaHei"/>
              </a:rPr>
              <a:t>-</a:t>
            </a:r>
            <a:r>
              <a:rPr lang="ru-RU" sz="1400" b="1" strike="noStrike" spc="-1" dirty="0" smtClean="0">
                <a:solidFill>
                  <a:srgbClr val="FFFF00"/>
                </a:solidFill>
                <a:latin typeface="Arial"/>
                <a:ea typeface="Microsoft YaHei"/>
              </a:rPr>
              <a:t>  830,2 </a:t>
            </a:r>
            <a:r>
              <a:rPr lang="ru-RU" sz="1400" b="1" strike="noStrike" spc="-1" dirty="0" err="1" smtClean="0">
                <a:solidFill>
                  <a:srgbClr val="FFFF00"/>
                </a:solidFill>
                <a:latin typeface="Arial"/>
                <a:ea typeface="Microsoft YaHei"/>
              </a:rPr>
              <a:t>тыс.чел</a:t>
            </a:r>
            <a:r>
              <a:rPr lang="ru-RU" sz="1400" b="1" strike="noStrike" spc="-1" dirty="0" smtClean="0">
                <a:solidFill>
                  <a:srgbClr val="FFFF00"/>
                </a:solidFill>
                <a:latin typeface="Arial"/>
                <a:ea typeface="Microsoft YaHei"/>
              </a:rPr>
              <a:t>.</a:t>
            </a:r>
          </a:p>
          <a:p>
            <a:pPr algn="ctr">
              <a:lnSpc>
                <a:spcPct val="100000"/>
              </a:lnSpc>
            </a:pPr>
            <a:r>
              <a:rPr lang="ru-RU" sz="1400" b="1" spc="-1" dirty="0" smtClean="0">
                <a:solidFill>
                  <a:srgbClr val="FFFF00"/>
                </a:solidFill>
                <a:latin typeface="Arial"/>
                <a:ea typeface="Microsoft YaHei"/>
              </a:rPr>
              <a:t>на 01.01.2020 год - 820,5 тыс. чел.</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icture 1"/>
          <p:cNvPicPr/>
          <p:nvPr/>
        </p:nvPicPr>
        <p:blipFill>
          <a:blip r:embed="rId3"/>
          <a:stretch/>
        </p:blipFill>
        <p:spPr>
          <a:xfrm>
            <a:off x="0" y="0"/>
            <a:ext cx="9143640" cy="834840"/>
          </a:xfrm>
          <a:prstGeom prst="rect">
            <a:avLst/>
          </a:prstGeom>
          <a:ln>
            <a:noFill/>
          </a:ln>
        </p:spPr>
      </p:pic>
      <p:pic>
        <p:nvPicPr>
          <p:cNvPr id="410" name="Picture 2"/>
          <p:cNvPicPr/>
          <p:nvPr/>
        </p:nvPicPr>
        <p:blipFill>
          <a:blip r:embed="rId4"/>
          <a:stretch/>
        </p:blipFill>
        <p:spPr>
          <a:xfrm>
            <a:off x="2481120" y="835200"/>
            <a:ext cx="6497280" cy="5760720"/>
          </a:xfrm>
          <a:prstGeom prst="rect">
            <a:avLst/>
          </a:prstGeom>
          <a:ln>
            <a:noFill/>
          </a:ln>
        </p:spPr>
      </p:pic>
      <p:sp>
        <p:nvSpPr>
          <p:cNvPr id="411" name="CustomShape 1"/>
          <p:cNvSpPr/>
          <p:nvPr/>
        </p:nvSpPr>
        <p:spPr>
          <a:xfrm>
            <a:off x="2846520" y="129528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1</a:t>
            </a:r>
            <a:endParaRPr lang="ru-RU" sz="2400" b="0" strike="noStrike" spc="-1">
              <a:latin typeface="Arial"/>
            </a:endParaRPr>
          </a:p>
        </p:txBody>
      </p:sp>
      <p:sp>
        <p:nvSpPr>
          <p:cNvPr id="412" name="CustomShape 2"/>
          <p:cNvSpPr/>
          <p:nvPr/>
        </p:nvSpPr>
        <p:spPr>
          <a:xfrm>
            <a:off x="3351240" y="234936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2</a:t>
            </a:r>
            <a:endParaRPr lang="ru-RU" sz="2400" b="0" strike="noStrike" spc="-1">
              <a:latin typeface="Arial"/>
            </a:endParaRPr>
          </a:p>
        </p:txBody>
      </p:sp>
      <p:sp>
        <p:nvSpPr>
          <p:cNvPr id="413" name="CustomShape 3"/>
          <p:cNvSpPr/>
          <p:nvPr/>
        </p:nvSpPr>
        <p:spPr>
          <a:xfrm>
            <a:off x="3541680" y="34560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3</a:t>
            </a:r>
            <a:endParaRPr lang="ru-RU" sz="2400" b="0" strike="noStrike" spc="-1">
              <a:latin typeface="Arial"/>
            </a:endParaRPr>
          </a:p>
        </p:txBody>
      </p:sp>
      <p:sp>
        <p:nvSpPr>
          <p:cNvPr id="414" name="CustomShape 4"/>
          <p:cNvSpPr/>
          <p:nvPr/>
        </p:nvSpPr>
        <p:spPr>
          <a:xfrm>
            <a:off x="3286080" y="45306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4</a:t>
            </a:r>
            <a:endParaRPr lang="ru-RU" sz="2400" b="0" strike="noStrike" spc="-1">
              <a:latin typeface="Arial"/>
            </a:endParaRPr>
          </a:p>
        </p:txBody>
      </p:sp>
      <p:sp>
        <p:nvSpPr>
          <p:cNvPr id="415" name="CustomShape 5"/>
          <p:cNvSpPr/>
          <p:nvPr/>
        </p:nvSpPr>
        <p:spPr>
          <a:xfrm>
            <a:off x="2819520" y="561492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5</a:t>
            </a:r>
            <a:endParaRPr lang="ru-RU" sz="2400" b="0" strike="noStrike" spc="-1">
              <a:latin typeface="Arial"/>
            </a:endParaRPr>
          </a:p>
        </p:txBody>
      </p:sp>
      <p:pic>
        <p:nvPicPr>
          <p:cNvPr id="416" name="Picture 8"/>
          <p:cNvPicPr/>
          <p:nvPr/>
        </p:nvPicPr>
        <p:blipFill>
          <a:blip r:embed="rId5"/>
          <a:stretch/>
        </p:blipFill>
        <p:spPr>
          <a:xfrm>
            <a:off x="96840" y="981000"/>
            <a:ext cx="2457000" cy="3285720"/>
          </a:xfrm>
          <a:prstGeom prst="rect">
            <a:avLst/>
          </a:prstGeom>
          <a:ln>
            <a:noFill/>
          </a:ln>
        </p:spPr>
      </p:pic>
      <p:pic>
        <p:nvPicPr>
          <p:cNvPr id="417" name="Picture 9"/>
          <p:cNvPicPr/>
          <p:nvPr/>
        </p:nvPicPr>
        <p:blipFill>
          <a:blip r:embed="rId6"/>
          <a:stretch/>
        </p:blipFill>
        <p:spPr>
          <a:xfrm>
            <a:off x="444600" y="2914560"/>
            <a:ext cx="2584080" cy="3625560"/>
          </a:xfrm>
          <a:prstGeom prst="rect">
            <a:avLst/>
          </a:prstGeom>
          <a:ln>
            <a:noFill/>
          </a:ln>
        </p:spPr>
      </p:pic>
      <p:pic>
        <p:nvPicPr>
          <p:cNvPr id="418" name="Picture 10"/>
          <p:cNvPicPr/>
          <p:nvPr/>
        </p:nvPicPr>
        <p:blipFill>
          <a:blip r:embed="rId7"/>
          <a:stretch/>
        </p:blipFill>
        <p:spPr>
          <a:xfrm>
            <a:off x="122400" y="5065560"/>
            <a:ext cx="2163240" cy="3200040"/>
          </a:xfrm>
          <a:prstGeom prst="rect">
            <a:avLst/>
          </a:prstGeom>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Социально - значимые решения</a:t>
            </a:r>
          </a:p>
          <a:p>
            <a:r>
              <a:rPr lang="ru-RU" sz="2000" b="1" spc="-1" dirty="0" smtClean="0">
                <a:solidFill>
                  <a:srgbClr val="21409A"/>
                </a:solidFill>
                <a:latin typeface="Times New Roman"/>
              </a:rPr>
              <a:t>2020 – 2021 годы</a:t>
            </a:r>
            <a:endParaRPr lang="ru-RU" sz="2000" spc="-1" dirty="0">
              <a:latin typeface="Arial"/>
            </a:endParaRPr>
          </a:p>
        </p:txBody>
      </p:sp>
      <p:sp>
        <p:nvSpPr>
          <p:cNvPr id="3" name="Прямоугольник 2"/>
          <p:cNvSpPr/>
          <p:nvPr/>
        </p:nvSpPr>
        <p:spPr>
          <a:xfrm>
            <a:off x="5328" y="653872"/>
            <a:ext cx="8928992" cy="1015663"/>
          </a:xfrm>
          <a:prstGeom prst="rect">
            <a:avLst/>
          </a:prstGeom>
        </p:spPr>
        <p:txBody>
          <a:bodyPr wrap="square">
            <a:spAutoFit/>
          </a:bodyPr>
          <a:lstStyle/>
          <a:p>
            <a:pPr algn="just"/>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Бюджет МО ГО «Вуктыл» на 2021 год как и в 2020 году направлен на исполнение социально значимых расходных обязательств,  в том числе выполнение задач, поставленных майскими указами Президента РФ, индексацию расходов на оплату труда работникам бюджетной сферы, на которых не распространяются майские указы Президента РФ, оптимизацию неэффективных расходов, перераспределение бюджетных средств на реализацию приоритетных задач.</a:t>
            </a:r>
          </a:p>
          <a:p>
            <a:pPr algn="ctr"/>
            <a:endParaRPr lang="ru-RU" sz="1200" b="1" dirty="0">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213850715"/>
              </p:ext>
            </p:extLst>
          </p:nvPr>
        </p:nvGraphicFramePr>
        <p:xfrm>
          <a:off x="179512" y="2469753"/>
          <a:ext cx="3816424" cy="3807599"/>
        </p:xfrm>
        <a:graphic>
          <a:graphicData uri="http://schemas.openxmlformats.org/drawingml/2006/table">
            <a:tbl>
              <a:tblPr firstRow="1" bandRow="1">
                <a:tableStyleId>{5C22544A-7EE6-4342-B048-85BDC9FD1C3A}</a:tableStyleId>
              </a:tblPr>
              <a:tblGrid>
                <a:gridCol w="3816424"/>
              </a:tblGrid>
              <a:tr h="543943">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2020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95190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Дутово с дошкольной группой, в том числе проектно-изыскательские работы и разработка проектно-сметной документации</a:t>
                      </a:r>
                    </a:p>
                  </a:txBody>
                  <a:tcPr marL="90000" marR="90000">
                    <a:cell3D prstMaterial="dkEdge">
                      <a:bevel w="50800" prst="hardEdge"/>
                      <a:lightRig rig="flood" dir="t"/>
                    </a:cell3D>
                  </a:tcPr>
                </a:tc>
              </a:tr>
              <a:tr h="679928">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Дутово"</a:t>
                      </a:r>
                    </a:p>
                  </a:txBody>
                  <a:tcPr marL="90000" marR="90000">
                    <a:cell3D prstMaterial="dkEdge">
                      <a:bevel w="50800" prst="hardEdge"/>
                      <a:lightRig rig="flood" dir="t"/>
                    </a:cell3D>
                  </a:tcPr>
                </a:tc>
              </a:tr>
              <a:tr h="95190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cell3D prstMaterial="dkEdge">
                      <a:bevel w="50800" prst="hardEdge"/>
                      <a:lightRig rig="flood" dir="t"/>
                    </a:cell3D>
                  </a:tcPr>
                </a:tc>
              </a:tr>
              <a:tr h="679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Приведение в нормативное состояние беговой дорожки за счет средств от ООО «Газпром </a:t>
                      </a:r>
                      <a:r>
                        <a:rPr kumimoji="0" lang="ru-RU" sz="1200" kern="1200" dirty="0" err="1" smtClean="0">
                          <a:solidFill>
                            <a:schemeClr val="dk1"/>
                          </a:solidFill>
                          <a:effectLst/>
                          <a:latin typeface="Times New Roman" panose="02020603050405020304" pitchFamily="18" charset="0"/>
                          <a:ea typeface="+mn-ea"/>
                          <a:cs typeface="Times New Roman" panose="02020603050405020304" pitchFamily="18" charset="0"/>
                        </a:rPr>
                        <a:t>трансгаз</a:t>
                      </a: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 Ухта»</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3919367492"/>
              </p:ext>
            </p:extLst>
          </p:nvPr>
        </p:nvGraphicFramePr>
        <p:xfrm>
          <a:off x="4716016" y="2469755"/>
          <a:ext cx="3816424" cy="3767557"/>
        </p:xfrm>
        <a:graphic>
          <a:graphicData uri="http://schemas.openxmlformats.org/drawingml/2006/table">
            <a:tbl>
              <a:tblPr firstRow="1" bandRow="1">
                <a:tableStyleId>{5C22544A-7EE6-4342-B048-85BDC9FD1C3A}</a:tableStyleId>
              </a:tblPr>
              <a:tblGrid>
                <a:gridCol w="3816424"/>
              </a:tblGrid>
              <a:tr h="527197">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2021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936104">
                <a:tc>
                  <a:txBody>
                    <a:bodyPr/>
                    <a:lstStyle/>
                    <a:p>
                      <a:pPr algn="ctr"/>
                      <a:r>
                        <a:rPr lang="ru-RU" sz="1200" b="0" strike="noStrike" spc="-1" dirty="0" smtClean="0">
                          <a:latin typeface="Times New Roman" panose="02020603050405020304" pitchFamily="18" charset="0"/>
                          <a:cs typeface="Times New Roman" panose="02020603050405020304" pitchFamily="18" charset="0"/>
                        </a:rPr>
                        <a:t>Капитальный ремонт МБУДО «ДХШ» в рамках национального проекта «Культура»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667589">
                <a:tc>
                  <a:txBody>
                    <a:bodyPr/>
                    <a:lstStyle/>
                    <a:p>
                      <a:pPr algn="ctr"/>
                      <a:r>
                        <a:rPr lang="ru-RU" sz="1200" b="0" strike="noStrike" spc="-1" dirty="0" smtClean="0">
                          <a:latin typeface="Times New Roman" panose="02020603050405020304" pitchFamily="18" charset="0"/>
                          <a:cs typeface="Times New Roman" panose="02020603050405020304" pitchFamily="18" charset="0"/>
                        </a:rPr>
                        <a:t>Капитальный ремонт входной группы здания «Дом быта»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916587">
                <a:tc>
                  <a:txBody>
                    <a:bodyPr/>
                    <a:lstStyle/>
                    <a:p>
                      <a:pPr algn="ctr"/>
                      <a:r>
                        <a:rPr lang="ru-RU" sz="1200" b="0" strike="noStrike" spc="-1" dirty="0" smtClean="0">
                          <a:latin typeface="Times New Roman" panose="02020603050405020304" pitchFamily="18" charset="0"/>
                          <a:cs typeface="Times New Roman" panose="02020603050405020304" pitchFamily="18" charset="0"/>
                        </a:rPr>
                        <a:t>Обустройство жилых домов внутридомовым (внутриквартирным) оборудованием в рамках газификации с</a:t>
                      </a:r>
                      <a:r>
                        <a:rPr lang="ru-RU" sz="1200" b="0" strike="noStrike" spc="-1" dirty="0" smtClean="0">
                          <a:latin typeface="Times New Roman" panose="02020603050405020304" pitchFamily="18" charset="0"/>
                          <a:cs typeface="Times New Roman" panose="02020603050405020304" pitchFamily="18" charset="0"/>
                        </a:rPr>
                        <a:t>. Дутово</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720080">
                <a:tc>
                  <a:txBody>
                    <a:bodyPr/>
                    <a:lstStyle/>
                    <a:p>
                      <a:pPr algn="ctr"/>
                      <a:r>
                        <a:rPr lang="ru-RU" sz="1200" b="0" strike="noStrike" spc="-1" dirty="0" smtClean="0">
                          <a:latin typeface="Times New Roman" panose="02020603050405020304" pitchFamily="18" charset="0"/>
                          <a:cs typeface="Times New Roman" panose="02020603050405020304" pitchFamily="18" charset="0"/>
                        </a:rPr>
                        <a:t>Обустройство наиболее посещаемых муниципальных территорий (</a:t>
                      </a:r>
                      <a:r>
                        <a:rPr lang="ru-RU" sz="1200" b="0" strike="noStrike" spc="-1" dirty="0" smtClean="0">
                          <a:latin typeface="Times New Roman" panose="02020603050405020304" pitchFamily="18" charset="0"/>
                          <a:cs typeface="Times New Roman" panose="02020603050405020304" pitchFamily="18" charset="0"/>
                        </a:rPr>
                        <a:t>городская </a:t>
                      </a:r>
                      <a:r>
                        <a:rPr lang="ru-RU" sz="1200" b="0" strike="noStrike" spc="-1" dirty="0" smtClean="0">
                          <a:latin typeface="Times New Roman" panose="02020603050405020304" pitchFamily="18" charset="0"/>
                          <a:cs typeface="Times New Roman" panose="02020603050405020304" pitchFamily="18" charset="0"/>
                        </a:rPr>
                        <a:t>площадь)</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bl>
          </a:graphicData>
        </a:graphic>
      </p:graphicFrame>
    </p:spTree>
    <p:extLst>
      <p:ext uri="{BB962C8B-B14F-4D97-AF65-F5344CB8AC3E}">
        <p14:creationId xmlns:p14="http://schemas.microsoft.com/office/powerpoint/2010/main" val="1989726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Picture 1"/>
          <p:cNvPicPr/>
          <p:nvPr/>
        </p:nvPicPr>
        <p:blipFill>
          <a:blip r:embed="rId3"/>
          <a:stretch/>
        </p:blipFill>
        <p:spPr>
          <a:xfrm>
            <a:off x="0" y="-12600"/>
            <a:ext cx="9144000" cy="1238040"/>
          </a:xfrm>
          <a:prstGeom prst="rect">
            <a:avLst/>
          </a:prstGeom>
          <a:ln>
            <a:noFill/>
          </a:ln>
        </p:spPr>
      </p:pic>
      <p:sp>
        <p:nvSpPr>
          <p:cNvPr id="425" name="CustomShape 2"/>
          <p:cNvSpPr/>
          <p:nvPr/>
        </p:nvSpPr>
        <p:spPr>
          <a:xfrm>
            <a:off x="19368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endParaRPr lang="ru-RU" sz="1800" b="0" strike="noStrike" spc="-1" dirty="0">
              <a:latin typeface="Arial"/>
            </a:endParaRPr>
          </a:p>
        </p:txBody>
      </p:sp>
      <p:graphicFrame>
        <p:nvGraphicFramePr>
          <p:cNvPr id="9" name="Диаграмма 8"/>
          <p:cNvGraphicFramePr/>
          <p:nvPr>
            <p:extLst>
              <p:ext uri="{D42A27DB-BD31-4B8C-83A1-F6EECF244321}">
                <p14:modId xmlns:p14="http://schemas.microsoft.com/office/powerpoint/2010/main" val="2909826036"/>
              </p:ext>
            </p:extLst>
          </p:nvPr>
        </p:nvGraphicFramePr>
        <p:xfrm>
          <a:off x="9168" y="1287200"/>
          <a:ext cx="3888432" cy="3744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Диаграмма 14"/>
          <p:cNvGraphicFramePr/>
          <p:nvPr>
            <p:extLst>
              <p:ext uri="{D42A27DB-BD31-4B8C-83A1-F6EECF244321}">
                <p14:modId xmlns:p14="http://schemas.microsoft.com/office/powerpoint/2010/main" val="492499157"/>
              </p:ext>
            </p:extLst>
          </p:nvPr>
        </p:nvGraphicFramePr>
        <p:xfrm>
          <a:off x="6012160" y="1340768"/>
          <a:ext cx="3888432" cy="37443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Диаграмма 16"/>
          <p:cNvGraphicFramePr/>
          <p:nvPr>
            <p:extLst>
              <p:ext uri="{D42A27DB-BD31-4B8C-83A1-F6EECF244321}">
                <p14:modId xmlns:p14="http://schemas.microsoft.com/office/powerpoint/2010/main" val="2757521855"/>
              </p:ext>
            </p:extLst>
          </p:nvPr>
        </p:nvGraphicFramePr>
        <p:xfrm>
          <a:off x="2987824" y="1340768"/>
          <a:ext cx="3888432" cy="3744320"/>
        </p:xfrm>
        <a:graphic>
          <a:graphicData uri="http://schemas.openxmlformats.org/drawingml/2006/chart">
            <c:chart xmlns:c="http://schemas.openxmlformats.org/drawingml/2006/chart" xmlns:r="http://schemas.openxmlformats.org/officeDocument/2006/relationships" r:id="rId6"/>
          </a:graphicData>
        </a:graphic>
      </p:graphicFrame>
      <p:sp>
        <p:nvSpPr>
          <p:cNvPr id="19" name="CustomShape 2"/>
          <p:cNvSpPr/>
          <p:nvPr/>
        </p:nvSpPr>
        <p:spPr>
          <a:xfrm>
            <a:off x="346080" y="571688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389 633,4</a:t>
            </a:r>
            <a:endParaRPr lang="ru-RU" sz="1800" b="0" strike="noStrike" spc="-1" dirty="0">
              <a:latin typeface="Arial"/>
            </a:endParaRPr>
          </a:p>
        </p:txBody>
      </p:sp>
      <p:sp>
        <p:nvSpPr>
          <p:cNvPr id="20" name="CustomShape 4"/>
          <p:cNvSpPr/>
          <p:nvPr/>
        </p:nvSpPr>
        <p:spPr>
          <a:xfrm>
            <a:off x="3311640" y="568332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319 139,7</a:t>
            </a:r>
            <a:endParaRPr lang="ru-RU" sz="1800" b="0" strike="noStrike" spc="-1" dirty="0">
              <a:latin typeface="Arial"/>
            </a:endParaRPr>
          </a:p>
        </p:txBody>
      </p:sp>
      <p:sp>
        <p:nvSpPr>
          <p:cNvPr id="21" name="CustomShape 6"/>
          <p:cNvSpPr/>
          <p:nvPr/>
        </p:nvSpPr>
        <p:spPr>
          <a:xfrm>
            <a:off x="631332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319 164,8</a:t>
            </a:r>
          </a:p>
          <a:p>
            <a:pPr algn="ctr">
              <a:lnSpc>
                <a:spcPct val="100000"/>
              </a:lnSpc>
            </a:pPr>
            <a:endParaRPr lang="ru-RU" sz="1800" b="0" strike="noStrike" spc="-1" dirty="0">
              <a:latin typeface="Aria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характеристики бюджета МО ГО «Вуктыл», руб.</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2747521150"/>
              </p:ext>
            </p:extLst>
          </p:nvPr>
        </p:nvGraphicFramePr>
        <p:xfrm>
          <a:off x="107504" y="4843448"/>
          <a:ext cx="8928992" cy="18979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Диаграмма 4"/>
          <p:cNvGraphicFramePr/>
          <p:nvPr>
            <p:extLst>
              <p:ext uri="{D42A27DB-BD31-4B8C-83A1-F6EECF244321}">
                <p14:modId xmlns:p14="http://schemas.microsoft.com/office/powerpoint/2010/main" val="95331895"/>
              </p:ext>
            </p:extLst>
          </p:nvPr>
        </p:nvGraphicFramePr>
        <p:xfrm>
          <a:off x="13032" y="980728"/>
          <a:ext cx="8928992" cy="365999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и расходов бюджета МО ГО «Вуктыл», тыс. руб.</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849143457"/>
              </p:ext>
            </p:extLst>
          </p:nvPr>
        </p:nvGraphicFramePr>
        <p:xfrm>
          <a:off x="-20712" y="620688"/>
          <a:ext cx="9164712" cy="2232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1372002682"/>
              </p:ext>
            </p:extLst>
          </p:nvPr>
        </p:nvGraphicFramePr>
        <p:xfrm>
          <a:off x="-56312" y="2780928"/>
          <a:ext cx="9164712" cy="23042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Диаграмма 8"/>
          <p:cNvGraphicFramePr/>
          <p:nvPr>
            <p:extLst>
              <p:ext uri="{D42A27DB-BD31-4B8C-83A1-F6EECF244321}">
                <p14:modId xmlns:p14="http://schemas.microsoft.com/office/powerpoint/2010/main" val="4166550035"/>
              </p:ext>
            </p:extLst>
          </p:nvPr>
        </p:nvGraphicFramePr>
        <p:xfrm>
          <a:off x="107504" y="4941168"/>
          <a:ext cx="8928992" cy="1800200"/>
        </p:xfrm>
        <a:graphic>
          <a:graphicData uri="http://schemas.openxmlformats.org/drawingml/2006/chart">
            <c:chart xmlns:c="http://schemas.openxmlformats.org/drawingml/2006/chart" xmlns:r="http://schemas.openxmlformats.org/officeDocument/2006/relationships" r:id="rId6"/>
          </a:graphicData>
        </a:graphic>
      </p:graphicFrame>
      <p:cxnSp>
        <p:nvCxnSpPr>
          <p:cNvPr id="10" name="Прямая со стрелкой 9"/>
          <p:cNvCxnSpPr/>
          <p:nvPr/>
        </p:nvCxnSpPr>
        <p:spPr>
          <a:xfrm flipV="1">
            <a:off x="5796136" y="1327508"/>
            <a:ext cx="864141" cy="117501"/>
          </a:xfrm>
          <a:prstGeom prst="straightConnector1">
            <a:avLst/>
          </a:prstGeom>
          <a:ln w="19050" cap="sq"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1413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10227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b="1" spc="-1" dirty="0" smtClean="0">
              <a:solidFill>
                <a:srgbClr val="21409A"/>
              </a:solidFill>
              <a:latin typeface="Times New Roman"/>
            </a:endParaRPr>
          </a:p>
          <a:p>
            <a:r>
              <a:rPr lang="ru-RU" sz="2000" b="1" spc="-1" dirty="0" smtClean="0">
                <a:solidFill>
                  <a:srgbClr val="21409A"/>
                </a:solidFill>
                <a:latin typeface="Times New Roman"/>
              </a:rPr>
              <a:t>Структура доходной части бюджета МО ГО «Вуктыл», </a:t>
            </a:r>
            <a:r>
              <a:rPr lang="ru-RU" sz="2000" b="1" spc="-1" dirty="0">
                <a:solidFill>
                  <a:srgbClr val="21409A"/>
                </a:solidFill>
                <a:latin typeface="Times New Roman"/>
              </a:rPr>
              <a:t>тыс</a:t>
            </a:r>
            <a:r>
              <a:rPr lang="ru-RU" sz="2000" b="1" spc="-1" dirty="0" smtClean="0">
                <a:solidFill>
                  <a:srgbClr val="21409A"/>
                </a:solidFill>
                <a:latin typeface="Times New Roman"/>
              </a:rPr>
              <a:t>. руб</a:t>
            </a:r>
            <a:r>
              <a:rPr lang="ru-RU" sz="2000" b="1" spc="-1" dirty="0">
                <a:solidFill>
                  <a:srgbClr val="21409A"/>
                </a:solidFill>
                <a:latin typeface="Times New Roman"/>
              </a:rPr>
              <a:t>.</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1204876838"/>
              </p:ext>
            </p:extLst>
          </p:nvPr>
        </p:nvGraphicFramePr>
        <p:xfrm>
          <a:off x="107504" y="1196752"/>
          <a:ext cx="5184576" cy="5661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3700939233"/>
              </p:ext>
            </p:extLst>
          </p:nvPr>
        </p:nvGraphicFramePr>
        <p:xfrm>
          <a:off x="5543600" y="1026612"/>
          <a:ext cx="3492896" cy="29784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Диаграмма 7"/>
          <p:cNvGraphicFramePr/>
          <p:nvPr>
            <p:extLst>
              <p:ext uri="{D42A27DB-BD31-4B8C-83A1-F6EECF244321}">
                <p14:modId xmlns:p14="http://schemas.microsoft.com/office/powerpoint/2010/main" val="1852982993"/>
              </p:ext>
            </p:extLst>
          </p:nvPr>
        </p:nvGraphicFramePr>
        <p:xfrm>
          <a:off x="5508104" y="3789040"/>
          <a:ext cx="3528392" cy="295232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774453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бюджета МО ГО «Вуктыл», </a:t>
            </a:r>
            <a:r>
              <a:rPr lang="ru-RU" sz="2000" b="1" spc="-1" dirty="0" err="1" smtClean="0">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2" name="Диаграмма 1"/>
          <p:cNvGraphicFramePr/>
          <p:nvPr>
            <p:extLst>
              <p:ext uri="{D42A27DB-BD31-4B8C-83A1-F6EECF244321}">
                <p14:modId xmlns:p14="http://schemas.microsoft.com/office/powerpoint/2010/main" val="1767530594"/>
              </p:ext>
            </p:extLst>
          </p:nvPr>
        </p:nvGraphicFramePr>
        <p:xfrm>
          <a:off x="107504" y="1026612"/>
          <a:ext cx="8784976" cy="57147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8627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Структура и динамика налоговых и неналоговых доходов бюджета МО ГО «Вуктыл», тыс. руб</a:t>
            </a:r>
            <a:r>
              <a:rPr lang="ru-RU" sz="2000" b="1" spc="-1" dirty="0">
                <a:solidFill>
                  <a:srgbClr val="21409A"/>
                </a:solidFill>
                <a:latin typeface="Times New Roman"/>
              </a:rPr>
              <a:t>.</a:t>
            </a:r>
            <a:endParaRPr lang="ru-RU" sz="2000"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77167397"/>
              </p:ext>
            </p:extLst>
          </p:nvPr>
        </p:nvGraphicFramePr>
        <p:xfrm>
          <a:off x="143507" y="861968"/>
          <a:ext cx="8891734" cy="5735383"/>
        </p:xfrm>
        <a:graphic>
          <a:graphicData uri="http://schemas.openxmlformats.org/drawingml/2006/table">
            <a:tbl>
              <a:tblPr firstRow="1" bandRow="1">
                <a:tableStyleId>{5C22544A-7EE6-4342-B048-85BDC9FD1C3A}</a:tableStyleId>
              </a:tblPr>
              <a:tblGrid>
                <a:gridCol w="2644352"/>
                <a:gridCol w="1064061"/>
                <a:gridCol w="1091796"/>
                <a:gridCol w="1080120"/>
                <a:gridCol w="1008112"/>
                <a:gridCol w="1008112"/>
                <a:gridCol w="995181"/>
              </a:tblGrid>
              <a:tr h="533105">
                <a:tc>
                  <a:txBody>
                    <a:bodyPr/>
                    <a:lstStyle/>
                    <a:p>
                      <a:pPr algn="ctr" rtl="0" fontAlgn="ctr"/>
                      <a:r>
                        <a:rPr lang="ru-RU" sz="1000" b="1" i="0" u="none" strike="noStrike">
                          <a:solidFill>
                            <a:srgbClr val="000000"/>
                          </a:solidFill>
                          <a:effectLst/>
                          <a:latin typeface="Times New Roman"/>
                        </a:rPr>
                        <a:t>ДОХОДЫ </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2019 (факт)</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2020</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Динамика 2021  к 2020 </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2021 год (план)</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2022 год (план)</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2023 год (план)</a:t>
                      </a:r>
                    </a:p>
                  </a:txBody>
                  <a:tcPr marL="9525" marR="9525" marT="9525" marB="0" anchor="ctr">
                    <a:cell3D prstMaterial="dkEdge">
                      <a:bevel w="50800" prst="hardEdge"/>
                      <a:lightRig rig="flood" dir="t"/>
                    </a:cell3D>
                    <a:solidFill>
                      <a:schemeClr val="accent1">
                        <a:lumMod val="20000"/>
                        <a:lumOff val="80000"/>
                      </a:schemeClr>
                    </a:solidFill>
                  </a:tcPr>
                </a:tc>
              </a:tr>
              <a:tr h="370212">
                <a:tc>
                  <a:txBody>
                    <a:bodyPr/>
                    <a:lstStyle/>
                    <a:p>
                      <a:pPr algn="ctr" rtl="0" fontAlgn="ctr"/>
                      <a:r>
                        <a:rPr lang="ru-RU" sz="950" b="1" i="0" u="none" strike="noStrike">
                          <a:solidFill>
                            <a:srgbClr val="000000"/>
                          </a:solidFill>
                          <a:effectLst/>
                          <a:latin typeface="Times New Roman"/>
                        </a:rPr>
                        <a:t>НАЛОГОВЫЕ И НЕНАЛОГОВЫЕ ДОХОДЫ</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263 582,9</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232 040,1</a:t>
                      </a:r>
                    </a:p>
                  </a:txBody>
                  <a:tcPr marL="9525" marR="9525" marT="9525" marB="0" anchor="ctr">
                    <a:cell3D prstMaterial="dkEdge">
                      <a:bevel w="50800" prst="hardEdge"/>
                      <a:lightRig rig="flood" dir="t"/>
                    </a:cell3D>
                  </a:tcPr>
                </a:tc>
                <a:tc>
                  <a:txBody>
                    <a:bodyPr/>
                    <a:lstStyle/>
                    <a:p>
                      <a:pPr algn="ctr" rtl="0" fontAlgn="ctr"/>
                      <a:r>
                        <a:rPr lang="ru-RU" sz="1000" b="1" i="0" u="none" strike="noStrike">
                          <a:solidFill>
                            <a:srgbClr val="000000"/>
                          </a:solidFill>
                          <a:effectLst/>
                          <a:latin typeface="Times New Roman"/>
                        </a:rPr>
                        <a:t>-10 185,7</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221 854,4</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264 706,9</a:t>
                      </a:r>
                    </a:p>
                  </a:txBody>
                  <a:tcPr marL="9525" marR="9525" marT="9525" marB="0" anchor="ctr">
                    <a:cell3D prstMaterial="dkEdge">
                      <a:bevel w="50800" prst="hardEdge"/>
                      <a:lightRig rig="flood" dir="t"/>
                    </a:cell3D>
                  </a:tcPr>
                </a:tc>
                <a:tc>
                  <a:txBody>
                    <a:bodyPr/>
                    <a:lstStyle/>
                    <a:p>
                      <a:pPr algn="ctr" rtl="0" fontAlgn="ctr"/>
                      <a:r>
                        <a:rPr lang="ru-RU" sz="950" b="1" i="0" u="none" strike="noStrike" dirty="0">
                          <a:solidFill>
                            <a:srgbClr val="000000"/>
                          </a:solidFill>
                          <a:effectLst/>
                          <a:latin typeface="Times New Roman"/>
                        </a:rPr>
                        <a:t>267 159,4</a:t>
                      </a:r>
                    </a:p>
                  </a:txBody>
                  <a:tcPr marL="9525" marR="9525" marT="9525" marB="0" anchor="ctr">
                    <a:cell3D prstMaterial="dkEdge">
                      <a:bevel w="50800" prst="hardEdge"/>
                      <a:lightRig rig="flood" dir="t"/>
                    </a:cell3D>
                  </a:tcPr>
                </a:tc>
              </a:tr>
              <a:tr h="229531">
                <a:tc gridSpan="7">
                  <a:txBody>
                    <a:bodyPr/>
                    <a:lstStyle/>
                    <a:p>
                      <a:pPr algn="ctr" rtl="0" fontAlgn="ctr"/>
                      <a:r>
                        <a:rPr lang="ru-RU" sz="950" b="1" i="0" u="none" strike="noStrike" dirty="0">
                          <a:solidFill>
                            <a:srgbClr val="000000"/>
                          </a:solidFill>
                          <a:effectLst/>
                          <a:latin typeface="Times New Roman"/>
                        </a:rPr>
                        <a:t>НАЛОГОВЫЕ ДОХОДЫ     183 270,4    (2021 год)</a:t>
                      </a:r>
                    </a:p>
                  </a:txBody>
                  <a:tcPr marL="9525" marR="9525" marT="9525" marB="0" anchor="ctr">
                    <a:cell3D prstMaterial="dkEdge">
                      <a:bevel w="50800" prst="hardEdge"/>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51059">
                <a:tc>
                  <a:txBody>
                    <a:bodyPr/>
                    <a:lstStyle/>
                    <a:p>
                      <a:pPr algn="ctr" rtl="0" fontAlgn="ctr"/>
                      <a:r>
                        <a:rPr lang="ru-RU" sz="1000" b="0" i="0" u="none" strike="noStrike">
                          <a:solidFill>
                            <a:srgbClr val="000000"/>
                          </a:solidFill>
                          <a:effectLst/>
                          <a:latin typeface="Times New Roman"/>
                        </a:rPr>
                        <a:t>Налоги на прибыль, доходы (НДФЛ)</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196 746,2</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163 149,5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-1 682,1</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161 467,4</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200 396,0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202 841,1</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Налоги на товары (работы, услуги), реализуемые на территории РФ</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6 536,1</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8 131,4</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42,6</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8 174,0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8 499,8</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8 655,5</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Налоги на совокупный доход</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9 820,9</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11 549,3</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-3 979,3</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7 570,0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6 913,0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10 095,0</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Налоги на имущество</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3 267,0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3 950,0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-181,0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3 769,0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3 893,0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3 928,0</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Государственная пошлина</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2 679,9</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2 830,0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-540,0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2 290,0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2 335,0</a:t>
                      </a:r>
                    </a:p>
                  </a:txBody>
                  <a:tcPr marL="9525" marR="9525" marT="9525" marB="0" anchor="ctr">
                    <a:cell3D prstMaterial="dkEdge">
                      <a:bevel w="50800" prst="hardEdge"/>
                      <a:lightRig rig="flood" dir="t"/>
                    </a:cell3D>
                  </a:tcPr>
                </a:tc>
                <a:tc>
                  <a:txBody>
                    <a:bodyPr/>
                    <a:lstStyle/>
                    <a:p>
                      <a:pPr algn="ctr" rtl="0" fontAlgn="ctr"/>
                      <a:r>
                        <a:rPr lang="ru-RU" sz="1000" b="0" i="0" u="none" strike="noStrike" dirty="0">
                          <a:solidFill>
                            <a:srgbClr val="000000"/>
                          </a:solidFill>
                          <a:effectLst/>
                          <a:latin typeface="Times New Roman"/>
                        </a:rPr>
                        <a:t>2 380,0</a:t>
                      </a:r>
                    </a:p>
                  </a:txBody>
                  <a:tcPr marL="9525" marR="9525" marT="9525" marB="0" anchor="ctr">
                    <a:cell3D prstMaterial="dkEdge">
                      <a:bevel w="50800" prst="hardEdge"/>
                      <a:lightRig rig="flood" dir="t"/>
                    </a:cell3D>
                  </a:tcPr>
                </a:tc>
              </a:tr>
              <a:tr h="229531">
                <a:tc gridSpan="7">
                  <a:txBody>
                    <a:bodyPr/>
                    <a:lstStyle/>
                    <a:p>
                      <a:pPr algn="ctr" rtl="0" fontAlgn="ctr"/>
                      <a:r>
                        <a:rPr lang="ru-RU" sz="950" b="1" i="0" u="none" strike="noStrike" dirty="0">
                          <a:solidFill>
                            <a:srgbClr val="000000"/>
                          </a:solidFill>
                          <a:effectLst/>
                          <a:latin typeface="Times New Roman"/>
                        </a:rPr>
                        <a:t>НЕНАЛОГОВЫЕ ДОХОДЫ     38 584,0   (2021 год)</a:t>
                      </a:r>
                    </a:p>
                  </a:txBody>
                  <a:tcPr marL="9525" marR="9525" marT="9525" marB="0" anchor="ctr">
                    <a:cell3D prstMaterial="dkEdge">
                      <a:bevel w="50800" prst="hardEdge"/>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73829">
                <a:tc>
                  <a:txBody>
                    <a:bodyPr/>
                    <a:lstStyle/>
                    <a:p>
                      <a:pPr algn="ctr" rtl="0" fontAlgn="ctr"/>
                      <a:r>
                        <a:rPr lang="ru-RU" sz="1000" b="0" i="0" u="none" strike="noStrike">
                          <a:solidFill>
                            <a:srgbClr val="000000"/>
                          </a:solidFill>
                          <a:effectLst/>
                          <a:latin typeface="Times New Roman"/>
                        </a:rPr>
                        <a:t>Доходы от использования имущества, находящегося в государственной  и муниципальной собственности</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32 606,5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33 041,5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-4 561,6</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28 479,9</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31 836,3</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29 236,6</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Платежи при пользовании природными ресурсами</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-15,5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303,5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-118,5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185,0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203,0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203,0</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Доходы от оказания платных услуг (работ) и компенсации затрат государства</a:t>
                      </a:r>
                    </a:p>
                  </a:txBody>
                  <a:tcPr marL="9525" marR="9525" marT="9525" marB="0" anchor="ctr">
                    <a:cell3D prstMaterial="dkEdge">
                      <a:bevel w="50800" prst="hardEdge"/>
                      <a:lightRig rig="flood" dir="t"/>
                    </a:cell3D>
                  </a:tcPr>
                </a:tc>
                <a:tc>
                  <a:txBody>
                    <a:bodyPr/>
                    <a:lstStyle/>
                    <a:p>
                      <a:pPr algn="ctr" rtl="0" fontAlgn="ctr"/>
                      <a:r>
                        <a:rPr lang="ru-RU" sz="1000" b="0" i="0" u="none" strike="noStrike" dirty="0">
                          <a:solidFill>
                            <a:srgbClr val="000000"/>
                          </a:solidFill>
                          <a:effectLst/>
                          <a:latin typeface="Times New Roman"/>
                        </a:rPr>
                        <a:t>5 457,4</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5 100,0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-571,6</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4 528,4</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4 801,4</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4 712,8</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Доходы от продажи материальных и нематериальных активов</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3 480,8</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1 274,1</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1 793,2</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3 067,3</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3 062,2</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2 225,2</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Административные платежи и сборы</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11,3</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1,9</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6,9</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5,7</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5,7</a:t>
                      </a:r>
                    </a:p>
                  </a:txBody>
                  <a:tcPr marL="9525" marR="9525" marT="9525" marB="0" anchor="ctr">
                    <a:cell3D prstMaterial="dkEdge">
                      <a:bevel w="50800" prst="hardEdge"/>
                      <a:lightRig rig="flood" dir="t"/>
                    </a:cell3D>
                  </a:tcPr>
                </a:tc>
              </a:tr>
              <a:tr h="311427">
                <a:tc>
                  <a:txBody>
                    <a:bodyPr/>
                    <a:lstStyle/>
                    <a:p>
                      <a:pPr algn="ctr" rtl="0" fontAlgn="ctr"/>
                      <a:r>
                        <a:rPr lang="ru-RU" sz="1000" b="0" i="0" u="none" strike="noStrike">
                          <a:solidFill>
                            <a:srgbClr val="000000"/>
                          </a:solidFill>
                          <a:effectLst/>
                          <a:latin typeface="Times New Roman"/>
                        </a:rPr>
                        <a:t>Штрафы, санкции, возмещение ущерба</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2 949,2</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2 705,8</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-389,3</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2 316,5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2 761,5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2 876,5</a:t>
                      </a:r>
                    </a:p>
                  </a:txBody>
                  <a:tcPr marL="9525" marR="9525" marT="9525" marB="0" anchor="ctr">
                    <a:cell3D prstMaterial="dkEdge">
                      <a:bevel w="50800" prst="hardEdge"/>
                      <a:lightRig rig="flood" dir="t"/>
                    </a:cell3D>
                  </a:tcPr>
                </a:tc>
              </a:tr>
              <a:tr h="323077">
                <a:tc>
                  <a:txBody>
                    <a:bodyPr/>
                    <a:lstStyle/>
                    <a:p>
                      <a:pPr algn="ctr" rtl="0" fontAlgn="ctr"/>
                      <a:r>
                        <a:rPr lang="ru-RU" sz="1000" b="0" i="0" u="none" strike="noStrike">
                          <a:solidFill>
                            <a:srgbClr val="000000"/>
                          </a:solidFill>
                          <a:effectLst/>
                          <a:latin typeface="Times New Roman"/>
                        </a:rPr>
                        <a:t>Прочие неналоговые доходы</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43,1</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0,0</a:t>
                      </a:r>
                    </a:p>
                  </a:txBody>
                  <a:tcPr marL="9525" marR="9525" marT="9525" marB="0" anchor="ctr">
                    <a:cell3D prstMaterial="dkEdge">
                      <a:bevel w="50800" prst="hardEdge"/>
                      <a:lightRig rig="flood" dir="t"/>
                    </a:cell3D>
                  </a:tcPr>
                </a:tc>
                <a:tc>
                  <a:txBody>
                    <a:bodyPr/>
                    <a:lstStyle/>
                    <a:p>
                      <a:pPr algn="ctr" rtl="0" fontAlgn="ctr"/>
                      <a:r>
                        <a:rPr lang="ru-RU" sz="1000" b="0" i="0" u="none" strike="noStrike" dirty="0">
                          <a:solidFill>
                            <a:srgbClr val="000000"/>
                          </a:solidFill>
                          <a:effectLst/>
                          <a:latin typeface="Times New Roman"/>
                        </a:rPr>
                        <a:t>0,0</a:t>
                      </a:r>
                    </a:p>
                  </a:txBody>
                  <a:tcPr marL="9525" marR="9525" marT="9525" marB="0" anchor="ctr">
                    <a:cell3D prstMaterial="dkEdge">
                      <a:bevel w="50800" prst="hardEdge"/>
                      <a:lightRig rig="flood" dir="t"/>
                    </a:cell3D>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5327640" y="6037200"/>
            <a:ext cx="323964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452" name="TextShape 2"/>
          <p:cNvSpPr txBox="1"/>
          <p:nvPr/>
        </p:nvSpPr>
        <p:spPr>
          <a:xfrm>
            <a:off x="288000" y="3490200"/>
            <a:ext cx="4392000" cy="504000"/>
          </a:xfrm>
          <a:prstGeom prst="rect">
            <a:avLst/>
          </a:prstGeom>
          <a:noFill/>
          <a:ln>
            <a:noFill/>
          </a:ln>
        </p:spPr>
        <p:txBody>
          <a:bodyPr lIns="90000" tIns="45000" rIns="90000" bIns="45000"/>
          <a:lstStyle/>
          <a:p>
            <a:pPr algn="ctr"/>
            <a:r>
              <a:rPr lang="ru-RU" sz="1400" b="1" i="1" strike="noStrike" spc="-1">
                <a:latin typeface="Times New Roman"/>
              </a:rPr>
              <a:t>Безвозмездные поступления от других бюджетов</a:t>
            </a:r>
            <a:endParaRPr lang="ru-RU" sz="1400" b="0" strike="noStrike" spc="-1">
              <a:latin typeface="Arial"/>
            </a:endParaRPr>
          </a:p>
          <a:p>
            <a:pPr algn="ctr"/>
            <a:r>
              <a:rPr lang="ru-RU" sz="1400" b="1" i="1" strike="noStrike" spc="-1">
                <a:latin typeface="Times New Roman"/>
              </a:rPr>
              <a:t> бюджетной системы РФ</a:t>
            </a:r>
            <a:endParaRPr lang="ru-RU" sz="1400" b="0" strike="noStrike" spc="-1">
              <a:latin typeface="Arial"/>
            </a:endParaRPr>
          </a:p>
        </p:txBody>
      </p:sp>
      <p:sp>
        <p:nvSpPr>
          <p:cNvPr id="453" name="TextShape 3"/>
          <p:cNvSpPr txBox="1"/>
          <p:nvPr/>
        </p:nvSpPr>
        <p:spPr>
          <a:xfrm>
            <a:off x="5976000" y="3567960"/>
            <a:ext cx="2232000" cy="680040"/>
          </a:xfrm>
          <a:prstGeom prst="rect">
            <a:avLst/>
          </a:prstGeom>
          <a:noFill/>
          <a:ln>
            <a:noFill/>
          </a:ln>
        </p:spPr>
        <p:txBody>
          <a:bodyPr lIns="90000" tIns="45000" rIns="90000" bIns="45000"/>
          <a:lstStyle/>
          <a:p>
            <a:pPr algn="ctr"/>
            <a:r>
              <a:rPr lang="ru-RU" sz="1400" b="1" i="1" strike="noStrike" spc="-1">
                <a:latin typeface="Times New Roman"/>
              </a:rPr>
              <a:t>Прочие безвозмездные поступления </a:t>
            </a:r>
            <a:endParaRPr lang="ru-RU" sz="1400" b="0" strike="noStrike" spc="-1">
              <a:latin typeface="Arial"/>
            </a:endParaRPr>
          </a:p>
        </p:txBody>
      </p:sp>
      <p:sp>
        <p:nvSpPr>
          <p:cNvPr id="454" name="TextShape 4"/>
          <p:cNvSpPr txBox="1"/>
          <p:nvPr/>
        </p:nvSpPr>
        <p:spPr>
          <a:xfrm>
            <a:off x="179512" y="1596252"/>
            <a:ext cx="3528000" cy="839176"/>
          </a:xfrm>
          <a:prstGeom prst="rect">
            <a:avLst/>
          </a:prstGeom>
          <a:noFill/>
          <a:ln>
            <a:noFill/>
          </a:ln>
        </p:spPr>
        <p:txBody>
          <a:bodyPr lIns="90000" tIns="45000" rIns="90000" bIns="45000"/>
          <a:lstStyle/>
          <a:p>
            <a:pPr algn="ctr"/>
            <a:r>
              <a:rPr lang="ru-RU" sz="1400" b="1" i="1" strike="noStrike" spc="-1" dirty="0">
                <a:latin typeface="Times New Roman"/>
              </a:rPr>
              <a:t>Безвозмездные </a:t>
            </a:r>
            <a:r>
              <a:rPr lang="ru-RU" sz="1400" b="1" i="1" strike="noStrike" spc="-1" dirty="0" smtClean="0">
                <a:latin typeface="Times New Roman"/>
              </a:rPr>
              <a:t>поступления</a:t>
            </a:r>
          </a:p>
          <a:p>
            <a:pPr algn="ctr"/>
            <a:r>
              <a:rPr lang="ru-RU" sz="1400" b="1" i="1" strike="noStrike" spc="-1" dirty="0" smtClean="0">
                <a:latin typeface="Times New Roman"/>
              </a:rPr>
              <a:t> бюджета</a:t>
            </a:r>
          </a:p>
          <a:p>
            <a:pPr algn="ctr"/>
            <a:r>
              <a:rPr lang="ru-RU" sz="1400" b="1" i="1" strike="noStrike" spc="-1" dirty="0" smtClean="0">
                <a:latin typeface="Times New Roman"/>
              </a:rPr>
              <a:t> </a:t>
            </a:r>
            <a:r>
              <a:rPr lang="ru-RU" sz="1400" b="1" i="1" strike="noStrike" spc="-1" dirty="0">
                <a:latin typeface="Times New Roman"/>
              </a:rPr>
              <a:t>МО ГО «Вуктыл»</a:t>
            </a:r>
            <a:endParaRPr lang="ru-RU" sz="1400" b="0" strike="noStrike" spc="-1" dirty="0">
              <a:latin typeface="Arial"/>
            </a:endParaRPr>
          </a:p>
        </p:txBody>
      </p:sp>
      <p:sp>
        <p:nvSpPr>
          <p:cNvPr id="456" name="TextShape 6"/>
          <p:cNvSpPr txBox="1"/>
          <p:nvPr/>
        </p:nvSpPr>
        <p:spPr>
          <a:xfrm>
            <a:off x="5400000" y="4441680"/>
            <a:ext cx="2975760" cy="1595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В </a:t>
            </a:r>
            <a:r>
              <a:rPr lang="ru-RU" sz="1400" b="1" strike="noStrike" spc="-1" dirty="0" smtClean="0">
                <a:solidFill>
                  <a:srgbClr val="000000"/>
                </a:solidFill>
                <a:latin typeface="Times New Roman"/>
                <a:ea typeface="Microsoft YaHei"/>
              </a:rPr>
              <a:t> бюджете </a:t>
            </a:r>
            <a:r>
              <a:rPr lang="ru-RU" sz="1400" b="1" strike="noStrike" spc="-1" dirty="0">
                <a:solidFill>
                  <a:srgbClr val="000000"/>
                </a:solidFill>
                <a:latin typeface="Times New Roman"/>
                <a:ea typeface="Microsoft YaHei"/>
              </a:rPr>
              <a:t>МО ГО «Вуктыл» на </a:t>
            </a:r>
            <a:r>
              <a:rPr lang="ru-RU" sz="1400" b="1" strike="noStrike" spc="-1" dirty="0" smtClean="0">
                <a:solidFill>
                  <a:srgbClr val="000000"/>
                </a:solidFill>
                <a:latin typeface="Times New Roman"/>
                <a:ea typeface="Microsoft YaHei"/>
              </a:rPr>
              <a:t>2021 </a:t>
            </a:r>
            <a:r>
              <a:rPr lang="ru-RU" sz="1400" b="1" strike="noStrike" spc="-1" dirty="0">
                <a:solidFill>
                  <a:srgbClr val="000000"/>
                </a:solidFill>
                <a:latin typeface="Times New Roman"/>
                <a:ea typeface="Microsoft YaHei"/>
              </a:rPr>
              <a:t>год </a:t>
            </a:r>
            <a:r>
              <a:rPr lang="ru-RU" sz="1400" b="1" strike="noStrike" spc="-1" dirty="0" smtClean="0">
                <a:solidFill>
                  <a:srgbClr val="000000"/>
                </a:solidFill>
                <a:latin typeface="Times New Roman"/>
                <a:ea typeface="Microsoft YaHei"/>
              </a:rPr>
              <a:t> и плановый </a:t>
            </a:r>
            <a:r>
              <a:rPr lang="ru-RU" sz="1400" b="1" strike="noStrike" spc="-1" dirty="0">
                <a:solidFill>
                  <a:srgbClr val="000000"/>
                </a:solidFill>
                <a:latin typeface="Times New Roman"/>
                <a:ea typeface="Microsoft YaHei"/>
              </a:rPr>
              <a:t>период  </a:t>
            </a:r>
            <a:r>
              <a:rPr lang="ru-RU" sz="1400" b="1" strike="noStrike" spc="-1" dirty="0" smtClean="0">
                <a:solidFill>
                  <a:srgbClr val="000000"/>
                </a:solidFill>
                <a:latin typeface="Times New Roman"/>
                <a:ea typeface="Microsoft YaHei"/>
              </a:rPr>
              <a:t>2022 </a:t>
            </a:r>
            <a:r>
              <a:rPr lang="ru-RU" sz="1400" b="1" strike="noStrike" spc="-1" dirty="0">
                <a:solidFill>
                  <a:srgbClr val="000000"/>
                </a:solidFill>
                <a:latin typeface="Times New Roman"/>
                <a:ea typeface="Microsoft YaHei"/>
              </a:rPr>
              <a:t>и </a:t>
            </a:r>
            <a:r>
              <a:rPr lang="ru-RU" sz="1400" b="1" strike="noStrike" spc="-1" dirty="0" smtClean="0">
                <a:solidFill>
                  <a:srgbClr val="000000"/>
                </a:solidFill>
                <a:latin typeface="Times New Roman"/>
                <a:ea typeface="Microsoft YaHei"/>
              </a:rPr>
              <a:t>2023 </a:t>
            </a:r>
            <a:r>
              <a:rPr lang="ru-RU" sz="1400" b="1" strike="noStrike" spc="-1" dirty="0">
                <a:solidFill>
                  <a:srgbClr val="000000"/>
                </a:solidFill>
                <a:latin typeface="Times New Roman"/>
                <a:ea typeface="Microsoft YaHei"/>
              </a:rPr>
              <a:t>годах поступление прочих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безвозмездных поступлений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не запланировано</a:t>
            </a:r>
            <a:endParaRPr lang="ru-RU" sz="1400" b="0" strike="noStrike" spc="-1" dirty="0">
              <a:latin typeface="Arial"/>
            </a:endParaRPr>
          </a:p>
        </p:txBody>
      </p:sp>
      <p:sp>
        <p:nvSpPr>
          <p:cNvPr id="10"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504000" y="263232"/>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безвозмездных поступлений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685161851"/>
              </p:ext>
            </p:extLst>
          </p:nvPr>
        </p:nvGraphicFramePr>
        <p:xfrm>
          <a:off x="107504" y="767232"/>
          <a:ext cx="8856984" cy="30218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Диаграмма 2"/>
          <p:cNvGraphicFramePr/>
          <p:nvPr>
            <p:extLst>
              <p:ext uri="{D42A27DB-BD31-4B8C-83A1-F6EECF244321}">
                <p14:modId xmlns:p14="http://schemas.microsoft.com/office/powerpoint/2010/main" val="1293899188"/>
              </p:ext>
            </p:extLst>
          </p:nvPr>
        </p:nvGraphicFramePr>
        <p:xfrm>
          <a:off x="147256" y="4149080"/>
          <a:ext cx="6096000" cy="2708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0" name="Table 1"/>
          <p:cNvGraphicFramePr/>
          <p:nvPr>
            <p:extLst>
              <p:ext uri="{D42A27DB-BD31-4B8C-83A1-F6EECF244321}">
                <p14:modId xmlns:p14="http://schemas.microsoft.com/office/powerpoint/2010/main" val="2115272844"/>
              </p:ext>
            </p:extLst>
          </p:nvPr>
        </p:nvGraphicFramePr>
        <p:xfrm>
          <a:off x="122597" y="901892"/>
          <a:ext cx="8898806" cy="5757270"/>
        </p:xfrm>
        <a:graphic>
          <a:graphicData uri="http://schemas.openxmlformats.org/drawingml/2006/table">
            <a:tbl>
              <a:tblPr>
                <a:tableStyleId>{284E427A-3D55-4303-BF80-6455036E1DE7}</a:tableStyleId>
              </a:tblPr>
              <a:tblGrid>
                <a:gridCol w="3858247"/>
                <a:gridCol w="720080"/>
                <a:gridCol w="1023204"/>
                <a:gridCol w="921012"/>
                <a:gridCol w="810447"/>
                <a:gridCol w="782908"/>
                <a:gridCol w="782908"/>
              </a:tblGrid>
              <a:tr h="606457">
                <a:tc>
                  <a:txBody>
                    <a:bodyPr/>
                    <a:lstStyle/>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2019 </a:t>
                      </a:r>
                      <a:r>
                        <a:rPr lang="ru-RU" sz="1200" b="1" strike="noStrike" spc="-1" dirty="0">
                          <a:solidFill>
                            <a:schemeClr val="tx1"/>
                          </a:solidFill>
                          <a:latin typeface="Times New Roman" panose="02020603050405020304" pitchFamily="18" charset="0"/>
                          <a:cs typeface="Times New Roman" panose="02020603050405020304" pitchFamily="18" charset="0"/>
                        </a:rPr>
                        <a:t>год </a:t>
                      </a:r>
                      <a:r>
                        <a:rPr lang="ru-RU" sz="1200" b="1" strike="noStrike" spc="-1" dirty="0" smtClean="0">
                          <a:solidFill>
                            <a:schemeClr val="tx1"/>
                          </a:solidFill>
                          <a:latin typeface="Times New Roman" panose="02020603050405020304" pitchFamily="18" charset="0"/>
                          <a:cs typeface="Times New Roman" panose="02020603050405020304" pitchFamily="18" charset="0"/>
                        </a:rPr>
                        <a:t>(факт)</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2020</a:t>
                      </a: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 </a:t>
                      </a:r>
                      <a:r>
                        <a:rPr lang="ru-RU" sz="1200" b="1" strike="noStrike" spc="-1" dirty="0" smtClean="0">
                          <a:solidFill>
                            <a:schemeClr val="tx1"/>
                          </a:solidFill>
                          <a:latin typeface="Times New Roman" panose="02020603050405020304" pitchFamily="18" charset="0"/>
                          <a:cs typeface="Times New Roman" panose="02020603050405020304" pitchFamily="18" charset="0"/>
                        </a:rPr>
                        <a:t>год </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Динамика 2021 к 2020</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2021 </a:t>
                      </a:r>
                      <a:r>
                        <a:rPr lang="ru-RU" sz="1200" b="1" strike="noStrike" spc="-1" dirty="0">
                          <a:solidFill>
                            <a:schemeClr val="tx1"/>
                          </a:solidFill>
                          <a:latin typeface="Times New Roman" panose="02020603050405020304" pitchFamily="18" charset="0"/>
                          <a:cs typeface="Times New Roman" panose="02020603050405020304" pitchFamily="18" charset="0"/>
                        </a:rPr>
                        <a:t>год</a:t>
                      </a: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2022 </a:t>
                      </a:r>
                      <a:r>
                        <a:rPr lang="ru-RU" sz="1200" b="1" strike="noStrike" spc="-1" dirty="0">
                          <a:solidFill>
                            <a:schemeClr val="tx1"/>
                          </a:solidFill>
                          <a:latin typeface="Times New Roman" panose="02020603050405020304" pitchFamily="18" charset="0"/>
                          <a:cs typeface="Times New Roman" panose="02020603050405020304" pitchFamily="18" charset="0"/>
                        </a:rPr>
                        <a:t>год</a:t>
                      </a:r>
                    </a:p>
                  </a:txBody>
                  <a:tcPr marL="90000" marR="90000">
                    <a:cell3D prstMaterial="dkEdge">
                      <a:bevel prst="artDeco"/>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solidFill>
                            <a:schemeClr val="tx1"/>
                          </a:solidFill>
                          <a:latin typeface="Times New Roman" panose="02020603050405020304" pitchFamily="18" charset="0"/>
                          <a:cs typeface="Times New Roman" panose="02020603050405020304" pitchFamily="18" charset="0"/>
                        </a:rPr>
                        <a:t>2023 год</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433183">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  Безвозмездные поступления от других бюджетов бюджетной системы Российской Федерации</a:t>
                      </a:r>
                    </a:p>
                  </a:txBody>
                  <a:tcPr marL="172800" marR="10800">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373 676,3</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612 423,7</a:t>
                      </a:r>
                    </a:p>
                  </a:txBody>
                  <a:tcPr marL="9525" marR="9525" marT="9525" marB="0" anchor="ctr">
                    <a:cell3D prstMaterial="dkEdge">
                      <a:bevel prst="artDeco"/>
                      <a:lightRig rig="flood" dir="t"/>
                    </a:cell3D>
                  </a:tcPr>
                </a:tc>
                <a:tc>
                  <a:txBody>
                    <a:bodyPr/>
                    <a:lstStyle/>
                    <a:p>
                      <a:pPr algn="ctr" rtl="0" fontAlgn="ctr"/>
                      <a:r>
                        <a:rPr lang="ru-RU" sz="1200" b="1" i="0" u="none" strike="noStrike" dirty="0" smtClean="0">
                          <a:solidFill>
                            <a:srgbClr val="000000"/>
                          </a:solidFill>
                          <a:effectLst/>
                          <a:latin typeface="Times New Roman"/>
                        </a:rPr>
                        <a:t>- 222 790,3</a:t>
                      </a:r>
                      <a:endParaRPr lang="ru-RU" sz="1200" b="1"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1" i="0" u="none" strike="noStrike" dirty="0" smtClean="0">
                          <a:solidFill>
                            <a:srgbClr val="000000"/>
                          </a:solidFill>
                          <a:effectLst/>
                          <a:latin typeface="Times New Roman"/>
                        </a:rPr>
                        <a:t>389 633,4</a:t>
                      </a:r>
                      <a:endParaRPr lang="ru-RU" sz="1200" b="1"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1" i="0" u="none" strike="noStrike" dirty="0" smtClean="0">
                          <a:solidFill>
                            <a:srgbClr val="000000"/>
                          </a:solidFill>
                          <a:effectLst/>
                          <a:latin typeface="Times New Roman"/>
                        </a:rPr>
                        <a:t>319 139,7</a:t>
                      </a:r>
                      <a:endParaRPr lang="ru-RU" sz="1200" b="1"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1" i="0" u="none" strike="noStrike" dirty="0" smtClean="0">
                          <a:solidFill>
                            <a:srgbClr val="000000"/>
                          </a:solidFill>
                          <a:effectLst/>
                          <a:latin typeface="Times New Roman"/>
                        </a:rPr>
                        <a:t>319 164,8</a:t>
                      </a:r>
                      <a:endParaRPr lang="ru-RU" sz="1200" b="1" i="0" u="none" strike="noStrike" dirty="0">
                        <a:solidFill>
                          <a:srgbClr val="000000"/>
                        </a:solidFill>
                        <a:effectLst/>
                        <a:latin typeface="Times New Roman"/>
                      </a:endParaRPr>
                    </a:p>
                  </a:txBody>
                  <a:tcPr marL="9525" marR="9525" marT="9525" marB="0" anchor="ctr">
                    <a:cell3D prstMaterial="dkEdge">
                      <a:bevel prst="artDeco"/>
                      <a:lightRig rig="flood" dir="t"/>
                    </a:cell3D>
                  </a:tcPr>
                </a:tc>
              </a:tr>
              <a:tr h="259910">
                <a:tc>
                  <a:txBody>
                    <a:bodyPr/>
                    <a:lstStyle/>
                    <a:p>
                      <a:pPr algn="just">
                        <a:lnSpc>
                          <a:spcPct val="100000"/>
                        </a:lnSpc>
                      </a:pPr>
                      <a:r>
                        <a:rPr lang="ru-RU" sz="1200" strike="noStrike" spc="-1">
                          <a:latin typeface="Times New Roman" panose="02020603050405020304" pitchFamily="18" charset="0"/>
                          <a:cs typeface="Times New Roman" panose="02020603050405020304" pitchFamily="18" charset="0"/>
                        </a:rPr>
                        <a:t>  Дотации на выравнивание бюджетной обеспеченности</a:t>
                      </a:r>
                      <a:endParaRPr lang="ru-RU" sz="1200" b="0" strike="noStrike" spc="-1">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1 099,8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44 838,8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-4 101,2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40 737,6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192,0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21,5</a:t>
                      </a:r>
                    </a:p>
                  </a:txBody>
                  <a:tcPr marL="9525" marR="9525" marT="9525" marB="0" anchor="ctr">
                    <a:cell3D prstMaterial="dkEdge">
                      <a:bevel prst="artDeco"/>
                      <a:lightRig rig="flood" dir="t"/>
                    </a:cell3D>
                  </a:tcPr>
                </a:tc>
              </a:tr>
              <a:tr h="433183">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  Дотации бюджетам на поддержку мер по обеспечению сбалансированности бюджетов</a:t>
                      </a:r>
                      <a:endParaRPr lang="ru-RU" sz="1200" b="0" strike="noStrike" spc="-1" dirty="0">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33 006,7</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24 166,1</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-19 156,5</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5 009,6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r>
              <a:tr h="528845">
                <a:tc>
                  <a:txBody>
                    <a:bodyPr/>
                    <a:lstStyle/>
                    <a:p>
                      <a:pPr marL="0" marR="0" indent="0" algn="just" defTabSz="914400" rtl="0" eaLnBrk="1" fontAlgn="auto" latinLnBrk="0" hangingPunct="1">
                        <a:lnSpc>
                          <a:spcPct val="100000"/>
                        </a:lnSpc>
                        <a:spcBef>
                          <a:spcPts val="567"/>
                        </a:spcBef>
                        <a:spcAft>
                          <a:spcPts val="567"/>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Дотации (гранты) бюджетам за достижение показателей деятельности органов местного самоуправления</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r>
              <a:tr h="259910">
                <a:tc>
                  <a:txBody>
                    <a:bodyPr/>
                    <a:lstStyle/>
                    <a:p>
                      <a:pPr algn="just">
                        <a:lnSpc>
                          <a:spcPct val="100000"/>
                        </a:lnSpc>
                        <a:spcBef>
                          <a:spcPts val="567"/>
                        </a:spcBef>
                        <a:spcAft>
                          <a:spcPts val="567"/>
                        </a:spcAft>
                      </a:pPr>
                      <a:r>
                        <a:rPr lang="ru-RU" sz="1200" b="0" strike="noStrike" spc="-1" dirty="0" smtClean="0">
                          <a:solidFill>
                            <a:schemeClr val="tx1"/>
                          </a:solidFill>
                          <a:latin typeface="Times New Roman" panose="02020603050405020304" pitchFamily="18" charset="0"/>
                          <a:cs typeface="Times New Roman" panose="02020603050405020304" pitchFamily="18" charset="0"/>
                        </a:rPr>
                        <a:t>Прочие дотации</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5 794,8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-5 794,8</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r>
              <a:tr h="273576">
                <a:tc>
                  <a:txBody>
                    <a:bodyPr/>
                    <a:lstStyle/>
                    <a:p>
                      <a:pPr algn="just">
                        <a:lnSpc>
                          <a:spcPct val="100000"/>
                        </a:lnSpc>
                        <a:spcBef>
                          <a:spcPts val="567"/>
                        </a:spcBef>
                        <a:spcAft>
                          <a:spcPts val="567"/>
                        </a:spcAft>
                      </a:pPr>
                      <a:r>
                        <a:rPr lang="ru-RU" sz="1200" strike="noStrike" spc="-1" dirty="0">
                          <a:solidFill>
                            <a:schemeClr val="tx1"/>
                          </a:solidFill>
                          <a:latin typeface="Times New Roman" panose="02020603050405020304" pitchFamily="18" charset="0"/>
                          <a:cs typeface="Times New Roman" panose="02020603050405020304" pitchFamily="18" charset="0"/>
                        </a:rPr>
                        <a:t>  Субсидии </a:t>
                      </a:r>
                      <a:r>
                        <a:rPr lang="ru-RU" sz="1200" strike="noStrike" spc="-1" dirty="0" smtClean="0">
                          <a:solidFill>
                            <a:schemeClr val="tx1"/>
                          </a:solidFill>
                          <a:latin typeface="Times New Roman" panose="02020603050405020304" pitchFamily="18" charset="0"/>
                          <a:cs typeface="Times New Roman" panose="02020603050405020304" pitchFamily="18" charset="0"/>
                        </a:rPr>
                        <a:t>на </a:t>
                      </a:r>
                      <a:r>
                        <a:rPr lang="ru-RU" sz="1200" strike="noStrike" spc="-1" dirty="0">
                          <a:solidFill>
                            <a:schemeClr val="tx1"/>
                          </a:solidFill>
                          <a:latin typeface="Times New Roman" panose="02020603050405020304" pitchFamily="18" charset="0"/>
                          <a:cs typeface="Times New Roman" panose="02020603050405020304" pitchFamily="18" charset="0"/>
                        </a:rPr>
                        <a:t>обеспечение жильем молодых семей</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394,2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293,2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-293,2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r>
              <a:tr h="433183">
                <a:tc>
                  <a:txBody>
                    <a:bodyPr/>
                    <a:lstStyle/>
                    <a:p>
                      <a:pPr algn="just">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  Субсидии бюджетам на софинансирование </a:t>
                      </a:r>
                      <a:r>
                        <a:rPr lang="ru-RU" sz="1200" strike="noStrike" spc="-1" dirty="0" smtClean="0">
                          <a:solidFill>
                            <a:schemeClr val="tx1"/>
                          </a:solidFill>
                          <a:latin typeface="Times New Roman" panose="02020603050405020304" pitchFamily="18" charset="0"/>
                          <a:cs typeface="Times New Roman" panose="02020603050405020304" pitchFamily="18" charset="0"/>
                        </a:rPr>
                        <a:t>кап. </a:t>
                      </a:r>
                      <a:r>
                        <a:rPr lang="ru-RU" sz="1200" strike="noStrike" spc="-1" dirty="0">
                          <a:solidFill>
                            <a:schemeClr val="tx1"/>
                          </a:solidFill>
                          <a:latin typeface="Times New Roman" panose="02020603050405020304" pitchFamily="18" charset="0"/>
                          <a:cs typeface="Times New Roman" panose="02020603050405020304" pitchFamily="18" charset="0"/>
                        </a:rPr>
                        <a:t>вложений в </a:t>
                      </a:r>
                      <a:r>
                        <a:rPr lang="ru-RU" sz="1200" strike="noStrike" spc="-1" dirty="0" smtClean="0">
                          <a:solidFill>
                            <a:schemeClr val="tx1"/>
                          </a:solidFill>
                          <a:latin typeface="Times New Roman" panose="02020603050405020304" pitchFamily="18" charset="0"/>
                          <a:cs typeface="Times New Roman" panose="02020603050405020304" pitchFamily="18" charset="0"/>
                        </a:rPr>
                        <a:t>объекты муниципальной </a:t>
                      </a:r>
                      <a:r>
                        <a:rPr lang="ru-RU" sz="1200" strike="noStrike" spc="-1" dirty="0">
                          <a:solidFill>
                            <a:schemeClr val="tx1"/>
                          </a:solidFill>
                          <a:latin typeface="Times New Roman" panose="02020603050405020304" pitchFamily="18" charset="0"/>
                          <a:cs typeface="Times New Roman" panose="02020603050405020304" pitchFamily="18" charset="0"/>
                        </a:rPr>
                        <a:t>собственности</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11 158,0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147 501,3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-147 501,3</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r>
              <a:tr h="259910">
                <a:tc>
                  <a:txBody>
                    <a:bodyPr/>
                    <a:lstStyle/>
                    <a:p>
                      <a:pPr algn="just">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 Субсидия бюджетам на поддержку отрасли культуры</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13 386,2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22 578,3</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+ 5 </a:t>
                      </a:r>
                      <a:r>
                        <a:rPr lang="ru-RU" sz="1200" b="0" i="0" u="none" strike="noStrike" dirty="0">
                          <a:solidFill>
                            <a:srgbClr val="000000"/>
                          </a:solidFill>
                          <a:effectLst/>
                          <a:latin typeface="Times New Roman"/>
                        </a:rPr>
                        <a:t>271,9</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27 850,2</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r>
              <a:tr h="433183">
                <a:tc>
                  <a:txBody>
                    <a:bodyPr/>
                    <a:lstStyle/>
                    <a:p>
                      <a:pPr algn="just">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  Субсидии бюджетам на обеспечение развития и укрепления </a:t>
                      </a:r>
                      <a:r>
                        <a:rPr lang="ru-RU" sz="1200" strike="noStrike" spc="-1" dirty="0" smtClean="0">
                          <a:solidFill>
                            <a:schemeClr val="tx1"/>
                          </a:solidFill>
                          <a:latin typeface="Times New Roman" panose="02020603050405020304" pitchFamily="18" charset="0"/>
                          <a:cs typeface="Times New Roman" panose="02020603050405020304" pitchFamily="18" charset="0"/>
                        </a:rPr>
                        <a:t>МТБ муниципальных </a:t>
                      </a:r>
                      <a:r>
                        <a:rPr lang="ru-RU" sz="1200" strike="noStrike" spc="-1" dirty="0">
                          <a:solidFill>
                            <a:schemeClr val="tx1"/>
                          </a:solidFill>
                          <a:latin typeface="Times New Roman" panose="02020603050405020304" pitchFamily="18" charset="0"/>
                          <a:cs typeface="Times New Roman" panose="02020603050405020304" pitchFamily="18" charset="0"/>
                        </a:rPr>
                        <a:t>домов культуры</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766,9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806,0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-806,0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r>
              <a:tr h="433183">
                <a:tc>
                  <a:txBody>
                    <a:bodyPr/>
                    <a:lstStyle/>
                    <a:p>
                      <a:pPr algn="just">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Субсидии бюджетам на </a:t>
                      </a:r>
                      <a:r>
                        <a:rPr lang="ru-RU" sz="1200" strike="noStrike" spc="-1" dirty="0" smtClean="0">
                          <a:solidFill>
                            <a:schemeClr val="tx1"/>
                          </a:solidFill>
                          <a:latin typeface="Times New Roman" panose="02020603050405020304" pitchFamily="18" charset="0"/>
                          <a:cs typeface="Times New Roman" panose="02020603050405020304" pitchFamily="18" charset="0"/>
                        </a:rPr>
                        <a:t>реализацию программ </a:t>
                      </a:r>
                      <a:r>
                        <a:rPr lang="ru-RU" sz="1200" strike="noStrike" spc="-1" dirty="0">
                          <a:solidFill>
                            <a:schemeClr val="tx1"/>
                          </a:solidFill>
                          <a:latin typeface="Times New Roman" panose="02020603050405020304" pitchFamily="18" charset="0"/>
                          <a:cs typeface="Times New Roman" panose="02020603050405020304" pitchFamily="18" charset="0"/>
                        </a:rPr>
                        <a:t>формирования современной городской среды</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5 308,5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5 016,9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-166,4</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4 850,5</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4 808,0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5 506,8</a:t>
                      </a:r>
                    </a:p>
                  </a:txBody>
                  <a:tcPr marL="9525" marR="9525" marT="9525" marB="0" anchor="ctr">
                    <a:cell3D prstMaterial="dkEdge">
                      <a:bevel prst="artDeco"/>
                      <a:lightRig rig="flood" dir="t"/>
                    </a:cell3D>
                  </a:tcPr>
                </a:tc>
              </a:tr>
              <a:tr h="433183">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Субсидии на организацию бесплатного горячего питания обучающихся</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3 290,0</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+ 4 </a:t>
                      </a:r>
                      <a:r>
                        <a:rPr lang="ru-RU" sz="1200" b="0" i="0" u="none" strike="noStrike" dirty="0">
                          <a:solidFill>
                            <a:srgbClr val="000000"/>
                          </a:solidFill>
                          <a:effectLst/>
                          <a:latin typeface="Times New Roman"/>
                        </a:rPr>
                        <a:t>837,2</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8 127,2</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8 484,6</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8 231,6</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r>
              <a:tr h="433183">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Субсидии бюджетам на создание новых мест в образовательных организациях</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615,3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-615,3</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r>
              <a:tr h="290665">
                <a:tc>
                  <a:txBody>
                    <a:bodyPr/>
                    <a:lstStyle/>
                    <a:p>
                      <a:pPr algn="just">
                        <a:lnSpc>
                          <a:spcPct val="100000"/>
                        </a:lnSpc>
                      </a:pPr>
                      <a:r>
                        <a:rPr lang="ru-RU" sz="1200" strike="noStrike" spc="-1" dirty="0">
                          <a:solidFill>
                            <a:srgbClr val="FF0000"/>
                          </a:solidFill>
                          <a:latin typeface="Times New Roman" panose="02020603050405020304" pitchFamily="18" charset="0"/>
                          <a:cs typeface="Times New Roman" panose="02020603050405020304" pitchFamily="18" charset="0"/>
                        </a:rPr>
                        <a:t>  </a:t>
                      </a:r>
                      <a:r>
                        <a:rPr lang="ru-RU" sz="1200" strike="noStrike" spc="-1" dirty="0">
                          <a:solidFill>
                            <a:schemeClr val="tx1"/>
                          </a:solidFill>
                          <a:latin typeface="Times New Roman" panose="02020603050405020304" pitchFamily="18" charset="0"/>
                          <a:cs typeface="Times New Roman" panose="02020603050405020304" pitchFamily="18" charset="0"/>
                        </a:rPr>
                        <a:t>Прочие субсидии</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71 630,6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98 324,3</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-42 577,9</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55 746,4</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56 862,0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56 861,9</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r>
            </a:tbl>
          </a:graphicData>
        </a:graphic>
      </p:graphicFrame>
      <p:sp>
        <p:nvSpPr>
          <p:cNvPr id="4" name="Заголовок 1"/>
          <p:cNvSpPr txBox="1">
            <a:spLocks/>
          </p:cNvSpPr>
          <p:nvPr/>
        </p:nvSpPr>
        <p:spPr>
          <a:xfrm>
            <a:off x="0" y="0"/>
            <a:ext cx="9144000" cy="84718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s://siyanie-severa.ru/files/56/115/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722608"/>
            <a:ext cx="5904656" cy="57239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4" y="5077994"/>
            <a:ext cx="2490491" cy="176630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descr="https://need4study.com/uploads/institutions/images/31048/.resized/564x400/main_photo.jpg?v=15133506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2241" y="2904938"/>
            <a:ext cx="2024559" cy="16779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descr="https://avt-12.foto.mail.ru/mail/sad32-vuktyl/_avatar180?1378989419&amp;mrim=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45" y="2594816"/>
            <a:ext cx="1966012" cy="19660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0" y="3852"/>
            <a:ext cx="9144000" cy="691348"/>
          </a:xfrm>
          <a:prstGeom prst="rect">
            <a:avLst/>
          </a:prstGeom>
          <a:blipFill>
            <a:blip r:embed="rId7"/>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Сеть муниципальных учреждений</a:t>
            </a:r>
            <a:endParaRPr lang="ru-RU" sz="2000" spc="-1" dirty="0">
              <a:latin typeface="Arial"/>
            </a:endParaRPr>
          </a:p>
        </p:txBody>
      </p:sp>
      <p:pic>
        <p:nvPicPr>
          <p:cNvPr id="1026" name="Picture 2" descr="https://furnitrade.ru/wp-content/uploads/2019/02/g.-Vuktyl-KSK.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45" y="716656"/>
            <a:ext cx="2250417" cy="18184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2744" y="722608"/>
            <a:ext cx="2241746" cy="187220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9939" y="5013176"/>
            <a:ext cx="2114552" cy="181472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Схема 1"/>
          <p:cNvGraphicFramePr/>
          <p:nvPr>
            <p:extLst>
              <p:ext uri="{D42A27DB-BD31-4B8C-83A1-F6EECF244321}">
                <p14:modId xmlns:p14="http://schemas.microsoft.com/office/powerpoint/2010/main" val="2400018620"/>
              </p:ext>
            </p:extLst>
          </p:nvPr>
        </p:nvGraphicFramePr>
        <p:xfrm>
          <a:off x="179512" y="769834"/>
          <a:ext cx="8640960" cy="567672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6" name="Прямоугольник 5"/>
          <p:cNvSpPr/>
          <p:nvPr/>
        </p:nvSpPr>
        <p:spPr>
          <a:xfrm>
            <a:off x="3203848" y="3158954"/>
            <a:ext cx="2934072" cy="954107"/>
          </a:xfrm>
          <a:prstGeom prst="rect">
            <a:avLst/>
          </a:prstGeom>
        </p:spPr>
        <p:txBody>
          <a:bodyPr wrap="square">
            <a:spAutoFit/>
          </a:bodyPr>
          <a:lstStyle/>
          <a:p>
            <a:pPr algn="ctr"/>
            <a:r>
              <a:rPr lang="ru-RU" sz="1400" b="1" dirty="0" smtClean="0">
                <a:ln w="1905"/>
                <a:solidFill>
                  <a:schemeClr val="bg1"/>
                </a:solidFill>
                <a:effectLst>
                  <a:innerShdw blurRad="69850" dist="43180" dir="5400000">
                    <a:srgbClr val="000000">
                      <a:alpha val="65000"/>
                    </a:srgbClr>
                  </a:innerShdw>
                </a:effectLst>
              </a:rPr>
              <a:t>из </a:t>
            </a:r>
            <a:r>
              <a:rPr lang="ru-RU" sz="1400" b="1" dirty="0">
                <a:ln w="1905"/>
                <a:solidFill>
                  <a:schemeClr val="bg1"/>
                </a:solidFill>
                <a:effectLst>
                  <a:innerShdw blurRad="69850" dist="43180" dir="5400000">
                    <a:srgbClr val="000000">
                      <a:alpha val="65000"/>
                    </a:srgbClr>
                  </a:innerShdw>
                </a:effectLst>
              </a:rPr>
              <a:t>бюджета</a:t>
            </a:r>
          </a:p>
          <a:p>
            <a:pPr algn="ctr"/>
            <a:r>
              <a:rPr lang="ru-RU" sz="1400" b="1" dirty="0">
                <a:ln w="1905"/>
                <a:solidFill>
                  <a:schemeClr val="bg1"/>
                </a:solidFill>
                <a:effectLst>
                  <a:innerShdw blurRad="69850" dist="43180" dir="5400000">
                    <a:srgbClr val="000000">
                      <a:alpha val="65000"/>
                    </a:srgbClr>
                  </a:innerShdw>
                </a:effectLst>
              </a:rPr>
              <a:t> МО ГО «Вуктыл»</a:t>
            </a:r>
          </a:p>
          <a:p>
            <a:pPr algn="ctr"/>
            <a:r>
              <a:rPr lang="ru-RU" sz="1400" b="1" dirty="0">
                <a:ln w="1905"/>
                <a:solidFill>
                  <a:schemeClr val="bg1"/>
                </a:solidFill>
                <a:effectLst>
                  <a:innerShdw blurRad="69850" dist="43180" dir="5400000">
                    <a:srgbClr val="000000">
                      <a:alpha val="65000"/>
                    </a:srgbClr>
                  </a:innerShdw>
                </a:effectLst>
              </a:rPr>
              <a:t>финансируется </a:t>
            </a:r>
          </a:p>
          <a:p>
            <a:pPr algn="ctr"/>
            <a:r>
              <a:rPr lang="ru-RU" sz="1400" b="1" dirty="0">
                <a:ln w="1905"/>
                <a:solidFill>
                  <a:schemeClr val="bg1"/>
                </a:solidFill>
                <a:effectLst>
                  <a:innerShdw blurRad="69850" dist="43180" dir="5400000">
                    <a:srgbClr val="000000">
                      <a:alpha val="65000"/>
                    </a:srgbClr>
                  </a:innerShdw>
                </a:effectLst>
              </a:rPr>
              <a:t>22 учреждения</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p:cNvGraphicFramePr/>
          <p:nvPr>
            <p:extLst>
              <p:ext uri="{D42A27DB-BD31-4B8C-83A1-F6EECF244321}">
                <p14:modId xmlns:p14="http://schemas.microsoft.com/office/powerpoint/2010/main" val="2653067654"/>
              </p:ext>
            </p:extLst>
          </p:nvPr>
        </p:nvGraphicFramePr>
        <p:xfrm>
          <a:off x="134412" y="924777"/>
          <a:ext cx="8875176" cy="5672931"/>
        </p:xfrm>
        <a:graphic>
          <a:graphicData uri="http://schemas.openxmlformats.org/drawingml/2006/table">
            <a:tbl>
              <a:tblPr>
                <a:tableStyleId>{284E427A-3D55-4303-BF80-6455036E1DE7}</a:tableStyleId>
              </a:tblPr>
              <a:tblGrid>
                <a:gridCol w="3834617"/>
                <a:gridCol w="792088"/>
                <a:gridCol w="1080120"/>
                <a:gridCol w="924816"/>
                <a:gridCol w="791835"/>
                <a:gridCol w="725850"/>
                <a:gridCol w="725850"/>
              </a:tblGrid>
              <a:tr h="560007">
                <a:tc>
                  <a:txBody>
                    <a:bodyPr/>
                    <a:lstStyle/>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2019 </a:t>
                      </a:r>
                      <a:r>
                        <a:rPr lang="ru-RU" sz="1200" b="1" strike="noStrike" spc="-1" dirty="0">
                          <a:solidFill>
                            <a:schemeClr val="tx1"/>
                          </a:solidFill>
                          <a:latin typeface="Times New Roman" panose="02020603050405020304" pitchFamily="18" charset="0"/>
                          <a:cs typeface="Times New Roman" panose="02020603050405020304" pitchFamily="18" charset="0"/>
                        </a:rPr>
                        <a:t>год </a:t>
                      </a:r>
                      <a:r>
                        <a:rPr lang="ru-RU" sz="1200" b="1" strike="noStrike" spc="-1" dirty="0" smtClean="0">
                          <a:solidFill>
                            <a:schemeClr val="tx1"/>
                          </a:solidFill>
                          <a:latin typeface="Times New Roman" panose="02020603050405020304" pitchFamily="18" charset="0"/>
                          <a:cs typeface="Times New Roman" panose="02020603050405020304" pitchFamily="18" charset="0"/>
                        </a:rPr>
                        <a:t>(факт)</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2020</a:t>
                      </a: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 </a:t>
                      </a:r>
                      <a:r>
                        <a:rPr lang="ru-RU" sz="1200" b="1" strike="noStrike" spc="-1" dirty="0" smtClean="0">
                          <a:solidFill>
                            <a:schemeClr val="tx1"/>
                          </a:solidFill>
                          <a:latin typeface="Times New Roman" panose="02020603050405020304" pitchFamily="18" charset="0"/>
                          <a:cs typeface="Times New Roman" panose="02020603050405020304" pitchFamily="18" charset="0"/>
                        </a:rPr>
                        <a:t>год</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Динамика 2021 к 2020</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2021 </a:t>
                      </a:r>
                      <a:r>
                        <a:rPr lang="ru-RU" sz="1200" b="1" strike="noStrike" spc="-1" dirty="0">
                          <a:solidFill>
                            <a:schemeClr val="tx1"/>
                          </a:solidFill>
                          <a:latin typeface="Times New Roman" panose="02020603050405020304" pitchFamily="18" charset="0"/>
                          <a:cs typeface="Times New Roman" panose="02020603050405020304" pitchFamily="18" charset="0"/>
                        </a:rPr>
                        <a:t>год</a:t>
                      </a: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2022 </a:t>
                      </a:r>
                      <a:r>
                        <a:rPr lang="ru-RU" sz="1200" b="1" strike="noStrike" spc="-1" dirty="0">
                          <a:solidFill>
                            <a:schemeClr val="tx1"/>
                          </a:solidFill>
                          <a:latin typeface="Times New Roman" panose="02020603050405020304" pitchFamily="18" charset="0"/>
                          <a:cs typeface="Times New Roman" panose="02020603050405020304" pitchFamily="18" charset="0"/>
                        </a:rPr>
                        <a:t>год</a:t>
                      </a:r>
                    </a:p>
                  </a:txBody>
                  <a:tcPr marL="90000" marR="90000">
                    <a:cell3D prstMaterial="dkEdge">
                      <a:bevel prst="artDeco"/>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solidFill>
                            <a:schemeClr val="tx1"/>
                          </a:solidFill>
                          <a:latin typeface="Times New Roman" panose="02020603050405020304" pitchFamily="18" charset="0"/>
                          <a:cs typeface="Times New Roman" panose="02020603050405020304" pitchFamily="18" charset="0"/>
                        </a:rPr>
                        <a:t>2023 год</a:t>
                      </a:r>
                    </a:p>
                  </a:txBody>
                  <a:tcPr marL="90000" marR="90000">
                    <a:cell3D prstMaterial="dkEdge">
                      <a:bevel prst="artDeco"/>
                      <a:lightRig rig="flood" dir="t"/>
                    </a:cell3D>
                  </a:tcPr>
                </a:tc>
              </a:tr>
              <a:tr h="792714">
                <a:tc>
                  <a:txBody>
                    <a:bodyPr/>
                    <a:lstStyle/>
                    <a:p>
                      <a:pPr algn="just" rtl="0"/>
                      <a:r>
                        <a:rPr lang="ru-RU" sz="1200" strike="noStrike" spc="-1" dirty="0">
                          <a:latin typeface="Times New Roman" panose="02020603050405020304" pitchFamily="18" charset="0"/>
                          <a:cs typeface="Times New Roman" panose="02020603050405020304" pitchFamily="18" charset="0"/>
                        </a:rPr>
                        <a:t> </a:t>
                      </a: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16,6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14,6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318,4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5,9</a:t>
                      </a:r>
                    </a:p>
                  </a:txBody>
                  <a:tcPr marL="9525" marR="9525" marT="9525" marB="0" anchor="ctr">
                    <a:cell3D prstMaterial="dkEdge">
                      <a:bevel prst="artDeco"/>
                      <a:lightRig rig="flood" dir="t"/>
                    </a:cell3D>
                  </a:tcPr>
                </a:tc>
              </a:tr>
              <a:tr h="465119">
                <a:tc>
                  <a:txBody>
                    <a:bodyPr/>
                    <a:lstStyle/>
                    <a:p>
                      <a:pPr algn="l"/>
                      <a:r>
                        <a:rPr lang="ru-RU" sz="1200" b="0" dirty="0">
                          <a:effectLst/>
                          <a:latin typeface="Times New Roman" panose="02020603050405020304" pitchFamily="18" charset="0"/>
                          <a:cs typeface="Times New Roman" panose="02020603050405020304" pitchFamily="18" charset="0"/>
                        </a:rPr>
                        <a:t>Субвенции местным бюджетам на выполнение передаваемых полномочий субъектов </a:t>
                      </a:r>
                      <a:r>
                        <a:rPr lang="ru-RU" sz="1200" b="0" dirty="0" smtClean="0">
                          <a:effectLst/>
                          <a:latin typeface="Times New Roman" panose="02020603050405020304" pitchFamily="18" charset="0"/>
                          <a:cs typeface="Times New Roman" panose="02020603050405020304" pitchFamily="18" charset="0"/>
                        </a:rPr>
                        <a:t>РФ</a:t>
                      </a:r>
                      <a:endParaRPr lang="ru-RU" sz="1200" b="0" dirty="0">
                        <a:effectLst/>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3 320,8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6 305,5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-1 675,7</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4 629,8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5 792,9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5 792,9</a:t>
                      </a:r>
                    </a:p>
                  </a:txBody>
                  <a:tcPr marL="9525" marR="9525" marT="9525" marB="0" anchor="ctr">
                    <a:cell3D prstMaterial="dkEdge">
                      <a:bevel prst="artDeco"/>
                      <a:lightRig rig="flood" dir="t"/>
                    </a:cell3D>
                  </a:tcPr>
                </a:tc>
              </a:tr>
              <a:tr h="968872">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2 493,2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5 965,1</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-4 082,4</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1 882,7</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2 092,5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2 092,5</a:t>
                      </a:r>
                    </a:p>
                  </a:txBody>
                  <a:tcPr marL="9525" marR="9525" marT="9525" marB="0" anchor="ctr">
                    <a:cell3D prstMaterial="dkEdge">
                      <a:bevel prst="artDeco"/>
                      <a:lightRig rig="flood" dir="t"/>
                    </a:cell3D>
                  </a:tcPr>
                </a:tc>
              </a:tr>
              <a:tr h="968872">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осуществление полномочий по обеспечению жильем отдельных категорий граждан, установленных Федеральным законом от 24 ноября 1995 года № 181-ФЗ "О социальной защите инвалидов в Российской Федерации"</a:t>
                      </a: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834,5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a:t>
                      </a:r>
                    </a:p>
                  </a:txBody>
                  <a:tcPr marL="9525" marR="9525" marT="9525" marB="0" anchor="ctr">
                    <a:cell3D prstMaterial="dkEdge">
                      <a:bevel prst="artDeco"/>
                      <a:lightRig rig="flood" dir="t"/>
                    </a:cell3D>
                  </a:tcPr>
                </a:tc>
              </a:tr>
              <a:tr h="6165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осуществление первичного воинского учета на территориях, где отсутствуют военные комиссариаты</a:t>
                      </a:r>
                      <a:endParaRPr lang="ru-RU" sz="1200" b="0" dirty="0">
                        <a:effectLst/>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636,5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1 527,5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-0,4</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1 527,1</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1 544,2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1 606,5</a:t>
                      </a:r>
                    </a:p>
                  </a:txBody>
                  <a:tcPr marL="9525" marR="9525" marT="9525" marB="0" anchor="ctr">
                    <a:cell3D prstMaterial="dkEdge">
                      <a:bevel prst="artDeco"/>
                      <a:lightRig rig="flood" dir="t"/>
                    </a:cell3D>
                  </a:tcPr>
                </a:tc>
              </a:tr>
              <a:tr h="4403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проведение Всероссийской переписи населения 2020 года</a:t>
                      </a:r>
                      <a:endParaRPr lang="ru-RU" sz="1200" b="0" dirty="0">
                        <a:effectLst/>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369,4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-156,8</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212,6</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r>
              <a:tr h="264238">
                <a:tc>
                  <a:txBody>
                    <a:bodyPr/>
                    <a:lstStyle/>
                    <a:p>
                      <a:pPr algn="l"/>
                      <a:r>
                        <a:rPr lang="ru-RU" sz="1200" b="0" dirty="0">
                          <a:effectLst/>
                          <a:latin typeface="Times New Roman" panose="02020603050405020304" pitchFamily="18" charset="0"/>
                          <a:cs typeface="Times New Roman" panose="02020603050405020304" pitchFamily="18" charset="0"/>
                        </a:rPr>
                        <a:t>Прочие субвенции</a:t>
                      </a: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228 633,2</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228 008,3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-1 890,9</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226 117,4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226 117,4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226 117,5</a:t>
                      </a:r>
                    </a:p>
                  </a:txBody>
                  <a:tcPr marL="9525" marR="9525" marT="9525" marB="0" anchor="ctr">
                    <a:cell3D prstMaterial="dkEdge">
                      <a:bevel prst="artDeco"/>
                      <a:lightRig rig="flood" dir="t"/>
                    </a:cell3D>
                  </a:tcPr>
                </a:tc>
              </a:tr>
              <a:tr h="361492">
                <a:tc>
                  <a:txBody>
                    <a:bodyPr/>
                    <a:lstStyle/>
                    <a:p>
                      <a:pPr algn="l" rtl="0" fontAlgn="ctr"/>
                      <a:r>
                        <a:rPr lang="ru-RU" sz="1200" b="0" i="0" u="none" strike="noStrike" dirty="0">
                          <a:solidFill>
                            <a:srgbClr val="000000"/>
                          </a:solidFill>
                          <a:effectLst/>
                          <a:latin typeface="Times New Roman"/>
                        </a:rPr>
                        <a:t>Межбюджетные </a:t>
                      </a:r>
                      <a:r>
                        <a:rPr lang="ru-RU" sz="1200" b="0" i="0" u="none" strike="noStrike" dirty="0" smtClean="0">
                          <a:solidFill>
                            <a:srgbClr val="000000"/>
                          </a:solidFill>
                          <a:effectLst/>
                          <a:latin typeface="Times New Roman"/>
                        </a:rPr>
                        <a:t>трансферты</a:t>
                      </a:r>
                      <a:endParaRPr lang="ru-RU" sz="1200" b="0" i="0" u="none" strike="noStrike" dirty="0">
                        <a:solidFill>
                          <a:srgbClr val="000000"/>
                        </a:solidFill>
                        <a:effectLst/>
                        <a:latin typeface="Times New Roman"/>
                      </a:endParaRP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1 000 000,0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3 171,7</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+8 </a:t>
                      </a:r>
                      <a:r>
                        <a:rPr lang="ru-RU" sz="1200" b="0" i="0" u="none" strike="noStrike" dirty="0">
                          <a:solidFill>
                            <a:srgbClr val="000000"/>
                          </a:solidFill>
                          <a:effectLst/>
                          <a:latin typeface="Times New Roman"/>
                        </a:rPr>
                        <a:t>921,5</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12 093,2</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12093,2</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12 093,2</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r>
            </a:tbl>
          </a:graphicData>
        </a:graphic>
      </p:graphicFrame>
      <p:sp>
        <p:nvSpPr>
          <p:cNvPr id="5" name="Заголовок 1"/>
          <p:cNvSpPr txBox="1">
            <a:spLocks/>
          </p:cNvSpPr>
          <p:nvPr/>
        </p:nvSpPr>
        <p:spPr>
          <a:xfrm>
            <a:off x="0" y="0"/>
            <a:ext cx="9144000" cy="84718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ustomShape 3"/>
          <p:cNvSpPr/>
          <p:nvPr/>
        </p:nvSpPr>
        <p:spPr>
          <a:xfrm>
            <a:off x="71280" y="936720"/>
            <a:ext cx="1079280" cy="517320"/>
          </a:xfrm>
          <a:prstGeom prst="rect">
            <a:avLst/>
          </a:prstGeom>
          <a:noFill/>
          <a:ln>
            <a:noFill/>
          </a:ln>
        </p:spPr>
        <p:style>
          <a:lnRef idx="0">
            <a:scrgbClr r="0" g="0" b="0"/>
          </a:lnRef>
          <a:fillRef idx="0">
            <a:scrgbClr r="0" g="0" b="0"/>
          </a:fillRef>
          <a:effectRef idx="0">
            <a:scrgbClr r="0" g="0" b="0"/>
          </a:effectRef>
          <a:fontRef idx="minor"/>
        </p:style>
      </p:sp>
      <p:sp>
        <p:nvSpPr>
          <p:cNvPr id="472" name="CustomShape 5"/>
          <p:cNvSpPr/>
          <p:nvPr/>
        </p:nvSpPr>
        <p:spPr>
          <a:xfrm>
            <a:off x="792000" y="2952720"/>
            <a:ext cx="2603160" cy="171900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2"/>
            <a:ext cx="9144000" cy="50878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96274"/>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Программный бюджет МО ГО «Вуктыл»</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4144769272"/>
              </p:ext>
            </p:extLst>
          </p:nvPr>
        </p:nvGraphicFramePr>
        <p:xfrm>
          <a:off x="71280" y="692696"/>
          <a:ext cx="8965213" cy="6017573"/>
        </p:xfrm>
        <a:graphic>
          <a:graphicData uri="http://schemas.openxmlformats.org/drawingml/2006/table">
            <a:tbl>
              <a:tblPr firstRow="1" bandRow="1">
                <a:tableStyleId>{5C22544A-7EE6-4342-B048-85BDC9FD1C3A}</a:tableStyleId>
              </a:tblPr>
              <a:tblGrid>
                <a:gridCol w="306144"/>
                <a:gridCol w="4464496"/>
                <a:gridCol w="1008112"/>
                <a:gridCol w="360040"/>
                <a:gridCol w="1008112"/>
                <a:gridCol w="360040"/>
                <a:gridCol w="1008112"/>
                <a:gridCol w="450157"/>
              </a:tblGrid>
              <a:tr h="508465">
                <a:tc rowSpan="2">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accent1">
                        <a:lumMod val="40000"/>
                        <a:lumOff val="60000"/>
                      </a:schemeClr>
                    </a:solidFill>
                  </a:tcPr>
                </a:tc>
                <a:tc rowSpan="2">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a:t>
                      </a:r>
                    </a:p>
                  </a:txBody>
                  <a:tcPr marL="9525" marR="9525" marT="9525" marB="0" anchor="ctr">
                    <a:cell3D prstMaterial="dkEdge">
                      <a:bevel w="50800" prst="hardEdge"/>
                      <a:lightRig rig="flood" dir="t"/>
                    </a:cell3D>
                    <a:solidFill>
                      <a:schemeClr val="accent1">
                        <a:lumMod val="40000"/>
                        <a:lumOff val="60000"/>
                      </a:schemeClr>
                    </a:solidFill>
                  </a:tcPr>
                </a:tc>
                <a:tc gridSpan="6">
                  <a:txBody>
                    <a:bodyPr/>
                    <a:lstStyle/>
                    <a:p>
                      <a:pPr algn="ctr" fontAlgn="ctr"/>
                      <a:r>
                        <a:rPr lang="ru-RU" sz="1200" b="1" i="0" u="none" strike="noStrike" dirty="0" smtClean="0">
                          <a:solidFill>
                            <a:schemeClr val="tx1"/>
                          </a:solidFill>
                          <a:effectLst/>
                          <a:latin typeface="Times New Roman"/>
                        </a:rPr>
                        <a:t>Объем программных расходов, </a:t>
                      </a:r>
                    </a:p>
                    <a:p>
                      <a:pPr algn="ctr" fontAlgn="ctr"/>
                      <a:r>
                        <a:rPr lang="ru-RU" sz="1200" b="1" i="0" u="none" strike="noStrike" dirty="0" smtClean="0">
                          <a:solidFill>
                            <a:schemeClr val="tx1"/>
                          </a:solidFill>
                          <a:effectLst/>
                          <a:latin typeface="Times New Roman"/>
                        </a:rPr>
                        <a:t>% к общему объему расходов</a:t>
                      </a:r>
                    </a:p>
                    <a:p>
                      <a:pPr algn="ctr" fontAlgn="ct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accent1">
                        <a:lumMod val="40000"/>
                        <a:lumOff val="60000"/>
                      </a:schemeClr>
                    </a:solidFill>
                  </a:tcP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343668">
                <a:tc vMerge="1">
                  <a:txBody>
                    <a:bodyPr/>
                    <a:lstStyle/>
                    <a:p>
                      <a:pPr algn="ctr" fontAlgn="ctr"/>
                      <a:endParaRPr lang="ru-RU" sz="1200" b="1" i="0" u="none" strike="noStrike" dirty="0">
                        <a:effectLst/>
                        <a:latin typeface="Times New Roman"/>
                      </a:endParaRPr>
                    </a:p>
                  </a:txBody>
                  <a:tcPr marL="9525" marR="9525" marT="9525" marB="0" anchor="ctr"/>
                </a:tc>
                <a:tc vMerge="1">
                  <a:txBody>
                    <a:bodyPr/>
                    <a:lstStyle/>
                    <a:p>
                      <a:pPr algn="ctr" fontAlgn="ctr"/>
                      <a:endParaRPr lang="ru-RU" sz="1200" b="1" i="0" u="none" strike="noStrike" dirty="0">
                        <a:effectLst/>
                        <a:latin typeface="Times New Roman"/>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a:rPr>
                        <a:t>2021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2022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2023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0" i="0" u="none" strike="noStrike" dirty="0" smtClean="0">
                          <a:effectLst/>
                          <a:latin typeface="Times New Roman" panose="02020603050405020304" pitchFamily="18" charset="0"/>
                          <a:cs typeface="Times New Roman" panose="02020603050405020304" pitchFamily="18" charset="0"/>
                        </a:rPr>
                        <a:t> </a:t>
                      </a:r>
                      <a:r>
                        <a:rPr lang="ru-RU" sz="1200" b="1" i="0" u="none" strike="noStrike" dirty="0" smtClean="0">
                          <a:effectLst/>
                          <a:latin typeface="Times New Roman" panose="02020603050405020304" pitchFamily="18" charset="0"/>
                          <a:cs typeface="Times New Roman" panose="02020603050405020304" pitchFamily="18" charset="0"/>
                        </a:rPr>
                        <a:t>«Развитие образования»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301 220 175,46</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49,2</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302 231 964,88</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51,8</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302 537 358,68</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51,6</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культуры»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91 534 865,88</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14,9</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60 738 114,32</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10,4</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60 966 070,32</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10,4</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3</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физической культуры и </a:t>
                      </a:r>
                      <a:r>
                        <a:rPr lang="ru-RU" sz="1200" b="1" i="0" u="none" strike="noStrike" dirty="0" smtClean="0">
                          <a:effectLst/>
                          <a:latin typeface="Times New Roman" panose="02020603050405020304" pitchFamily="18" charset="0"/>
                          <a:cs typeface="Times New Roman" panose="02020603050405020304" pitchFamily="18" charset="0"/>
                        </a:rPr>
                        <a:t>спорта»</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9 757 020,22</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1,6</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a:effectLst/>
                          <a:latin typeface="Times New Roman"/>
                        </a:rPr>
                        <a:t>9 994 283,22</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1,7</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10 036 155,22</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1,7</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4</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«Безопасность </a:t>
                      </a:r>
                      <a:r>
                        <a:rPr lang="ru-RU" sz="1200" b="1" i="0" u="none" strike="noStrike" dirty="0">
                          <a:effectLst/>
                          <a:latin typeface="Times New Roman" panose="02020603050405020304" pitchFamily="18" charset="0"/>
                          <a:cs typeface="Times New Roman" panose="02020603050405020304" pitchFamily="18" charset="0"/>
                        </a:rPr>
                        <a:t>жизнедеятельности </a:t>
                      </a:r>
                      <a:r>
                        <a:rPr lang="ru-RU" sz="1200" b="1" i="0" u="none" strike="noStrike" dirty="0" smtClean="0">
                          <a:effectLst/>
                          <a:latin typeface="Times New Roman" panose="02020603050405020304" pitchFamily="18" charset="0"/>
                          <a:cs typeface="Times New Roman" panose="02020603050405020304" pitchFamily="18" charset="0"/>
                        </a:rPr>
                        <a:t>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3 484 507,00</a:t>
                      </a:r>
                    </a:p>
                  </a:txBody>
                  <a:tcPr marL="9525" marR="9525" marT="9525" marB="0" anchor="ctr">
                    <a:cell3D prstMaterial="dkEdge">
                      <a:bevel w="50800" prst="hardEdge"/>
                      <a:lightRig rig="flood" dir="t"/>
                    </a:cell3D>
                  </a:tcPr>
                </a:tc>
                <a:tc>
                  <a:txBody>
                    <a:bodyPr/>
                    <a:lstStyle/>
                    <a:p>
                      <a:pPr algn="ctr" fontAlgn="ctr"/>
                      <a:r>
                        <a:rPr lang="ru-RU" sz="1200" b="0" i="0" u="none" strike="noStrike" dirty="0">
                          <a:effectLst/>
                          <a:latin typeface="Times New Roman"/>
                        </a:rPr>
                        <a:t>0,6</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4 127 522,00</a:t>
                      </a:r>
                    </a:p>
                  </a:txBody>
                  <a:tcPr marL="9525" marR="9525" marT="9525" marB="0" anchor="ctr">
                    <a:cell3D prstMaterial="dkEdge">
                      <a:bevel w="50800" prst="hardEdge"/>
                      <a:lightRig rig="flood" dir="t"/>
                    </a:cell3D>
                  </a:tcPr>
                </a:tc>
                <a:tc>
                  <a:txBody>
                    <a:bodyPr/>
                    <a:lstStyle/>
                    <a:p>
                      <a:pPr algn="ctr" fontAlgn="ctr"/>
                      <a:r>
                        <a:rPr lang="ru-RU" sz="1200" b="0" i="0" u="none" strike="noStrike" dirty="0">
                          <a:effectLst/>
                          <a:latin typeface="Times New Roman"/>
                        </a:rPr>
                        <a:t>0,7</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3 625 522,00</a:t>
                      </a:r>
                    </a:p>
                  </a:txBody>
                  <a:tcPr marL="9525" marR="9525" marT="9525" marB="0" anchor="ctr">
                    <a:cell3D prstMaterial="dkEdge">
                      <a:bevel w="50800" prst="hardEdge"/>
                      <a:lightRig rig="flood" dir="t"/>
                    </a:cell3D>
                  </a:tcPr>
                </a:tc>
                <a:tc>
                  <a:txBody>
                    <a:bodyPr/>
                    <a:lstStyle/>
                    <a:p>
                      <a:pPr algn="ctr" fontAlgn="ctr"/>
                      <a:r>
                        <a:rPr lang="ru-RU" sz="1200" b="0" i="0" u="none" strike="noStrike" dirty="0">
                          <a:effectLst/>
                          <a:latin typeface="Times New Roman"/>
                        </a:rPr>
                        <a:t>0,6</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5</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экономики»</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367 700,00</a:t>
                      </a:r>
                    </a:p>
                  </a:txBody>
                  <a:tcPr marL="9525" marR="9525" marT="9525" marB="0" anchor="ctr">
                    <a:cell3D prstMaterial="dkEdge">
                      <a:bevel w="50800" prst="hardEdge"/>
                      <a:lightRig rig="flood" dir="t"/>
                    </a:cell3D>
                  </a:tcPr>
                </a:tc>
                <a:tc>
                  <a:txBody>
                    <a:bodyPr/>
                    <a:lstStyle/>
                    <a:p>
                      <a:pPr algn="ctr" fontAlgn="ctr"/>
                      <a:r>
                        <a:rPr lang="ru-RU" sz="1200" b="0" i="0" u="none" strike="noStrike" dirty="0">
                          <a:effectLst/>
                          <a:latin typeface="Times New Roman"/>
                        </a:rPr>
                        <a:t>0,1</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462 700,00</a:t>
                      </a:r>
                    </a:p>
                  </a:txBody>
                  <a:tcPr marL="9525" marR="9525" marT="9525" marB="0" anchor="ctr">
                    <a:cell3D prstMaterial="dkEdge">
                      <a:bevel w="50800" prst="hardEdge"/>
                      <a:lightRig rig="flood" dir="t"/>
                    </a:cell3D>
                  </a:tcPr>
                </a:tc>
                <a:tc>
                  <a:txBody>
                    <a:bodyPr/>
                    <a:lstStyle/>
                    <a:p>
                      <a:pPr algn="ctr" fontAlgn="ctr"/>
                      <a:r>
                        <a:rPr lang="ru-RU" sz="1200" b="0" i="0" u="none" strike="noStrike" dirty="0">
                          <a:effectLst/>
                          <a:latin typeface="Times New Roman"/>
                        </a:rPr>
                        <a:t>0,1</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442 700,00</a:t>
                      </a:r>
                    </a:p>
                  </a:txBody>
                  <a:tcPr marL="9525" marR="9525" marT="9525" marB="0" anchor="ctr">
                    <a:cell3D prstMaterial="dkEdge">
                      <a:bevel w="50800" prst="hardEdge"/>
                      <a:lightRig rig="flood" dir="t"/>
                    </a:cell3D>
                  </a:tcPr>
                </a:tc>
                <a:tc>
                  <a:txBody>
                    <a:bodyPr/>
                    <a:lstStyle/>
                    <a:p>
                      <a:pPr algn="ctr" fontAlgn="ctr"/>
                      <a:r>
                        <a:rPr lang="ru-RU" sz="1200" b="0" i="0" u="none" strike="noStrike" dirty="0">
                          <a:effectLst/>
                          <a:latin typeface="Times New Roman"/>
                        </a:rPr>
                        <a:t>0,1</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6</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транспортной </a:t>
                      </a:r>
                      <a:r>
                        <a:rPr lang="ru-RU" sz="1200" b="1" i="0" u="none" strike="noStrike" dirty="0" smtClean="0">
                          <a:effectLst/>
                          <a:latin typeface="Times New Roman" panose="02020603050405020304" pitchFamily="18" charset="0"/>
                          <a:cs typeface="Times New Roman" panose="02020603050405020304" pitchFamily="18" charset="0"/>
                        </a:rPr>
                        <a:t>системы»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31 455 256,34</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5,1</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32 716 053,82</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5,6</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32 516 053,82</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5,6</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7</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«Социальная</a:t>
                      </a:r>
                      <a:r>
                        <a:rPr lang="ru-RU" sz="1200" b="1" i="0" u="none" strike="noStrike" baseline="0" dirty="0" smtClean="0">
                          <a:effectLst/>
                          <a:latin typeface="Times New Roman" panose="02020603050405020304" pitchFamily="18" charset="0"/>
                          <a:cs typeface="Times New Roman" panose="02020603050405020304" pitchFamily="18" charset="0"/>
                        </a:rPr>
                        <a:t> </a:t>
                      </a:r>
                      <a:r>
                        <a:rPr lang="ru-RU" sz="1200" b="1" i="0" u="none" strike="noStrike" dirty="0" smtClean="0">
                          <a:effectLst/>
                          <a:latin typeface="Times New Roman" panose="02020603050405020304" pitchFamily="18" charset="0"/>
                          <a:cs typeface="Times New Roman" panose="02020603050405020304" pitchFamily="18" charset="0"/>
                        </a:rPr>
                        <a:t>защита 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a:effectLst/>
                          <a:latin typeface="Times New Roman"/>
                        </a:rPr>
                        <a:t>2 </a:t>
                      </a:r>
                      <a:r>
                        <a:rPr lang="ru-RU" sz="1200" b="0" i="0" u="none" strike="noStrike" dirty="0" smtClean="0">
                          <a:effectLst/>
                          <a:latin typeface="Times New Roman"/>
                        </a:rPr>
                        <a:t>765 442,67</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a:effectLst/>
                          <a:latin typeface="Times New Roman"/>
                        </a:rPr>
                        <a:t>0,5</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3 684 668,00</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0,6</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3 674 668,00</a:t>
                      </a:r>
                    </a:p>
                  </a:txBody>
                  <a:tcPr marL="9525" marR="9525" marT="9525" marB="0" anchor="ctr">
                    <a:cell3D prstMaterial="dkEdge">
                      <a:bevel w="50800" prst="hardEdge"/>
                      <a:lightRig rig="flood" dir="t"/>
                    </a:cell3D>
                  </a:tcPr>
                </a:tc>
                <a:tc>
                  <a:txBody>
                    <a:bodyPr/>
                    <a:lstStyle/>
                    <a:p>
                      <a:pPr algn="ctr" fontAlgn="ctr"/>
                      <a:r>
                        <a:rPr lang="ru-RU" sz="1200" b="0" i="0" u="none" strike="noStrike" dirty="0">
                          <a:effectLst/>
                          <a:latin typeface="Times New Roman"/>
                        </a:rPr>
                        <a:t>0,6</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8</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«Муниципальное управление»</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a:effectLst/>
                          <a:latin typeface="Times New Roman"/>
                        </a:rPr>
                        <a:t>84 473 947,54</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13,8</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81 783 547,98</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14,0</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77 229 434,18</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13,2</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r>
              <a:tr h="508465">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9</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строительства и жилищно-коммунального комплекса, энергосбережение и повышение </a:t>
                      </a:r>
                      <a:r>
                        <a:rPr lang="ru-RU" sz="1200" b="1" i="0" u="none" strike="noStrike" dirty="0" err="1" smtClean="0">
                          <a:effectLst/>
                          <a:latin typeface="Times New Roman" panose="02020603050405020304" pitchFamily="18" charset="0"/>
                          <a:cs typeface="Times New Roman" panose="02020603050405020304" pitchFamily="18" charset="0"/>
                        </a:rPr>
                        <a:t>энергоэффективности</a:t>
                      </a: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43 304 330,97</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7,1</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43 482 432,49</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7,5</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43 830 116,49</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7,5</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 </a:t>
                      </a:r>
                      <a:r>
                        <a:rPr lang="ru-RU" sz="1200" b="1" i="0" u="none" strike="noStrike" dirty="0" smtClean="0">
                          <a:effectLst/>
                          <a:latin typeface="Times New Roman" panose="02020603050405020304" pitchFamily="18" charset="0"/>
                          <a:cs typeface="Times New Roman" panose="02020603050405020304" pitchFamily="18" charset="0"/>
                        </a:rPr>
                        <a:t>имуществом»</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19 859 619,44</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3,3</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16 301 236,51</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2,8</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16 181 536,51</a:t>
                      </a:r>
                    </a:p>
                  </a:txBody>
                  <a:tcPr marL="9525" marR="9525" marT="9525" marB="0" anchor="ctr">
                    <a:cell3D prstMaterial="dkEdge">
                      <a:bevel w="50800" prst="hardEdge"/>
                      <a:lightRig rig="flood" dir="t"/>
                    </a:cell3D>
                  </a:tcPr>
                </a:tc>
                <a:tc>
                  <a:txBody>
                    <a:bodyPr/>
                    <a:lstStyle/>
                    <a:p>
                      <a:pPr algn="ctr" fontAlgn="ctr"/>
                      <a:r>
                        <a:rPr lang="ru-RU" sz="1200" b="0" i="0" u="none" strike="noStrike" dirty="0">
                          <a:effectLst/>
                          <a:latin typeface="Times New Roman"/>
                        </a:rPr>
                        <a:t>2,8</a:t>
                      </a:r>
                    </a:p>
                  </a:txBody>
                  <a:tcPr marL="9525" marR="9525" marT="9525" marB="0" anchor="ctr">
                    <a:cell3D prstMaterial="dkEdge">
                      <a:bevel w="50800" prst="hardEdge"/>
                      <a:lightRig rig="flood" dir="t"/>
                    </a:cell3D>
                  </a:tcPr>
                </a:tc>
              </a:tr>
              <a:tr h="341869">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муниципальными финансами и муниципальным долгом городского округа </a:t>
                      </a:r>
                      <a:r>
                        <a:rPr lang="ru-RU" sz="1200" b="1" i="0" u="none" strike="noStrike" dirty="0" smtClean="0">
                          <a:effectLst/>
                          <a:latin typeface="Times New Roman" panose="02020603050405020304" pitchFamily="18" charset="0"/>
                          <a:cs typeface="Times New Roman" panose="02020603050405020304" pitchFamily="18" charset="0"/>
                        </a:rPr>
                        <a:t>«Вуктыл»</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13 083 524,80</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2,1</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11 247 070,38</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1,9</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11 101 506,84</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1,9</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«Формирование </a:t>
                      </a:r>
                      <a:r>
                        <a:rPr lang="ru-RU" sz="1200" b="1" i="0" u="none" strike="noStrike" dirty="0">
                          <a:effectLst/>
                          <a:latin typeface="Times New Roman" panose="02020603050405020304" pitchFamily="18" charset="0"/>
                          <a:cs typeface="Times New Roman" panose="02020603050405020304" pitchFamily="18" charset="0"/>
                        </a:rPr>
                        <a:t>современной городской </a:t>
                      </a:r>
                      <a:r>
                        <a:rPr lang="ru-RU" sz="1200" b="1" i="0" u="none" strike="noStrike" dirty="0" smtClean="0">
                          <a:effectLst/>
                          <a:latin typeface="Times New Roman" panose="02020603050405020304" pitchFamily="18" charset="0"/>
                          <a:cs typeface="Times New Roman" panose="02020603050405020304" pitchFamily="18" charset="0"/>
                        </a:rPr>
                        <a:t>среды»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a:effectLst/>
                          <a:latin typeface="Times New Roman"/>
                        </a:rPr>
                        <a:t>5 </a:t>
                      </a:r>
                      <a:r>
                        <a:rPr lang="ru-RU" sz="1200" b="0" i="0" u="none" strike="noStrike" dirty="0" smtClean="0">
                          <a:effectLst/>
                          <a:latin typeface="Times New Roman"/>
                        </a:rPr>
                        <a:t>389 404,45</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a:effectLst/>
                          <a:latin typeface="Times New Roman"/>
                        </a:rPr>
                        <a:t>0,9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5 342 204,45</a:t>
                      </a:r>
                    </a:p>
                  </a:txBody>
                  <a:tcPr marL="9525" marR="9525" marT="9525" marB="0" anchor="ctr">
                    <a:cell3D prstMaterial="dkEdge">
                      <a:bevel w="50800" prst="hardEdge"/>
                      <a:lightRig rig="flood" dir="t"/>
                    </a:cell3D>
                  </a:tcPr>
                </a:tc>
                <a:tc>
                  <a:txBody>
                    <a:bodyPr/>
                    <a:lstStyle/>
                    <a:p>
                      <a:pPr algn="ctr" fontAlgn="ctr"/>
                      <a:r>
                        <a:rPr lang="ru-RU" sz="1200" b="0" i="0" u="none" strike="noStrike" dirty="0">
                          <a:effectLst/>
                          <a:latin typeface="Times New Roman"/>
                        </a:rPr>
                        <a:t>0,9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6 118 618,89</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1,0</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r>
              <a:tr h="341869">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13</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«Обеспечение охраны общественного порядка и профилактики правонарушений»</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1 993 158,09</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a:rPr>
                        <a:t>0,3</a:t>
                      </a:r>
                      <a:endParaRPr lang="ru-RU" sz="12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2 065 408,09</a:t>
                      </a:r>
                    </a:p>
                  </a:txBody>
                  <a:tcPr marL="9525" marR="9525" marT="9525" marB="0" anchor="ctr">
                    <a:cell3D prstMaterial="dkEdge">
                      <a:bevel w="50800" prst="hardEdge"/>
                      <a:lightRig rig="flood" dir="t"/>
                    </a:cell3D>
                  </a:tcPr>
                </a:tc>
                <a:tc>
                  <a:txBody>
                    <a:bodyPr/>
                    <a:lstStyle/>
                    <a:p>
                      <a:pPr algn="ctr" fontAlgn="ctr"/>
                      <a:r>
                        <a:rPr lang="ru-RU" sz="1200" b="0" i="0" u="none" strike="noStrike" dirty="0">
                          <a:effectLst/>
                          <a:latin typeface="Times New Roman"/>
                        </a:rPr>
                        <a:t>0,4</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1 988 158,09</a:t>
                      </a:r>
                    </a:p>
                  </a:txBody>
                  <a:tcPr marL="9525" marR="9525" marT="9525" marB="0" anchor="ctr">
                    <a:cell3D prstMaterial="dkEdge">
                      <a:bevel w="50800" prst="hardEdge"/>
                      <a:lightRig rig="flood" dir="t"/>
                    </a:cell3D>
                  </a:tcPr>
                </a:tc>
                <a:tc>
                  <a:txBody>
                    <a:bodyPr/>
                    <a:lstStyle/>
                    <a:p>
                      <a:pPr algn="ctr" fontAlgn="ctr"/>
                      <a:r>
                        <a:rPr lang="ru-RU" sz="1200" b="0" i="0" u="none" strike="noStrike" dirty="0">
                          <a:effectLst/>
                          <a:latin typeface="Times New Roman"/>
                        </a:rPr>
                        <a:t>0,3</a:t>
                      </a:r>
                    </a:p>
                  </a:txBody>
                  <a:tcPr marL="9525" marR="9525" marT="9525" marB="0" anchor="ctr">
                    <a:cell3D prstMaterial="dkEdge">
                      <a:bevel w="50800" prst="hardEdge"/>
                      <a:lightRig rig="flood" dir="t"/>
                    </a:cell3D>
                  </a:tcPr>
                </a:tc>
              </a:tr>
              <a:tr h="428805">
                <a:tc gridSpan="2">
                  <a:txBody>
                    <a:bodyPr/>
                    <a:lstStyle/>
                    <a:p>
                      <a:pPr algn="ctr" fontAlgn="ctr"/>
                      <a:r>
                        <a:rPr lang="ru-RU" sz="1200" b="1" i="0" u="none" strike="noStrike" dirty="0">
                          <a:effectLst/>
                          <a:latin typeface="Times New Roman"/>
                        </a:rPr>
                        <a:t>ВСЕГО</a:t>
                      </a:r>
                    </a:p>
                  </a:txBody>
                  <a:tcPr marL="9525" marR="9525" marT="9525" marB="0" anchor="ctr">
                    <a:cell3D prstMaterial="dkEdge">
                      <a:bevel w="50800" prst="hardEdge"/>
                      <a:lightRig rig="flood" dir="t"/>
                    </a:cell3D>
                  </a:tcPr>
                </a:tc>
                <a:tc hMerge="1">
                  <a:txBody>
                    <a:bodyPr/>
                    <a:lstStyle/>
                    <a:p>
                      <a:pPr algn="l" fontAlgn="ctr"/>
                      <a:endParaRPr lang="ru-RU" sz="1200" b="1" i="0" u="none" strike="noStrike" dirty="0">
                        <a:effectLst/>
                        <a:latin typeface="Times New Roman"/>
                      </a:endParaRPr>
                    </a:p>
                  </a:txBody>
                  <a:tcPr marL="9525" marR="9525" marT="9525" marB="0" anchor="ctr"/>
                </a:tc>
                <a:tc>
                  <a:txBody>
                    <a:bodyPr/>
                    <a:lstStyle/>
                    <a:p>
                      <a:pPr algn="ctr" fontAlgn="ctr"/>
                      <a:r>
                        <a:rPr lang="ru-RU" sz="1200" b="1" i="0" u="none" strike="noStrike" dirty="0" smtClean="0">
                          <a:effectLst/>
                          <a:latin typeface="Times New Roman"/>
                        </a:rPr>
                        <a:t>608 688 952,86</a:t>
                      </a:r>
                      <a:endParaRPr lang="ru-RU" sz="1200" b="1"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a:effectLst/>
                          <a:latin typeface="Times New Roman"/>
                        </a:rPr>
                        <a:t>99,5</a:t>
                      </a: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effectLst/>
                          <a:latin typeface="Times New Roman"/>
                        </a:rPr>
                        <a:t>574 177 206,14</a:t>
                      </a:r>
                      <a:endParaRPr lang="ru-RU" sz="1200" b="1"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a:effectLst/>
                          <a:latin typeface="Times New Roman"/>
                        </a:rPr>
                        <a:t>98,3</a:t>
                      </a: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effectLst/>
                          <a:latin typeface="Times New Roman"/>
                        </a:rPr>
                        <a:t>570 247 899,04</a:t>
                      </a:r>
                      <a:endParaRPr lang="ru-RU" sz="1200" b="1"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effectLst/>
                          <a:latin typeface="Times New Roman"/>
                        </a:rPr>
                        <a:t>97,3</a:t>
                      </a:r>
                      <a:endParaRPr lang="ru-RU" sz="1200" b="1" i="0" u="none" strike="noStrike" dirty="0">
                        <a:effectLst/>
                        <a:latin typeface="Times New Roman"/>
                      </a:endParaRPr>
                    </a:p>
                  </a:txBody>
                  <a:tcPr marL="9525" marR="9525" marT="9525" marB="0" anchor="ctr">
                    <a:cell3D prstMaterial="dkEdge">
                      <a:bevel w="50800" prst="hardEdge"/>
                      <a:lightRig rig="flood" dir="t"/>
                    </a:cell3D>
                  </a:tcPr>
                </a:tc>
              </a:tr>
            </a:tbl>
          </a:graphicData>
        </a:graphic>
      </p:graphicFrame>
    </p:spTree>
    <p:extLst>
      <p:ext uri="{BB962C8B-B14F-4D97-AF65-F5344CB8AC3E}">
        <p14:creationId xmlns:p14="http://schemas.microsoft.com/office/powerpoint/2010/main" val="23366584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5" name="Диаграмма 4"/>
          <p:cNvGraphicFramePr/>
          <p:nvPr>
            <p:extLst>
              <p:ext uri="{D42A27DB-BD31-4B8C-83A1-F6EECF244321}">
                <p14:modId xmlns:p14="http://schemas.microsoft.com/office/powerpoint/2010/main" val="1394724671"/>
              </p:ext>
            </p:extLst>
          </p:nvPr>
        </p:nvGraphicFramePr>
        <p:xfrm>
          <a:off x="187008" y="1052736"/>
          <a:ext cx="8784976" cy="568863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8" name="Диаграмма 7"/>
          <p:cNvGraphicFramePr/>
          <p:nvPr>
            <p:extLst>
              <p:ext uri="{D42A27DB-BD31-4B8C-83A1-F6EECF244321}">
                <p14:modId xmlns:p14="http://schemas.microsoft.com/office/powerpoint/2010/main" val="2932949703"/>
              </p:ext>
            </p:extLst>
          </p:nvPr>
        </p:nvGraphicFramePr>
        <p:xfrm>
          <a:off x="61248" y="918880"/>
          <a:ext cx="9036496" cy="5805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2349306517"/>
              </p:ext>
            </p:extLst>
          </p:nvPr>
        </p:nvGraphicFramePr>
        <p:xfrm>
          <a:off x="4427984" y="908720"/>
          <a:ext cx="4608512" cy="410445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768355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в разрезе разделов, подразделов,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369057439"/>
              </p:ext>
            </p:extLst>
          </p:nvPr>
        </p:nvGraphicFramePr>
        <p:xfrm>
          <a:off x="35496" y="1647385"/>
          <a:ext cx="9001002" cy="5000445"/>
        </p:xfrm>
        <a:graphic>
          <a:graphicData uri="http://schemas.openxmlformats.org/drawingml/2006/table">
            <a:tbl>
              <a:tblPr>
                <a:tableStyleId>{69CF1AB2-1976-4502-BF36-3FF5EA218861}</a:tableStyleId>
              </a:tblPr>
              <a:tblGrid>
                <a:gridCol w="4056012"/>
                <a:gridCol w="426949"/>
                <a:gridCol w="355791"/>
                <a:gridCol w="1067372"/>
                <a:gridCol w="426949"/>
                <a:gridCol w="937459"/>
                <a:gridCol w="414545"/>
                <a:gridCol w="934956"/>
                <a:gridCol w="380969"/>
              </a:tblGrid>
              <a:tr h="260421">
                <a:tc>
                  <a:txBody>
                    <a:bodyPr/>
                    <a:lstStyle/>
                    <a:p>
                      <a:pPr algn="ctr" fontAlgn="t"/>
                      <a:r>
                        <a:rPr lang="ru-RU" sz="1100" b="1" i="0" u="none" strike="noStrike" dirty="0">
                          <a:effectLst/>
                          <a:latin typeface="Times New Roman CYR"/>
                        </a:rPr>
                        <a:t>Наименование</a:t>
                      </a: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Рз</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ПР</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2021 год</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2022 год</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2023 год</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a:t>
                      </a:r>
                    </a:p>
                  </a:txBody>
                  <a:tcPr marL="9525" marR="9525" marT="9525" marB="0" anchor="ctr">
                    <a:cell3D prstMaterial="dkEdge">
                      <a:bevel w="25400" h="25400" prst="angle"/>
                      <a:lightRig rig="flood" dir="t"/>
                    </a:cell3D>
                  </a:tcPr>
                </a:tc>
              </a:tr>
              <a:tr h="208786">
                <a:tc>
                  <a:txBody>
                    <a:bodyPr/>
                    <a:lstStyle/>
                    <a:p>
                      <a:pPr algn="l" fontAlgn="t"/>
                      <a:r>
                        <a:rPr lang="ru-RU" sz="1100" b="1" i="0" u="none" strike="noStrike">
                          <a:effectLst/>
                          <a:latin typeface="Times New Roman CYR"/>
                        </a:rPr>
                        <a:t>               ВСЕГО:</a:t>
                      </a: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 </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 </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611 716 372,39</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 </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583 896 582,39</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 </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586 374 210,39</a:t>
                      </a:r>
                    </a:p>
                  </a:txBody>
                  <a:tcPr marL="9525" marR="9525" marT="9525" marB="0" anchor="ctr">
                    <a:cell3D prstMaterial="dkEdge">
                      <a:bevel w="25400" h="25400" prst="angle"/>
                      <a:lightRig rig="flood" dir="t"/>
                    </a:cell3D>
                  </a:tcPr>
                </a:tc>
                <a:tc>
                  <a:txBody>
                    <a:bodyPr/>
                    <a:lstStyle/>
                    <a:p>
                      <a:pPr algn="l" fontAlgn="b"/>
                      <a:r>
                        <a:rPr lang="ru-RU" sz="1000" b="0" i="0" u="none" strike="noStrike">
                          <a:effectLst/>
                          <a:latin typeface="Times New Roman"/>
                        </a:rPr>
                        <a:t> </a:t>
                      </a:r>
                    </a:p>
                  </a:txBody>
                  <a:tcPr marL="9525" marR="9525" marT="9525" marB="0" anchor="b">
                    <a:cell3D prstMaterial="dkEdge">
                      <a:bevel w="25400" h="25400" prst="angle"/>
                      <a:lightRig rig="flood" dir="t"/>
                    </a:cell3D>
                  </a:tcPr>
                </a:tc>
              </a:tr>
              <a:tr h="208786">
                <a:tc>
                  <a:txBody>
                    <a:bodyPr/>
                    <a:lstStyle/>
                    <a:p>
                      <a:pPr algn="l" fontAlgn="t"/>
                      <a:r>
                        <a:rPr lang="ru-RU" sz="1100" b="1" i="0" u="none" strike="noStrike">
                          <a:effectLst/>
                          <a:latin typeface="Times New Roman CYR"/>
                        </a:rPr>
                        <a:t>Общегосударственные вопросы</a:t>
                      </a: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97 233 472,92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15,90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93 050 985,91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15,94</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87 757 681,11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14,97</a:t>
                      </a:r>
                    </a:p>
                  </a:txBody>
                  <a:tcPr marL="9525" marR="9525" marT="9525" marB="0" anchor="ctr">
                    <a:cell3D prstMaterial="dkEdge">
                      <a:bevel w="25400" h="25400" prst="angle"/>
                      <a:lightRig rig="flood" dir="t"/>
                    </a:cell3D>
                  </a:tcPr>
                </a:tc>
              </a:tr>
              <a:tr h="344818">
                <a:tc>
                  <a:txBody>
                    <a:bodyPr/>
                    <a:lstStyle/>
                    <a:p>
                      <a:pPr algn="l" fontAlgn="t"/>
                      <a:r>
                        <a:rPr lang="ru-RU" sz="1100" b="0" i="0" u="none" strike="noStrike">
                          <a:effectLst/>
                          <a:latin typeface="Times New Roman CYR"/>
                        </a:rPr>
                        <a:t>Функционирование высшего должностного лица субъекта Российской Федерации и муниципального образования</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2 884 196,23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0,47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2 884 196,23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0,49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2 884 196,23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0,49</a:t>
                      </a:r>
                    </a:p>
                  </a:txBody>
                  <a:tcPr marL="9525" marR="9525" marT="9525" marB="0" anchor="ctr">
                    <a:cell3D prstMaterial="dkEdge">
                      <a:bevel w="25400" h="25400" prst="angle"/>
                      <a:lightRig rig="flood" dir="t"/>
                    </a:cell3D>
                  </a:tcPr>
                </a:tc>
              </a:tr>
              <a:tr h="513737">
                <a:tc>
                  <a:txBody>
                    <a:bodyPr/>
                    <a:lstStyle/>
                    <a:p>
                      <a:pPr algn="l" fontAlgn="b"/>
                      <a:r>
                        <a:rPr lang="ru-RU" sz="1100" b="0" i="0" u="none" strike="noStrike">
                          <a:effectLst/>
                          <a:latin typeface="Times New Roman"/>
                        </a:rPr>
                        <a:t>Функционирование законодательных (представительных) органов государственной власти и представительных органов муниципальных образований</a:t>
                      </a:r>
                    </a:p>
                  </a:txBody>
                  <a:tcPr marL="9525" marR="9525" marT="9525" marB="0" anchor="b">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0,01</a:t>
                      </a:r>
                    </a:p>
                  </a:txBody>
                  <a:tcPr marL="9525" marR="9525" marT="9525" marB="0" anchor="ctr">
                    <a:cell3D prstMaterial="dkEdge">
                      <a:bevel w="25400" h="25400" prst="angle"/>
                      <a:lightRig rig="flood" dir="t"/>
                    </a:cell3D>
                  </a:tcPr>
                </a:tc>
              </a:tr>
              <a:tr h="513737">
                <a:tc>
                  <a:txBody>
                    <a:bodyPr/>
                    <a:lstStyle/>
                    <a:p>
                      <a:pPr algn="l" fontAlgn="ctr"/>
                      <a:r>
                        <a:rPr lang="ru-RU" sz="1100" b="0" i="0" u="none" strike="noStrike">
                          <a:effectLst/>
                          <a:latin typeface="Times New Roman CYR"/>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a:rPr>
                        <a:t>62 768 997,27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10,26</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a:rPr>
                        <a:t>60 629 092,99</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10,38</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a:rPr>
                        <a:t>56 499 461,75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9,64</a:t>
                      </a:r>
                    </a:p>
                  </a:txBody>
                  <a:tcPr marL="9525" marR="9525" marT="9525" marB="0" anchor="ctr">
                    <a:cell3D prstMaterial="dkEdge">
                      <a:bevel w="25400" h="25400" prst="angle"/>
                      <a:lightRig rig="flood" dir="t"/>
                    </a:cell3D>
                  </a:tcPr>
                </a:tc>
              </a:tr>
              <a:tr h="344818">
                <a:tc>
                  <a:txBody>
                    <a:bodyPr/>
                    <a:lstStyle/>
                    <a:p>
                      <a:pPr algn="l" fontAlgn="t"/>
                      <a:r>
                        <a:rPr lang="ru-RU" sz="1100" b="0" i="0" u="none" strike="noStrike">
                          <a:effectLst/>
                          <a:latin typeface="Times New Roman CYR"/>
                        </a:rPr>
                        <a:t>Обеспечение деятельности финансовых, налоговых и таможенных органов и органов финансового (финансово-бюджетного) надзора</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10 489 190,52</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1,71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10 200 948,85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1,75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9 893 920,85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1,69</a:t>
                      </a:r>
                    </a:p>
                  </a:txBody>
                  <a:tcPr marL="9525" marR="9525" marT="9525" marB="0" anchor="ctr">
                    <a:cell3D prstMaterial="dkEdge">
                      <a:bevel w="25400" h="25400" prst="angle"/>
                      <a:lightRig rig="flood" dir="t"/>
                    </a:cell3D>
                  </a:tcPr>
                </a:tc>
              </a:tr>
              <a:tr h="175901">
                <a:tc>
                  <a:txBody>
                    <a:bodyPr/>
                    <a:lstStyle/>
                    <a:p>
                      <a:pPr algn="l" fontAlgn="t"/>
                      <a:r>
                        <a:rPr lang="ru-RU" sz="1100" b="0" i="0" u="none" strike="noStrike">
                          <a:effectLst/>
                          <a:latin typeface="Times New Roman CYR"/>
                        </a:rPr>
                        <a:t>Резервные фонды</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750 000,00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750 000,00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750 000,00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0,13</a:t>
                      </a:r>
                    </a:p>
                  </a:txBody>
                  <a:tcPr marL="9525" marR="9525" marT="9525" marB="0" anchor="ctr">
                    <a:cell3D prstMaterial="dkEdge">
                      <a:bevel w="25400" h="25400" prst="angle"/>
                      <a:lightRig rig="flood" dir="t"/>
                    </a:cell3D>
                  </a:tcPr>
                </a:tc>
              </a:tr>
              <a:tr h="175901">
                <a:tc>
                  <a:txBody>
                    <a:bodyPr/>
                    <a:lstStyle/>
                    <a:p>
                      <a:pPr algn="l" fontAlgn="t"/>
                      <a:r>
                        <a:rPr lang="ru-RU" sz="1100" b="0" i="0" u="none" strike="noStrike">
                          <a:effectLst/>
                          <a:latin typeface="Times New Roman CYR"/>
                        </a:rPr>
                        <a:t>Другие общегосударственные вопросы</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20 291 088,90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3,32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18 536 747,84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3,17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17 680 102,28</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3,02</a:t>
                      </a:r>
                    </a:p>
                  </a:txBody>
                  <a:tcPr marL="9525" marR="9525" marT="9525" marB="0" anchor="ctr">
                    <a:cell3D prstMaterial="dkEdge">
                      <a:bevel w="25400" h="25400" prst="angle"/>
                      <a:lightRig rig="flood" dir="t"/>
                    </a:cell3D>
                  </a:tcPr>
                </a:tc>
              </a:tr>
              <a:tr h="175901">
                <a:tc>
                  <a:txBody>
                    <a:bodyPr/>
                    <a:lstStyle/>
                    <a:p>
                      <a:pPr algn="l" fontAlgn="ctr"/>
                      <a:r>
                        <a:rPr lang="ru-RU" sz="1100" b="1" i="0" u="none" strike="noStrike">
                          <a:effectLst/>
                          <a:latin typeface="Times New Roman CYR"/>
                        </a:rPr>
                        <a:t>Национальная безопасность и правоохранительная деятельность</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1 437 725,00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0,24</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2 266 100,00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0,39</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1 764 100,00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0,30</a:t>
                      </a:r>
                    </a:p>
                  </a:txBody>
                  <a:tcPr marL="9525" marR="9525" marT="9525" marB="0" anchor="ctr">
                    <a:cell3D prstMaterial="dkEdge">
                      <a:bevel w="25400" h="25400" prst="angle"/>
                      <a:lightRig rig="flood" dir="t"/>
                    </a:cell3D>
                  </a:tcPr>
                </a:tc>
              </a:tr>
              <a:tr h="330746">
                <a:tc>
                  <a:txBody>
                    <a:bodyPr/>
                    <a:lstStyle/>
                    <a:p>
                      <a:pPr algn="just" fontAlgn="ctr"/>
                      <a:r>
                        <a:rPr lang="ru-RU" sz="1100" b="0" i="0" u="none" strike="noStrike" dirty="0">
                          <a:effectLst/>
                          <a:latin typeface="Times New Roman"/>
                        </a:rPr>
                        <a:t>Гражданская оборона</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142 125,00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536 000,00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216 000,00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0,04</a:t>
                      </a:r>
                    </a:p>
                  </a:txBody>
                  <a:tcPr marL="9525" marR="9525" marT="9525" marB="0" anchor="ctr">
                    <a:cell3D prstMaterial="dkEdge">
                      <a:bevel w="25400" h="25400" prst="angle"/>
                      <a:lightRig rig="flood" dir="t"/>
                    </a:cell3D>
                  </a:tcPr>
                </a:tc>
              </a:tr>
              <a:tr h="344818">
                <a:tc>
                  <a:txBody>
                    <a:bodyPr/>
                    <a:lstStyle/>
                    <a:p>
                      <a:pPr algn="just" fontAlgn="ctr"/>
                      <a:r>
                        <a:rPr lang="ru-RU" sz="1100" b="0" i="0" u="none" strike="noStrike">
                          <a:effectLst/>
                          <a:latin typeface="Times New Roman"/>
                        </a:rPr>
                        <a:t>Защита населения и территории от чрезвычайных ситуаций природного и техногенного характера, пожарная безопасность</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1 175 600,00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1 580 100,00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1 398 100,00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0,24</a:t>
                      </a:r>
                    </a:p>
                  </a:txBody>
                  <a:tcPr marL="9525" marR="9525" marT="9525" marB="0" anchor="ctr">
                    <a:cell3D prstMaterial="dkEdge">
                      <a:bevel w="25400" h="25400" prst="angle"/>
                      <a:lightRig rig="flood" dir="t"/>
                    </a:cell3D>
                  </a:tcPr>
                </a:tc>
              </a:tr>
              <a:tr h="344818">
                <a:tc>
                  <a:txBody>
                    <a:bodyPr/>
                    <a:lstStyle/>
                    <a:p>
                      <a:pPr algn="l" fontAlgn="b"/>
                      <a:r>
                        <a:rPr lang="ru-RU" sz="1100" b="0" i="0" u="none" strike="noStrike">
                          <a:effectLst/>
                          <a:latin typeface="Times New Roman"/>
                        </a:rPr>
                        <a:t>Другие вопросы в области национальной безопасности и правоохранительной деятельности</a:t>
                      </a:r>
                    </a:p>
                  </a:txBody>
                  <a:tcPr marL="9525" marR="9525" marT="9525" marB="0" anchor="b">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120 000,00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150 000,00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150 000,00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0,03</a:t>
                      </a:r>
                    </a:p>
                  </a:txBody>
                  <a:tcPr marL="9525" marR="9525" marT="9525" marB="0" anchor="ctr">
                    <a:cell3D prstMaterial="dkEdge">
                      <a:bevel w="25400" h="25400" prst="angle"/>
                      <a:lightRig rig="flood" dir="t"/>
                    </a:cell3D>
                  </a:tcPr>
                </a:tc>
              </a:tr>
              <a:tr h="175901">
                <a:tc>
                  <a:txBody>
                    <a:bodyPr/>
                    <a:lstStyle/>
                    <a:p>
                      <a:pPr algn="l" fontAlgn="t"/>
                      <a:r>
                        <a:rPr lang="ru-RU" sz="1100" b="1" i="0" u="none" strike="noStrike">
                          <a:effectLst/>
                          <a:latin typeface="Times New Roman CYR"/>
                        </a:rPr>
                        <a:t>Национальная экономика</a:t>
                      </a: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15 355 363,26</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2,51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16 189 670,01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2,77</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16 289 670,01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2,78</a:t>
                      </a:r>
                    </a:p>
                  </a:txBody>
                  <a:tcPr marL="9525" marR="9525" marT="9525" marB="0" anchor="ctr">
                    <a:cell3D prstMaterial="dkEdge">
                      <a:bevel w="25400" h="25400" prst="angle"/>
                      <a:lightRig rig="flood" dir="t"/>
                    </a:cell3D>
                  </a:tcPr>
                </a:tc>
              </a:tr>
              <a:tr h="175901">
                <a:tc>
                  <a:txBody>
                    <a:bodyPr/>
                    <a:lstStyle/>
                    <a:p>
                      <a:pPr algn="l" fontAlgn="t"/>
                      <a:r>
                        <a:rPr lang="ru-RU" sz="1100" b="0" i="0" u="none" strike="noStrike">
                          <a:effectLst/>
                          <a:latin typeface="Times New Roman CYR"/>
                        </a:rPr>
                        <a:t>Сельское хозяйство и рыболовство</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155 700,00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155 700,00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155 700,00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0,03</a:t>
                      </a:r>
                    </a:p>
                  </a:txBody>
                  <a:tcPr marL="9525" marR="9525" marT="9525" marB="0" anchor="ctr">
                    <a:cell3D prstMaterial="dkEdge">
                      <a:bevel w="25400" h="25400" prst="angle"/>
                      <a:lightRig rig="flood" dir="t"/>
                    </a:cell3D>
                  </a:tcPr>
                </a:tc>
              </a:tr>
              <a:tr h="175901">
                <a:tc>
                  <a:txBody>
                    <a:bodyPr/>
                    <a:lstStyle/>
                    <a:p>
                      <a:pPr algn="l" fontAlgn="t"/>
                      <a:r>
                        <a:rPr lang="ru-RU" sz="1100" b="0" i="0" u="none" strike="noStrike">
                          <a:effectLst/>
                          <a:latin typeface="Times New Roman CYR"/>
                        </a:rPr>
                        <a:t>Транспорт</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4 446 502,00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0,73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4 446 546,00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0,76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4 446 546,00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0,76</a:t>
                      </a:r>
                    </a:p>
                  </a:txBody>
                  <a:tcPr marL="9525" marR="9525" marT="9525" marB="0" anchor="ctr">
                    <a:cell3D prstMaterial="dkEdge">
                      <a:bevel w="25400" h="25400" prst="angle"/>
                      <a:lightRig rig="flood" dir="t"/>
                    </a:cell3D>
                  </a:tcPr>
                </a:tc>
              </a:tr>
              <a:tr h="175901">
                <a:tc>
                  <a:txBody>
                    <a:bodyPr/>
                    <a:lstStyle/>
                    <a:p>
                      <a:pPr algn="l" fontAlgn="t"/>
                      <a:r>
                        <a:rPr lang="ru-RU" sz="1100" b="0" i="0" u="none" strike="noStrike">
                          <a:effectLst/>
                          <a:latin typeface="Times New Roman CYR"/>
                        </a:rPr>
                        <a:t>Дорожное хозяйство (дорожные фонды)</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10 003 736,72</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1,64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10 569 473,69</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1,81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10 669 473,69</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1,82</a:t>
                      </a:r>
                    </a:p>
                  </a:txBody>
                  <a:tcPr marL="9525" marR="9525" marT="9525" marB="0" anchor="ctr">
                    <a:cell3D prstMaterial="dkEdge">
                      <a:bevel w="25400" h="25400" prst="angle"/>
                      <a:lightRig rig="flood" dir="t"/>
                    </a:cell3D>
                  </a:tcPr>
                </a:tc>
              </a:tr>
              <a:tr h="175901">
                <a:tc>
                  <a:txBody>
                    <a:bodyPr/>
                    <a:lstStyle/>
                    <a:p>
                      <a:pPr algn="l" fontAlgn="t"/>
                      <a:r>
                        <a:rPr lang="ru-RU" sz="1100" b="0" i="0" u="none" strike="noStrike" dirty="0">
                          <a:effectLst/>
                          <a:latin typeface="Times New Roman CYR"/>
                        </a:rPr>
                        <a:t>Другие вопросы в области национальной экономики</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749 424,54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1 017 950,32</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1 017 950,32</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effectLst/>
                          <a:latin typeface="Times New Roman CYR"/>
                        </a:rPr>
                        <a:t>0,17</a:t>
                      </a:r>
                    </a:p>
                  </a:txBody>
                  <a:tcPr marL="9525" marR="9525" marT="9525" marB="0" anchor="ctr">
                    <a:cell3D prstMaterial="dkEdge">
                      <a:bevel w="25400" h="25400" prst="angle"/>
                      <a:lightRig rig="flood" dir="t"/>
                    </a:cell3D>
                  </a:tcPr>
                </a:tc>
              </a:tr>
            </a:tbl>
          </a:graphicData>
        </a:graphic>
      </p:graphicFrame>
      <p:sp>
        <p:nvSpPr>
          <p:cNvPr id="9" name="TextBox 8"/>
          <p:cNvSpPr txBox="1"/>
          <p:nvPr/>
        </p:nvSpPr>
        <p:spPr>
          <a:xfrm>
            <a:off x="0" y="908720"/>
            <a:ext cx="9144000" cy="754053"/>
          </a:xfrm>
          <a:prstGeom prst="rect">
            <a:avLst/>
          </a:prstGeom>
          <a:noFill/>
        </p:spPr>
        <p:txBody>
          <a:bodyPr wrap="square" rtlCol="0">
            <a:spAutoFit/>
          </a:bodyPr>
          <a:lstStyle/>
          <a:p>
            <a:pPr algn="just"/>
            <a:r>
              <a:rPr lang="ru-RU" sz="1400" b="1" dirty="0" smtClean="0">
                <a:latin typeface="Times New Roman" panose="02020603050405020304" pitchFamily="18" charset="0"/>
                <a:cs typeface="Times New Roman" panose="02020603050405020304" pitchFamily="18" charset="0"/>
              </a:rPr>
              <a:t>    Бюджет МО ГО «Вуктыл» социально-направленный, расходы на социальную сферу (образование, культуру, социальную политику, физическую культуру и спорт) составляют в 2021 году 428 892,7 тыс. руб. или 70,1%, в 2022 году 400 </a:t>
            </a:r>
            <a:r>
              <a:rPr lang="ru-RU" sz="1500" b="1" dirty="0" smtClean="0">
                <a:latin typeface="Times New Roman" panose="02020603050405020304" pitchFamily="18" charset="0"/>
                <a:cs typeface="Times New Roman" panose="02020603050405020304" pitchFamily="18" charset="0"/>
              </a:rPr>
              <a:t>462,7</a:t>
            </a:r>
            <a:r>
              <a:rPr lang="ru-RU" sz="1400" b="1" dirty="0" smtClean="0">
                <a:latin typeface="Times New Roman" panose="02020603050405020304" pitchFamily="18" charset="0"/>
                <a:cs typeface="Times New Roman" panose="02020603050405020304" pitchFamily="18" charset="0"/>
              </a:rPr>
              <a:t> тыс. руб. или 68,6% и в 2023 году 400 930,7 тыс. руб. или 68,4%.</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82186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pc="-1" dirty="0">
                <a:solidFill>
                  <a:srgbClr val="21409A"/>
                </a:solidFill>
                <a:latin typeface="Times New Roman"/>
              </a:rPr>
              <a:t>Расходы бюджета  МО ГО «Вуктыл» </a:t>
            </a:r>
            <a:endParaRPr lang="ru-RU" sz="2000" b="1" spc="-1" dirty="0" smtClean="0">
              <a:solidFill>
                <a:srgbClr val="21409A"/>
              </a:solidFill>
              <a:latin typeface="Times New Roman"/>
            </a:endParaRPr>
          </a:p>
          <a:p>
            <a:pPr algn="ctr"/>
            <a:r>
              <a:rPr lang="ru-RU" sz="2000" b="1" spc="-1" dirty="0" smtClean="0">
                <a:solidFill>
                  <a:srgbClr val="21409A"/>
                </a:solidFill>
                <a:latin typeface="Times New Roman"/>
              </a:rPr>
              <a:t>в </a:t>
            </a:r>
            <a:r>
              <a:rPr lang="ru-RU" sz="2000" b="1" spc="-1" dirty="0">
                <a:solidFill>
                  <a:srgbClr val="21409A"/>
                </a:solidFill>
                <a:latin typeface="Times New Roman"/>
              </a:rPr>
              <a:t>разрезе разделов, подразделов, руб.</a:t>
            </a:r>
            <a:endParaRPr lang="ru-RU" sz="2000"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561993208"/>
              </p:ext>
            </p:extLst>
          </p:nvPr>
        </p:nvGraphicFramePr>
        <p:xfrm>
          <a:off x="107505" y="935216"/>
          <a:ext cx="8928991" cy="5850890"/>
        </p:xfrm>
        <a:graphic>
          <a:graphicData uri="http://schemas.openxmlformats.org/drawingml/2006/table">
            <a:tbl>
              <a:tblPr>
                <a:tableStyleId>{69CF1AB2-1976-4502-BF36-3FF5EA218861}</a:tableStyleId>
              </a:tblPr>
              <a:tblGrid>
                <a:gridCol w="3480090"/>
                <a:gridCol w="421888"/>
                <a:gridCol w="421888"/>
                <a:gridCol w="1054722"/>
                <a:gridCol w="492204"/>
                <a:gridCol w="1054722"/>
                <a:gridCol w="492204"/>
                <a:gridCol w="1054722"/>
                <a:gridCol w="456551"/>
              </a:tblGrid>
              <a:tr h="251121">
                <a:tc>
                  <a:txBody>
                    <a:bodyPr/>
                    <a:lstStyle/>
                    <a:p>
                      <a:pPr algn="ctr" fontAlgn="t"/>
                      <a:r>
                        <a:rPr lang="ru-RU" sz="1200" b="1" u="none" strike="noStrike" dirty="0">
                          <a:effectLst/>
                          <a:latin typeface="Times New Roman" panose="02020603050405020304" pitchFamily="18" charset="0"/>
                          <a:cs typeface="Times New Roman" panose="02020603050405020304" pitchFamily="18" charset="0"/>
                        </a:rPr>
                        <a:t>Наименование</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Рз</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ПР</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dirty="0" smtClean="0">
                          <a:effectLst/>
                          <a:latin typeface="Times New Roman" panose="02020603050405020304" pitchFamily="18" charset="0"/>
                          <a:cs typeface="Times New Roman" panose="02020603050405020304" pitchFamily="18" charset="0"/>
                        </a:rPr>
                        <a:t>2021 </a:t>
                      </a:r>
                      <a:r>
                        <a:rPr lang="ru-RU" sz="1200" b="1" u="none" strike="noStrike" dirty="0">
                          <a:effectLst/>
                          <a:latin typeface="Times New Roman" panose="02020603050405020304" pitchFamily="18" charset="0"/>
                          <a:cs typeface="Times New Roman" panose="02020603050405020304" pitchFamily="18" charset="0"/>
                        </a:rPr>
                        <a:t>год</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dirty="0" smtClean="0">
                          <a:effectLst/>
                          <a:latin typeface="Times New Roman" panose="02020603050405020304" pitchFamily="18" charset="0"/>
                          <a:cs typeface="Times New Roman" panose="02020603050405020304" pitchFamily="18" charset="0"/>
                        </a:rPr>
                        <a:t>2022 </a:t>
                      </a:r>
                      <a:r>
                        <a:rPr lang="ru-RU" sz="1200" b="1" u="none" strike="noStrike" dirty="0">
                          <a:effectLst/>
                          <a:latin typeface="Times New Roman" panose="02020603050405020304" pitchFamily="18" charset="0"/>
                          <a:cs typeface="Times New Roman" panose="02020603050405020304" pitchFamily="18" charset="0"/>
                        </a:rPr>
                        <a:t>год</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dirty="0" smtClean="0">
                          <a:effectLst/>
                          <a:latin typeface="Times New Roman" panose="02020603050405020304" pitchFamily="18" charset="0"/>
                          <a:cs typeface="Times New Roman" panose="02020603050405020304" pitchFamily="18" charset="0"/>
                        </a:rPr>
                        <a:t>2023 </a:t>
                      </a:r>
                      <a:r>
                        <a:rPr lang="ru-RU" sz="1200" b="1" u="none" strike="noStrike" dirty="0">
                          <a:effectLst/>
                          <a:latin typeface="Times New Roman" panose="02020603050405020304" pitchFamily="18" charset="0"/>
                          <a:cs typeface="Times New Roman" panose="02020603050405020304" pitchFamily="18" charset="0"/>
                        </a:rPr>
                        <a:t>год</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12808">
                <a:tc>
                  <a:txBody>
                    <a:bodyPr/>
                    <a:lstStyle/>
                    <a:p>
                      <a:pPr algn="l" fontAlgn="t"/>
                      <a:r>
                        <a:rPr lang="ru-RU" sz="1100" b="1" i="0" u="none" strike="noStrike">
                          <a:effectLst/>
                          <a:latin typeface="Times New Roman CYR"/>
                        </a:rPr>
                        <a:t>Жилищно-коммунальное хозяйство</a:t>
                      </a: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64 229 354,00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10,50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62 306 722,22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10,67</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63 130 820,66</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10,77</a:t>
                      </a:r>
                    </a:p>
                  </a:txBody>
                  <a:tcPr marL="9525" marR="9525" marT="9525" marB="0" anchor="ctr">
                    <a:cell3D prstMaterial="dkEdge">
                      <a:bevel w="25400" h="25400" prst="angle"/>
                      <a:lightRig rig="flood" dir="t"/>
                    </a:cell3D>
                  </a:tcPr>
                </a:tc>
              </a:tr>
              <a:tr h="209858">
                <a:tc>
                  <a:txBody>
                    <a:bodyPr/>
                    <a:lstStyle/>
                    <a:p>
                      <a:pPr algn="l" fontAlgn="t"/>
                      <a:r>
                        <a:rPr lang="ru-RU" sz="1100" b="0" i="0" u="none" strike="noStrike">
                          <a:effectLst/>
                          <a:latin typeface="Times New Roman CYR"/>
                        </a:rPr>
                        <a:t>Жилищное хозяйство</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8 425 622,93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1,38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6 218 680,00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1,07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6 318 680,00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1,08</a:t>
                      </a:r>
                    </a:p>
                  </a:txBody>
                  <a:tcPr marL="9525" marR="9525" marT="9525" marB="0" anchor="ctr">
                    <a:cell3D prstMaterial="dkEdge">
                      <a:bevel w="25400" h="25400" prst="angle"/>
                      <a:lightRig rig="flood" dir="t"/>
                    </a:cell3D>
                  </a:tcPr>
                </a:tc>
              </a:tr>
              <a:tr h="200236">
                <a:tc>
                  <a:txBody>
                    <a:bodyPr/>
                    <a:lstStyle/>
                    <a:p>
                      <a:pPr algn="l" fontAlgn="t"/>
                      <a:r>
                        <a:rPr lang="ru-RU" sz="1100" b="0" i="0" u="none" strike="noStrike">
                          <a:effectLst/>
                          <a:latin typeface="Times New Roman CYR"/>
                        </a:rPr>
                        <a:t>Коммунальное хозяйство</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9 621 701,14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1,57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9 646 701,14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1,65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9 671 701,14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1,65</a:t>
                      </a:r>
                    </a:p>
                  </a:txBody>
                  <a:tcPr marL="9525" marR="9525" marT="9525" marB="0" anchor="ctr">
                    <a:cell3D prstMaterial="dkEdge">
                      <a:bevel w="25400" h="25400" prst="angle"/>
                      <a:lightRig rig="flood" dir="t"/>
                    </a:cell3D>
                  </a:tcPr>
                </a:tc>
              </a:tr>
              <a:tr h="228926">
                <a:tc>
                  <a:txBody>
                    <a:bodyPr/>
                    <a:lstStyle/>
                    <a:p>
                      <a:pPr algn="l" fontAlgn="t"/>
                      <a:r>
                        <a:rPr lang="ru-RU" sz="1100" b="0" i="0" u="none" strike="noStrike">
                          <a:effectLst/>
                          <a:latin typeface="Times New Roman CYR"/>
                        </a:rPr>
                        <a:t>Благоустройство</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a:rPr>
                        <a:t>22 806 422,80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3,73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a:rPr>
                        <a:t>23 136 205,95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3,96</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a:rPr>
                        <a:t>23 912 620,39</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4,08</a:t>
                      </a:r>
                    </a:p>
                  </a:txBody>
                  <a:tcPr marL="9525" marR="9525" marT="9525" marB="0" anchor="ctr">
                    <a:cell3D prstMaterial="dkEdge">
                      <a:bevel w="25400" h="25400" prst="angle"/>
                      <a:lightRig rig="flood" dir="t"/>
                    </a:cell3D>
                  </a:tcPr>
                </a:tc>
              </a:tr>
              <a:tr h="332443">
                <a:tc>
                  <a:txBody>
                    <a:bodyPr/>
                    <a:lstStyle/>
                    <a:p>
                      <a:pPr algn="l" fontAlgn="t"/>
                      <a:r>
                        <a:rPr lang="ru-RU" sz="1100" b="0" i="0" u="none" strike="noStrike">
                          <a:effectLst/>
                          <a:latin typeface="Times New Roman CYR"/>
                        </a:rPr>
                        <a:t>Другие вопросы в области жилищно-коммунального хозяйства</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a:rPr>
                        <a:t>23 375 607,13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3,82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23 305 135,13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3,99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23 227 819,13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3,96</a:t>
                      </a:r>
                    </a:p>
                  </a:txBody>
                  <a:tcPr marL="9525" marR="9525" marT="9525" marB="0" anchor="ctr">
                    <a:cell3D prstMaterial="dkEdge">
                      <a:bevel w="25400" h="25400" prst="angle"/>
                      <a:lightRig rig="flood" dir="t"/>
                    </a:cell3D>
                  </a:tcPr>
                </a:tc>
              </a:tr>
              <a:tr h="256536">
                <a:tc>
                  <a:txBody>
                    <a:bodyPr/>
                    <a:lstStyle/>
                    <a:p>
                      <a:pPr algn="l" fontAlgn="t"/>
                      <a:r>
                        <a:rPr lang="ru-RU" sz="1100" b="1" i="0" u="none" strike="noStrike">
                          <a:effectLst/>
                          <a:latin typeface="Times New Roman CYR"/>
                        </a:rPr>
                        <a:t>Образование</a:t>
                      </a: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370 162 129,54</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60,51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339 758 881,72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58,19</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340 016 033,52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57,99</a:t>
                      </a:r>
                    </a:p>
                  </a:txBody>
                  <a:tcPr marL="9525" marR="9525" marT="9525" marB="0" anchor="ctr">
                    <a:cell3D prstMaterial="dkEdge">
                      <a:bevel w="25400" h="25400" prst="angle"/>
                      <a:lightRig rig="flood" dir="t"/>
                    </a:cell3D>
                  </a:tcPr>
                </a:tc>
              </a:tr>
              <a:tr h="209296">
                <a:tc>
                  <a:txBody>
                    <a:bodyPr/>
                    <a:lstStyle/>
                    <a:p>
                      <a:pPr algn="l" fontAlgn="t"/>
                      <a:r>
                        <a:rPr lang="ru-RU" sz="1100" b="0" i="0" u="none" strike="noStrike">
                          <a:effectLst/>
                          <a:latin typeface="Times New Roman CYR"/>
                        </a:rPr>
                        <a:t>Дошкольное образование</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103 889 735,20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16,98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103 868 907,30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17,79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105 014 033,75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17,91</a:t>
                      </a:r>
                    </a:p>
                  </a:txBody>
                  <a:tcPr marL="9525" marR="9525" marT="9525" marB="0" anchor="ctr">
                    <a:cell3D prstMaterial="dkEdge">
                      <a:bevel w="25400" h="25400" prst="angle"/>
                      <a:lightRig rig="flood" dir="t"/>
                    </a:cell3D>
                  </a:tcPr>
                </a:tc>
              </a:tr>
              <a:tr h="209858">
                <a:tc>
                  <a:txBody>
                    <a:bodyPr/>
                    <a:lstStyle/>
                    <a:p>
                      <a:pPr algn="l" fontAlgn="t"/>
                      <a:r>
                        <a:rPr lang="ru-RU" sz="1100" b="0" i="0" u="none" strike="noStrike">
                          <a:effectLst/>
                          <a:latin typeface="Times New Roman CYR"/>
                        </a:rPr>
                        <a:t>Общее образование</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187 629 278,16</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30,67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188 616 139,16</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32,30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188 124 982,71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32,08</a:t>
                      </a:r>
                    </a:p>
                  </a:txBody>
                  <a:tcPr marL="9525" marR="9525" marT="9525" marB="0" anchor="ctr">
                    <a:cell3D prstMaterial="dkEdge">
                      <a:bevel w="25400" h="25400" prst="angle"/>
                      <a:lightRig rig="flood" dir="t"/>
                    </a:cell3D>
                  </a:tcPr>
                </a:tc>
              </a:tr>
              <a:tr h="209858">
                <a:tc>
                  <a:txBody>
                    <a:bodyPr/>
                    <a:lstStyle/>
                    <a:p>
                      <a:pPr algn="l" fontAlgn="t"/>
                      <a:r>
                        <a:rPr lang="ru-RU" sz="1100" b="0" i="0" u="none" strike="noStrike">
                          <a:effectLst/>
                          <a:latin typeface="Times New Roman CYR"/>
                        </a:rPr>
                        <a:t>Дополнительное образование детей</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71 857 948,22</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11,75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40 653 261,14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6,96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40 607 807,14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6,93</a:t>
                      </a:r>
                    </a:p>
                  </a:txBody>
                  <a:tcPr marL="9525" marR="9525" marT="9525" marB="0" anchor="ctr">
                    <a:cell3D prstMaterial="dkEdge">
                      <a:bevel w="25400" h="25400" prst="angle"/>
                      <a:lightRig rig="flood" dir="t"/>
                    </a:cell3D>
                  </a:tcPr>
                </a:tc>
              </a:tr>
              <a:tr h="209858">
                <a:tc>
                  <a:txBody>
                    <a:bodyPr/>
                    <a:lstStyle/>
                    <a:p>
                      <a:pPr algn="l" fontAlgn="t"/>
                      <a:r>
                        <a:rPr lang="ru-RU" sz="1100" b="0" i="0" u="none" strike="noStrike">
                          <a:effectLst/>
                          <a:latin typeface="Times New Roman CYR"/>
                        </a:rPr>
                        <a:t>Молодежная политика</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a:rPr>
                        <a:t>180 000,00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0,03</a:t>
                      </a:r>
                    </a:p>
                  </a:txBody>
                  <a:tcPr marL="9525" marR="9525" marT="9525" marB="0" anchor="ctr">
                    <a:cell3D prstMaterial="dkEdge">
                      <a:bevel w="25400" h="25400" prst="angle"/>
                      <a:lightRig rig="flood" dir="t"/>
                    </a:cell3D>
                  </a:tcPr>
                </a:tc>
              </a:tr>
              <a:tr h="209858">
                <a:tc>
                  <a:txBody>
                    <a:bodyPr/>
                    <a:lstStyle/>
                    <a:p>
                      <a:pPr algn="l" fontAlgn="t"/>
                      <a:r>
                        <a:rPr lang="ru-RU" sz="1100" b="0" i="0" u="none" strike="noStrike">
                          <a:effectLst/>
                          <a:latin typeface="Times New Roman CYR"/>
                        </a:rPr>
                        <a:t>Другие вопросы в области образования</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6 605 167,96</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1,08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6 440 574,12</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1,10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6 089 209,92</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1,04</a:t>
                      </a:r>
                    </a:p>
                  </a:txBody>
                  <a:tcPr marL="9525" marR="9525" marT="9525" marB="0" anchor="ctr">
                    <a:cell3D prstMaterial="dkEdge">
                      <a:bevel w="25400" h="25400" prst="angle"/>
                      <a:lightRig rig="flood" dir="t"/>
                    </a:cell3D>
                  </a:tcPr>
                </a:tc>
              </a:tr>
              <a:tr h="209858">
                <a:tc>
                  <a:txBody>
                    <a:bodyPr/>
                    <a:lstStyle/>
                    <a:p>
                      <a:pPr algn="l" fontAlgn="t"/>
                      <a:r>
                        <a:rPr lang="ru-RU" sz="1100" b="1" i="0" u="none" strike="noStrike">
                          <a:effectLst/>
                          <a:latin typeface="Times New Roman CYR"/>
                        </a:rPr>
                        <a:t>Культура, кинематография </a:t>
                      </a: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08</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45 458 384,71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7,43</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45 797 719,15</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7,84</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46 018 539,15</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7,85</a:t>
                      </a:r>
                    </a:p>
                  </a:txBody>
                  <a:tcPr marL="9525" marR="9525" marT="9525" marB="0" anchor="ctr">
                    <a:cell3D prstMaterial="dkEdge">
                      <a:bevel w="25400" h="25400" prst="angle"/>
                      <a:lightRig rig="flood" dir="t"/>
                    </a:cell3D>
                  </a:tcPr>
                </a:tc>
              </a:tr>
              <a:tr h="209858">
                <a:tc>
                  <a:txBody>
                    <a:bodyPr/>
                    <a:lstStyle/>
                    <a:p>
                      <a:pPr algn="l" fontAlgn="t"/>
                      <a:r>
                        <a:rPr lang="ru-RU" sz="1100" b="0" i="0" u="none" strike="noStrike">
                          <a:effectLst/>
                          <a:latin typeface="Times New Roman CYR"/>
                        </a:rPr>
                        <a:t>Культура</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08</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45 093 384,71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7,37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45 612 719,15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7,81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45 833 539,15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7,82</a:t>
                      </a:r>
                    </a:p>
                  </a:txBody>
                  <a:tcPr marL="9525" marR="9525" marT="9525" marB="0" anchor="ctr">
                    <a:cell3D prstMaterial="dkEdge">
                      <a:bevel w="25400" h="25400" prst="angle"/>
                      <a:lightRig rig="flood" dir="t"/>
                    </a:cell3D>
                  </a:tcPr>
                </a:tc>
              </a:tr>
              <a:tr h="209858">
                <a:tc>
                  <a:txBody>
                    <a:bodyPr/>
                    <a:lstStyle/>
                    <a:p>
                      <a:pPr algn="l" fontAlgn="t"/>
                      <a:r>
                        <a:rPr lang="ru-RU" sz="1100" b="0" i="0" u="none" strike="noStrike">
                          <a:effectLst/>
                          <a:latin typeface="Times New Roman CYR"/>
                        </a:rPr>
                        <a:t>Другие вопросы в области культуры, кинематографии</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08</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365 000,00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185 000,00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185 000,00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0,03</a:t>
                      </a:r>
                    </a:p>
                  </a:txBody>
                  <a:tcPr marL="9525" marR="9525" marT="9525" marB="0" anchor="ctr">
                    <a:cell3D prstMaterial="dkEdge">
                      <a:bevel w="25400" h="25400" prst="angle"/>
                      <a:lightRig rig="flood" dir="t"/>
                    </a:cell3D>
                  </a:tcPr>
                </a:tc>
              </a:tr>
              <a:tr h="209858">
                <a:tc>
                  <a:txBody>
                    <a:bodyPr/>
                    <a:lstStyle/>
                    <a:p>
                      <a:pPr algn="l" fontAlgn="t"/>
                      <a:r>
                        <a:rPr lang="ru-RU" sz="1100" b="1" i="0" u="none" strike="noStrike">
                          <a:effectLst/>
                          <a:latin typeface="Times New Roman CYR"/>
                        </a:rPr>
                        <a:t>Социальная политика</a:t>
                      </a: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12 752 154,15</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2,08</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14 249 090,60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2,44</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14 239 090,60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2,43</a:t>
                      </a:r>
                    </a:p>
                  </a:txBody>
                  <a:tcPr marL="9525" marR="9525" marT="9525" marB="0" anchor="ctr">
                    <a:cell3D prstMaterial="dkEdge">
                      <a:bevel w="25400" h="25400" prst="angle"/>
                      <a:lightRig rig="flood" dir="t"/>
                    </a:cell3D>
                  </a:tcPr>
                </a:tc>
              </a:tr>
              <a:tr h="209858">
                <a:tc>
                  <a:txBody>
                    <a:bodyPr/>
                    <a:lstStyle/>
                    <a:p>
                      <a:pPr algn="l" fontAlgn="t"/>
                      <a:r>
                        <a:rPr lang="ru-RU" sz="1100" b="0" i="0" u="none" strike="noStrike">
                          <a:effectLst/>
                          <a:latin typeface="Times New Roman CYR"/>
                        </a:rPr>
                        <a:t>Пенсионное обеспечение</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8 613 963,60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1,41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8 613 963,60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1,48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8 613 963,60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1,47</a:t>
                      </a:r>
                    </a:p>
                  </a:txBody>
                  <a:tcPr marL="9525" marR="9525" marT="9525" marB="0" anchor="ctr">
                    <a:cell3D prstMaterial="dkEdge">
                      <a:bevel w="25400" h="25400" prst="angle"/>
                      <a:lightRig rig="flood" dir="t"/>
                    </a:cell3D>
                  </a:tcPr>
                </a:tc>
              </a:tr>
              <a:tr h="209858">
                <a:tc>
                  <a:txBody>
                    <a:bodyPr/>
                    <a:lstStyle/>
                    <a:p>
                      <a:pPr algn="l" fontAlgn="t"/>
                      <a:r>
                        <a:rPr lang="ru-RU" sz="1100" b="0" i="0" u="none" strike="noStrike">
                          <a:effectLst/>
                          <a:latin typeface="Times New Roman CYR"/>
                        </a:rPr>
                        <a:t>Социальное обеспечение населения</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1 674 498,00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1 714 498,00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1 714 498,00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0,29</a:t>
                      </a:r>
                    </a:p>
                  </a:txBody>
                  <a:tcPr marL="9525" marR="9525" marT="9525" marB="0" anchor="ctr">
                    <a:cell3D prstMaterial="dkEdge">
                      <a:bevel w="25400" h="25400" prst="angle"/>
                      <a:lightRig rig="flood" dir="t"/>
                    </a:cell3D>
                  </a:tcPr>
                </a:tc>
              </a:tr>
              <a:tr h="172108">
                <a:tc>
                  <a:txBody>
                    <a:bodyPr/>
                    <a:lstStyle/>
                    <a:p>
                      <a:pPr algn="l" fontAlgn="t"/>
                      <a:r>
                        <a:rPr lang="ru-RU" sz="1100" b="0" i="0" u="none" strike="noStrike">
                          <a:effectLst/>
                          <a:latin typeface="Times New Roman CYR"/>
                        </a:rPr>
                        <a:t>Охрана семьи и детства</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2 032 700,00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3 365 629,00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3 365 629,00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0,57</a:t>
                      </a:r>
                    </a:p>
                  </a:txBody>
                  <a:tcPr marL="9525" marR="9525" marT="9525" marB="0" anchor="ctr">
                    <a:cell3D prstMaterial="dkEdge">
                      <a:bevel w="25400" h="25400" prst="angle"/>
                      <a:lightRig rig="flood" dir="t"/>
                    </a:cell3D>
                  </a:tcPr>
                </a:tc>
              </a:tr>
              <a:tr h="177655">
                <a:tc>
                  <a:txBody>
                    <a:bodyPr/>
                    <a:lstStyle/>
                    <a:p>
                      <a:pPr algn="l" fontAlgn="t"/>
                      <a:r>
                        <a:rPr lang="ru-RU" sz="1100" b="0" i="0" u="none" strike="noStrike">
                          <a:effectLst/>
                          <a:latin typeface="Times New Roman CYR"/>
                        </a:rPr>
                        <a:t>Другие вопросы в области социальной политики</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430 992,55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555 000,00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545 000,00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0,09</a:t>
                      </a:r>
                    </a:p>
                  </a:txBody>
                  <a:tcPr marL="9525" marR="9525" marT="9525" marB="0" anchor="ctr">
                    <a:cell3D prstMaterial="dkEdge">
                      <a:bevel w="25400" h="25400" prst="angle"/>
                      <a:lightRig rig="flood" dir="t"/>
                    </a:cell3D>
                  </a:tcPr>
                </a:tc>
              </a:tr>
              <a:tr h="172108">
                <a:tc>
                  <a:txBody>
                    <a:bodyPr/>
                    <a:lstStyle/>
                    <a:p>
                      <a:pPr algn="l" fontAlgn="t"/>
                      <a:r>
                        <a:rPr lang="ru-RU" sz="1100" b="1" i="0" u="none" strike="noStrike">
                          <a:effectLst/>
                          <a:latin typeface="Times New Roman CYR"/>
                        </a:rPr>
                        <a:t>Физическая культура и спорт</a:t>
                      </a: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520 000,00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0,09</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657 000,00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0,11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657 000,00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0,11</a:t>
                      </a:r>
                    </a:p>
                  </a:txBody>
                  <a:tcPr marL="9525" marR="9525" marT="9525" marB="0" anchor="ctr">
                    <a:cell3D prstMaterial="dkEdge">
                      <a:bevel w="25400" h="25400" prst="angle"/>
                      <a:lightRig rig="flood" dir="t"/>
                    </a:cell3D>
                  </a:tcPr>
                </a:tc>
              </a:tr>
              <a:tr h="177655">
                <a:tc>
                  <a:txBody>
                    <a:bodyPr/>
                    <a:lstStyle/>
                    <a:p>
                      <a:pPr algn="l" fontAlgn="t"/>
                      <a:r>
                        <a:rPr lang="ru-RU" sz="1100" b="0" i="0" u="none" strike="noStrike">
                          <a:effectLst/>
                          <a:latin typeface="Times New Roman CYR"/>
                        </a:rPr>
                        <a:t>Массовый спорт</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120 000,00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140 000,00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140 000,00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0,02</a:t>
                      </a:r>
                    </a:p>
                  </a:txBody>
                  <a:tcPr marL="9525" marR="9525" marT="9525" marB="0" anchor="ctr">
                    <a:cell3D prstMaterial="dkEdge">
                      <a:bevel w="25400" h="25400" prst="angle"/>
                      <a:lightRig rig="flood" dir="t"/>
                    </a:cell3D>
                  </a:tcPr>
                </a:tc>
              </a:tr>
              <a:tr h="209858">
                <a:tc>
                  <a:txBody>
                    <a:bodyPr/>
                    <a:lstStyle/>
                    <a:p>
                      <a:pPr algn="l" fontAlgn="t"/>
                      <a:r>
                        <a:rPr lang="ru-RU" sz="1100" b="0" i="0" u="none" strike="noStrike">
                          <a:effectLst/>
                          <a:latin typeface="Times New Roman CYR"/>
                        </a:rPr>
                        <a:t>Другие вопросы в области физической культуры и спорта</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400 000,00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517 000,00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517 000,00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0,09</a:t>
                      </a:r>
                    </a:p>
                  </a:txBody>
                  <a:tcPr marL="9525" marR="9525" marT="9525" marB="0" anchor="ctr">
                    <a:cell3D prstMaterial="dkEdge">
                      <a:bevel w="25400" h="25400" prst="angle"/>
                      <a:lightRig rig="flood" dir="t"/>
                    </a:cell3D>
                  </a:tcPr>
                </a:tc>
              </a:tr>
              <a:tr h="334963">
                <a:tc>
                  <a:txBody>
                    <a:bodyPr/>
                    <a:lstStyle/>
                    <a:p>
                      <a:pPr algn="l" fontAlgn="t"/>
                      <a:r>
                        <a:rPr lang="ru-RU" sz="1100" b="1" i="0" u="none" strike="noStrike">
                          <a:effectLst/>
                          <a:latin typeface="Times New Roman CYR"/>
                        </a:rPr>
                        <a:t>Обслуживание государственного и муниципального долга</a:t>
                      </a: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13</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4 567 788,81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0,75</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2 970 412,78</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0,51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3 101 275,34</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0,53</a:t>
                      </a:r>
                    </a:p>
                  </a:txBody>
                  <a:tcPr marL="9525" marR="9525" marT="9525" marB="0" anchor="ctr">
                    <a:cell3D prstMaterial="dkEdge">
                      <a:bevel w="25400" h="25400" prst="angle"/>
                      <a:lightRig rig="flood" dir="t"/>
                    </a:cell3D>
                  </a:tcPr>
                </a:tc>
              </a:tr>
              <a:tr h="364563">
                <a:tc>
                  <a:txBody>
                    <a:bodyPr/>
                    <a:lstStyle/>
                    <a:p>
                      <a:pPr algn="l" fontAlgn="t"/>
                      <a:r>
                        <a:rPr lang="ru-RU" sz="1100" b="0" i="0" u="none" strike="noStrike">
                          <a:effectLst/>
                          <a:latin typeface="Times New Roman CYR"/>
                        </a:rPr>
                        <a:t>Обслуживание государственного внутреннего и муниципального долга</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4 567 788,81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0,75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2 970 412,78</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3 101 275,34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0,53</a:t>
                      </a:r>
                    </a:p>
                  </a:txBody>
                  <a:tcPr marL="9525" marR="9525" marT="9525" marB="0" anchor="ctr">
                    <a:cell3D prstMaterial="dkEdge">
                      <a:bevel w="25400" h="25400" prst="angle"/>
                      <a:lightRig rig="flood" dir="t"/>
                    </a:cell3D>
                  </a:tcPr>
                </a:tc>
              </a:tr>
              <a:tr h="209858">
                <a:tc>
                  <a:txBody>
                    <a:bodyPr/>
                    <a:lstStyle/>
                    <a:p>
                      <a:pPr algn="l" fontAlgn="t"/>
                      <a:r>
                        <a:rPr lang="ru-RU" sz="1100" b="1" i="1" u="none" strike="noStrike">
                          <a:effectLst/>
                          <a:latin typeface="Times New Roman CYR"/>
                        </a:rPr>
                        <a:t>Условно утверждаемые (утвержденные) расходы</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 </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6 650 000,00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1,14</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13 400 000,00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effectLst/>
                          <a:latin typeface="Times New Roman CYR"/>
                        </a:rPr>
                        <a:t>2,29</a:t>
                      </a:r>
                    </a:p>
                  </a:txBody>
                  <a:tcPr marL="9525" marR="9525" marT="9525" marB="0" anchor="ctr">
                    <a:cell3D prstMaterial="dkEdge">
                      <a:bevel w="25400" h="25400" prst="angle"/>
                      <a:lightRig rig="flood" dir="t"/>
                    </a:cell3D>
                  </a:tcPr>
                </a:tc>
              </a:tr>
            </a:tbl>
          </a:graphicData>
        </a:graphic>
      </p:graphicFrame>
    </p:spTree>
    <p:extLst>
      <p:ext uri="{BB962C8B-B14F-4D97-AF65-F5344CB8AC3E}">
        <p14:creationId xmlns:p14="http://schemas.microsoft.com/office/powerpoint/2010/main" val="25698294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по видам расходов,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612853921"/>
              </p:ext>
            </p:extLst>
          </p:nvPr>
        </p:nvGraphicFramePr>
        <p:xfrm>
          <a:off x="255268" y="1052736"/>
          <a:ext cx="8633464" cy="5649532"/>
        </p:xfrm>
        <a:graphic>
          <a:graphicData uri="http://schemas.openxmlformats.org/drawingml/2006/table">
            <a:tbl>
              <a:tblPr firstRow="1" bandRow="1">
                <a:tableStyleId>{0660B408-B3CF-4A94-85FC-2B1E0A45F4A2}</a:tableStyleId>
              </a:tblPr>
              <a:tblGrid>
                <a:gridCol w="1036015">
                  <a:extLst>
                    <a:ext uri="{9D8B030D-6E8A-4147-A177-3AD203B41FA5}">
                      <a16:colId xmlns:a16="http://schemas.microsoft.com/office/drawing/2014/main" xmlns="" val="20000"/>
                    </a:ext>
                  </a:extLst>
                </a:gridCol>
                <a:gridCol w="4230398">
                  <a:extLst>
                    <a:ext uri="{9D8B030D-6E8A-4147-A177-3AD203B41FA5}">
                      <a16:colId xmlns:a16="http://schemas.microsoft.com/office/drawing/2014/main" xmlns="" val="20001"/>
                    </a:ext>
                  </a:extLst>
                </a:gridCol>
                <a:gridCol w="777012">
                  <a:extLst>
                    <a:ext uri="{9D8B030D-6E8A-4147-A177-3AD203B41FA5}">
                      <a16:colId xmlns:a16="http://schemas.microsoft.com/office/drawing/2014/main" xmlns="" val="20004"/>
                    </a:ext>
                  </a:extLst>
                </a:gridCol>
                <a:gridCol w="1036015">
                  <a:extLst>
                    <a:ext uri="{9D8B030D-6E8A-4147-A177-3AD203B41FA5}">
                      <a16:colId xmlns:a16="http://schemas.microsoft.com/office/drawing/2014/main" xmlns="" val="20005"/>
                    </a:ext>
                  </a:extLst>
                </a:gridCol>
                <a:gridCol w="777012">
                  <a:extLst>
                    <a:ext uri="{9D8B030D-6E8A-4147-A177-3AD203B41FA5}">
                      <a16:colId xmlns:a16="http://schemas.microsoft.com/office/drawing/2014/main" xmlns="" val="20006"/>
                    </a:ext>
                  </a:extLst>
                </a:gridCol>
                <a:gridCol w="777012">
                  <a:extLst>
                    <a:ext uri="{9D8B030D-6E8A-4147-A177-3AD203B41FA5}">
                      <a16:colId xmlns:a16="http://schemas.microsoft.com/office/drawing/2014/main" xmlns="" val="20007"/>
                    </a:ext>
                  </a:extLst>
                </a:gridCol>
              </a:tblGrid>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Группа</a:t>
                      </a:r>
                      <a:r>
                        <a:rPr lang="ru-RU" sz="1200" baseline="0" dirty="0">
                          <a:solidFill>
                            <a:schemeClr val="tx1"/>
                          </a:solidFill>
                          <a:latin typeface="Times New Roman" panose="02020603050405020304" pitchFamily="18" charset="0"/>
                          <a:cs typeface="Times New Roman" panose="02020603050405020304" pitchFamily="18" charset="0"/>
                        </a:rPr>
                        <a:t> вида расходов</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Наименование показателя</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extLst>
                  <a:ext uri="{0D108BD9-81ED-4DB2-BD59-A6C34878D82A}">
                    <a16:rowId xmlns:a16="http://schemas.microsoft.com/office/drawing/2014/main" xmlns="" val="10000"/>
                  </a:ext>
                </a:extLst>
              </a:tr>
              <a:tr h="464956">
                <a:tc gridSpan="2">
                  <a:txBody>
                    <a:bodyPr/>
                    <a:lstStyle/>
                    <a:p>
                      <a:pPr algn="ctr" rtl="0" fontAlgn="ctr"/>
                      <a:r>
                        <a:rPr lang="ru-RU" sz="1200" b="1" i="0" u="none" strike="noStrike">
                          <a:solidFill>
                            <a:srgbClr val="000000"/>
                          </a:solidFill>
                          <a:effectLst/>
                          <a:latin typeface="Times New Roman"/>
                        </a:rPr>
                        <a:t>Расходы всего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hMerge="1">
                  <a:txBody>
                    <a:bodyPr/>
                    <a:lstStyle/>
                    <a:p>
                      <a:endParaRPr lang="ru-RU"/>
                    </a:p>
                  </a:txBody>
                  <a:tcPr/>
                </a:tc>
                <a:tc>
                  <a:txBody>
                    <a:bodyPr/>
                    <a:lstStyle/>
                    <a:p>
                      <a:pPr algn="ctr" rtl="0" fontAlgn="ctr"/>
                      <a:r>
                        <a:rPr lang="ru-RU" sz="1200" b="1" i="0" u="none" strike="noStrike">
                          <a:solidFill>
                            <a:srgbClr val="000000"/>
                          </a:solidFill>
                          <a:effectLst/>
                          <a:latin typeface="Times New Roman"/>
                        </a:rPr>
                        <a:t>869 639,8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a:solidFill>
                            <a:srgbClr val="000000"/>
                          </a:solidFill>
                          <a:effectLst/>
                          <a:latin typeface="Times New Roman"/>
                        </a:rPr>
                        <a:t>611 716,4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a:solidFill>
                            <a:srgbClr val="000000"/>
                          </a:solidFill>
                          <a:effectLst/>
                          <a:latin typeface="Times New Roman"/>
                        </a:rPr>
                        <a:t>583 896,6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a:solidFill>
                            <a:srgbClr val="000000"/>
                          </a:solidFill>
                          <a:effectLst/>
                          <a:latin typeface="Times New Roman"/>
                        </a:rPr>
                        <a:t>586 374,2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1"/>
                  </a:ext>
                </a:extLst>
              </a:tr>
              <a:tr h="1031820">
                <a:tc>
                  <a:txBody>
                    <a:bodyPr/>
                    <a:lstStyle/>
                    <a:p>
                      <a:pPr algn="ctr" rtl="0" fontAlgn="ctr"/>
                      <a:r>
                        <a:rPr lang="ru-RU" sz="1200" b="0" i="0" u="none" strike="noStrike">
                          <a:solidFill>
                            <a:srgbClr val="000000"/>
                          </a:solidFill>
                          <a:effectLst/>
                          <a:latin typeface="Times New Roman"/>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Расходы на выплаты персоналу в целях обеспечения выполнения функций государственными (муниципальными) органами, казенными учреждениями, органами управления государственными внебюджетными фондами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106 411,7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87 184,3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86 948,9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82 514,6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2"/>
                  </a:ext>
                </a:extLst>
              </a:tr>
              <a:tr h="573233">
                <a:tc>
                  <a:txBody>
                    <a:bodyPr/>
                    <a:lstStyle/>
                    <a:p>
                      <a:pPr algn="ctr" rtl="0" fontAlgn="ctr"/>
                      <a:r>
                        <a:rPr lang="ru-RU" sz="1200" b="0" i="0" u="none" strike="noStrike">
                          <a:solidFill>
                            <a:srgbClr val="000000"/>
                          </a:solidFill>
                          <a:effectLst/>
                          <a:latin typeface="Times New Roman"/>
                        </a:rPr>
                        <a:t>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Закупка товаров, работ и услуг для обеспечения государственных (муниципальных) нужд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125 055,3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72 923,6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69 087,3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68 359,3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3"/>
                  </a:ext>
                </a:extLst>
              </a:tr>
              <a:tr h="464956">
                <a:tc>
                  <a:txBody>
                    <a:bodyPr/>
                    <a:lstStyle/>
                    <a:p>
                      <a:pPr algn="ctr" rtl="0" fontAlgn="ctr"/>
                      <a:r>
                        <a:rPr lang="ru-RU" sz="1200" b="0" i="0" u="none" strike="noStrike">
                          <a:solidFill>
                            <a:srgbClr val="000000"/>
                          </a:solidFill>
                          <a:effectLst/>
                          <a:latin typeface="Times New Roman"/>
                        </a:rPr>
                        <a:t>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Социальное обеспечение и иные выплаты населению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10 906,0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10 472,5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10 512,5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10 512,5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4"/>
                  </a:ext>
                </a:extLst>
              </a:tr>
              <a:tr h="573233">
                <a:tc>
                  <a:txBody>
                    <a:bodyPr/>
                    <a:lstStyle/>
                    <a:p>
                      <a:pPr algn="ctr" rtl="0" fontAlgn="ctr"/>
                      <a:r>
                        <a:rPr lang="ru-RU" sz="1200" b="0" i="0" u="none" strike="noStrike">
                          <a:solidFill>
                            <a:srgbClr val="000000"/>
                          </a:solidFill>
                          <a:effectLst/>
                          <a:latin typeface="Times New Roman"/>
                        </a:rPr>
                        <a:t>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Капитальные вложения в объекты государственной (муниципальной) собственности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174 620,3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1 123,1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1 123,1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5"/>
                  </a:ext>
                </a:extLst>
              </a:tr>
              <a:tr h="573233">
                <a:tc>
                  <a:txBody>
                    <a:bodyPr/>
                    <a:lstStyle/>
                    <a:p>
                      <a:pPr algn="ctr" rtl="0" fontAlgn="ctr"/>
                      <a:r>
                        <a:rPr lang="ru-RU" sz="1200" b="0" i="0" u="none" strike="noStrike">
                          <a:solidFill>
                            <a:srgbClr val="000000"/>
                          </a:solidFill>
                          <a:effectLst/>
                          <a:latin typeface="Times New Roman"/>
                        </a:rPr>
                        <a:t>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Предоставление субсидий бюджетным, автономным учреждениям и иным некоммерческим организациям</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433 424,3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434 911,8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405 411,9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406 173,9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6"/>
                  </a:ext>
                </a:extLst>
              </a:tr>
              <a:tr h="464956">
                <a:tc>
                  <a:txBody>
                    <a:bodyPr/>
                    <a:lstStyle/>
                    <a:p>
                      <a:pPr algn="ctr" rtl="0" fontAlgn="ctr"/>
                      <a:r>
                        <a:rPr lang="ru-RU" sz="1200" b="0" i="0" u="none" strike="noStrike">
                          <a:solidFill>
                            <a:srgbClr val="000000"/>
                          </a:solidFill>
                          <a:effectLst/>
                          <a:latin typeface="Times New Roman"/>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Обслуживание государственного (муниципального) долга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3 811,6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4 567,8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2 970,4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3 101,3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7"/>
                  </a:ext>
                </a:extLst>
              </a:tr>
              <a:tr h="464956">
                <a:tc>
                  <a:txBody>
                    <a:bodyPr/>
                    <a:lstStyle/>
                    <a:p>
                      <a:pPr algn="ctr" rtl="0" fontAlgn="ctr"/>
                      <a:r>
                        <a:rPr lang="ru-RU" sz="1200" b="0" i="0" u="none" strike="noStrike">
                          <a:solidFill>
                            <a:srgbClr val="000000"/>
                          </a:solidFill>
                          <a:effectLst/>
                          <a:latin typeface="Times New Roman"/>
                        </a:rPr>
                        <a:t>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Иные бюджетные ассигнования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15 410,6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1 656,4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1 192,5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1 189,5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8"/>
                  </a:ext>
                </a:extLst>
              </a:tr>
              <a:tr h="464956">
                <a:tc>
                  <a:txBody>
                    <a:bodyPr/>
                    <a:lstStyle/>
                    <a:p>
                      <a:pPr algn="ctr" fontAlgn="ctr"/>
                      <a:r>
                        <a:rPr lang="ru-RU" sz="1800" b="0" i="0" u="none" strike="noStrike">
                          <a:solidFill>
                            <a:srgbClr val="000000"/>
                          </a:solidFill>
                          <a:effectLst/>
                          <a:latin typeface="Arial"/>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Условно утверждаемые (утвержденные) расходы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b"/>
                      <a:r>
                        <a:rPr lang="ru-RU" sz="1200" b="0" i="0" u="none" strike="noStrike">
                          <a:solidFill>
                            <a:srgbClr val="000000"/>
                          </a:solidFill>
                          <a:effectLst/>
                          <a:latin typeface="Times New Roman"/>
                        </a:rPr>
                        <a:t>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b"/>
                      <a:r>
                        <a:rPr lang="ru-RU" sz="1200" b="0" i="0" u="none" strike="noStrike">
                          <a:solidFill>
                            <a:srgbClr val="000000"/>
                          </a:solidFill>
                          <a:effectLst/>
                          <a:latin typeface="Times New Roman"/>
                        </a:rPr>
                        <a:t>6 650,0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b"/>
                      <a:r>
                        <a:rPr lang="ru-RU" sz="1200" b="0" i="0" u="none" strike="noStrike" dirty="0">
                          <a:solidFill>
                            <a:srgbClr val="000000"/>
                          </a:solidFill>
                          <a:effectLst/>
                          <a:latin typeface="Times New Roman"/>
                        </a:rPr>
                        <a:t>13 400,0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Tree>
    <p:extLst>
      <p:ext uri="{BB962C8B-B14F-4D97-AF65-F5344CB8AC3E}">
        <p14:creationId xmlns:p14="http://schemas.microsoft.com/office/powerpoint/2010/main" val="11595033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632426"/>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Источники финансирования дефицита бюджета  МО ГО «Вуктыл»,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174457289"/>
              </p:ext>
            </p:extLst>
          </p:nvPr>
        </p:nvGraphicFramePr>
        <p:xfrm>
          <a:off x="179512" y="980728"/>
          <a:ext cx="8784975" cy="5616623"/>
        </p:xfrm>
        <a:graphic>
          <a:graphicData uri="http://schemas.openxmlformats.org/drawingml/2006/table">
            <a:tbl>
              <a:tblPr>
                <a:tableStyleId>{08FB837D-C827-4EFA-A057-4D05807E0F7C}</a:tableStyleId>
              </a:tblPr>
              <a:tblGrid>
                <a:gridCol w="4791232"/>
                <a:gridCol w="1336501"/>
                <a:gridCol w="1333349"/>
                <a:gridCol w="1323893"/>
              </a:tblGrid>
              <a:tr h="300581">
                <a:tc rowSpan="2">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Наименование</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gridSpan="3">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Сумма</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hMerge="1">
                  <a:txBody>
                    <a:bodyPr/>
                    <a:lstStyle/>
                    <a:p>
                      <a:endParaRPr lang="ru-RU"/>
                    </a:p>
                  </a:txBody>
                  <a:tcPr/>
                </a:tc>
                <a:tc hMerge="1">
                  <a:txBody>
                    <a:bodyPr/>
                    <a:lstStyle/>
                    <a:p>
                      <a:endParaRPr lang="ru-RU"/>
                    </a:p>
                  </a:txBody>
                  <a:tcPr/>
                </a:tc>
              </a:tr>
              <a:tr h="300581">
                <a:tc vMerge="1">
                  <a:txBody>
                    <a:bodyPr/>
                    <a:lstStyle/>
                    <a:p>
                      <a:endParaRPr lang="ru-RU"/>
                    </a:p>
                  </a:txBody>
                  <a:tcPr/>
                </a:tc>
                <a:tc>
                  <a:txBody>
                    <a:bodyPr/>
                    <a:lstStyle/>
                    <a:p>
                      <a:pPr algn="ctr" fontAlgn="ct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2021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год</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2022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год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2023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год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r>
              <a:tr h="300581">
                <a:tc gridSpan="4">
                  <a:txBody>
                    <a:bodyPr/>
                    <a:lstStyle/>
                    <a:p>
                      <a:pPr algn="ctr" fontAlgn="t"/>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hMerge="1">
                  <a:txBody>
                    <a:bodyPr/>
                    <a:lstStyle/>
                    <a:p>
                      <a:pPr algn="ctr" fontAlgn="t"/>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hMerge="1">
                  <a:txBody>
                    <a:bodyPr/>
                    <a:lstStyle/>
                    <a:p>
                      <a:pPr algn="ctr" fontAlgn="t"/>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hMerge="1">
                  <a:txBody>
                    <a:bodyPr/>
                    <a:lstStyle/>
                    <a:p>
                      <a:pPr algn="ctr" fontAlgn="t"/>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r>
              <a:tr h="589360">
                <a:tc>
                  <a:txBody>
                    <a:bodyPr/>
                    <a:lstStyle/>
                    <a:p>
                      <a:pPr algn="l" fontAlgn="ctr"/>
                      <a:r>
                        <a:rPr lang="ru-RU" sz="1200" b="1" i="0" u="none" strike="noStrike">
                          <a:effectLst/>
                          <a:latin typeface="Times New Roman"/>
                        </a:rPr>
                        <a:t>ИСТОЧНИКИ ВНУТРЕННЕГО ФИНАНСИРОВАНИЯ ДЕФИЦИТОВ БЮДЖЕТОВ</a:t>
                      </a:r>
                    </a:p>
                  </a:txBody>
                  <a:tcPr marL="9525" marR="9525" marT="9525" marB="0" anchor="ctr">
                    <a:cell3D prstMaterial="dkEdge">
                      <a:bevel prst="artDeco"/>
                      <a:lightRig rig="flood" dir="t"/>
                    </a:cell3D>
                  </a:tcPr>
                </a:tc>
                <a:tc>
                  <a:txBody>
                    <a:bodyPr/>
                    <a:lstStyle/>
                    <a:p>
                      <a:pPr algn="l" fontAlgn="ctr"/>
                      <a:r>
                        <a:rPr lang="ru-RU" sz="1200" b="1" i="0" u="none" strike="noStrike">
                          <a:effectLst/>
                          <a:latin typeface="Times New Roman"/>
                        </a:rPr>
                        <a:t>             228 500,00   </a:t>
                      </a:r>
                    </a:p>
                  </a:txBody>
                  <a:tcPr marL="9525" marR="9525" marT="9525" marB="0" anchor="ctr">
                    <a:cell3D prstMaterial="dkEdge">
                      <a:bevel prst="artDeco"/>
                      <a:lightRig rig="flood" dir="t"/>
                    </a:cell3D>
                  </a:tcPr>
                </a:tc>
                <a:tc>
                  <a:txBody>
                    <a:bodyPr/>
                    <a:lstStyle/>
                    <a:p>
                      <a:pPr algn="r" fontAlgn="ctr"/>
                      <a:r>
                        <a:rPr lang="ru-RU" sz="1200" b="1" i="0" u="none" strike="noStrike">
                          <a:effectLst/>
                          <a:latin typeface="Times New Roman"/>
                        </a:rPr>
                        <a:t>               50 000,00   </a:t>
                      </a:r>
                    </a:p>
                  </a:txBody>
                  <a:tcPr marL="9525" marR="9525" marT="9525" marB="0" anchor="ctr">
                    <a:cell3D prstMaterial="dkEdge">
                      <a:bevel prst="artDeco"/>
                      <a:lightRig rig="flood" dir="t"/>
                    </a:cell3D>
                  </a:tcPr>
                </a:tc>
                <a:tc>
                  <a:txBody>
                    <a:bodyPr/>
                    <a:lstStyle/>
                    <a:p>
                      <a:pPr algn="r" fontAlgn="ctr"/>
                      <a:r>
                        <a:rPr lang="ru-RU" sz="1200" b="1" i="0" u="none" strike="noStrike">
                          <a:effectLst/>
                          <a:latin typeface="Times New Roman"/>
                        </a:rPr>
                        <a:t>              50 000,00   </a:t>
                      </a:r>
                    </a:p>
                  </a:txBody>
                  <a:tcPr marL="9525" marR="9525" marT="9525" marB="0" anchor="ctr">
                    <a:cell3D prstMaterial="dkEdge">
                      <a:bevel prst="artDeco"/>
                      <a:lightRig rig="flood" dir="t"/>
                    </a:cell3D>
                  </a:tcPr>
                </a:tc>
              </a:tr>
              <a:tr h="300581">
                <a:tc>
                  <a:txBody>
                    <a:bodyPr/>
                    <a:lstStyle/>
                    <a:p>
                      <a:pPr algn="l" fontAlgn="ctr"/>
                      <a:r>
                        <a:rPr lang="ru-RU" sz="1200" b="1" i="0" u="none" strike="noStrike">
                          <a:effectLst/>
                          <a:latin typeface="Times New Roman"/>
                        </a:rPr>
                        <a:t>Кредиты кредитных организаций в валюте Российской Федерации</a:t>
                      </a:r>
                    </a:p>
                  </a:txBody>
                  <a:tcPr marL="9525" marR="9525" marT="9525" marB="0" anchor="ctr">
                    <a:cell3D prstMaterial="dkEdge">
                      <a:bevel prst="artDeco"/>
                      <a:lightRig rig="flood" dir="t"/>
                    </a:cell3D>
                  </a:tcPr>
                </a:tc>
                <a:tc>
                  <a:txBody>
                    <a:bodyPr/>
                    <a:lstStyle/>
                    <a:p>
                      <a:pPr algn="r" fontAlgn="ctr"/>
                      <a:r>
                        <a:rPr lang="ru-RU" sz="1200" b="1" i="0" u="none" strike="noStrike">
                          <a:effectLst/>
                          <a:latin typeface="Times New Roman"/>
                        </a:rPr>
                        <a:t>- 103 000,00   </a:t>
                      </a:r>
                    </a:p>
                  </a:txBody>
                  <a:tcPr marL="9525" marR="9525" marT="9525" marB="0" anchor="ctr">
                    <a:cell3D prstMaterial="dkEdge">
                      <a:bevel prst="artDeco"/>
                      <a:lightRig rig="flood" dir="t"/>
                    </a:cell3D>
                  </a:tcPr>
                </a:tc>
                <a:tc>
                  <a:txBody>
                    <a:bodyPr/>
                    <a:lstStyle/>
                    <a:p>
                      <a:pPr algn="l" fontAlgn="ctr"/>
                      <a:r>
                        <a:rPr lang="ru-RU" sz="1200" b="1" i="0" u="none" strike="noStrike">
                          <a:effectLst/>
                          <a:latin typeface="Times New Roman"/>
                        </a:rPr>
                        <a:t>               50 000,00   </a:t>
                      </a:r>
                    </a:p>
                  </a:txBody>
                  <a:tcPr marL="9525" marR="9525" marT="9525" marB="0" anchor="ctr">
                    <a:cell3D prstMaterial="dkEdge">
                      <a:bevel prst="artDeco"/>
                      <a:lightRig rig="flood" dir="t"/>
                    </a:cell3D>
                  </a:tcPr>
                </a:tc>
                <a:tc>
                  <a:txBody>
                    <a:bodyPr/>
                    <a:lstStyle/>
                    <a:p>
                      <a:pPr algn="l" fontAlgn="ctr"/>
                      <a:r>
                        <a:rPr lang="ru-RU" sz="1200" b="1" i="0" u="none" strike="noStrike">
                          <a:effectLst/>
                          <a:latin typeface="Times New Roman"/>
                        </a:rPr>
                        <a:t>              50 000,00   </a:t>
                      </a:r>
                    </a:p>
                  </a:txBody>
                  <a:tcPr marL="9525" marR="9525" marT="9525" marB="0" anchor="ctr">
                    <a:cell3D prstMaterial="dkEdge">
                      <a:bevel prst="artDeco"/>
                      <a:lightRig rig="flood" dir="t"/>
                    </a:cell3D>
                  </a:tcPr>
                </a:tc>
              </a:tr>
              <a:tr h="589360">
                <a:tc>
                  <a:txBody>
                    <a:bodyPr/>
                    <a:lstStyle/>
                    <a:p>
                      <a:pPr algn="l" fontAlgn="ctr"/>
                      <a:r>
                        <a:rPr lang="ru-RU" sz="1200" b="0" i="0" u="none" strike="noStrike">
                          <a:effectLst/>
                          <a:latin typeface="Times New Roman"/>
                        </a:rPr>
                        <a:t>Получение кредитов от кредитных организаций бюджетами городских округов в валюте Российской Федерации</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28 700 000,00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31 400 000,00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30 100 000,00   </a:t>
                      </a:r>
                    </a:p>
                  </a:txBody>
                  <a:tcPr marL="9525" marR="9525" marT="9525" marB="0" anchor="ctr">
                    <a:cell3D prstMaterial="dkEdge">
                      <a:bevel prst="artDeco"/>
                      <a:lightRig rig="flood" dir="t"/>
                    </a:cell3D>
                  </a:tcPr>
                </a:tc>
              </a:tr>
              <a:tr h="589360">
                <a:tc>
                  <a:txBody>
                    <a:bodyPr/>
                    <a:lstStyle/>
                    <a:p>
                      <a:pPr algn="l" fontAlgn="ctr"/>
                      <a:r>
                        <a:rPr lang="ru-RU" sz="1200" b="0" i="0" u="none" strike="noStrike">
                          <a:effectLst/>
                          <a:latin typeface="Times New Roman"/>
                        </a:rPr>
                        <a:t>Погашение бюджетами городских округов кредитов от кредитных организаций в валюте Российской Федерации</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- 28 803 000,00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- 31 350 000,00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- 30 050 000,00   </a:t>
                      </a:r>
                    </a:p>
                  </a:txBody>
                  <a:tcPr marL="9525" marR="9525" marT="9525" marB="0" anchor="ctr">
                    <a:cell3D prstMaterial="dkEdge">
                      <a:bevel prst="artDeco"/>
                      <a:lightRig rig="flood" dir="t"/>
                    </a:cell3D>
                  </a:tcPr>
                </a:tc>
              </a:tr>
              <a:tr h="589360">
                <a:tc>
                  <a:txBody>
                    <a:bodyPr/>
                    <a:lstStyle/>
                    <a:p>
                      <a:pPr algn="l" fontAlgn="ctr"/>
                      <a:r>
                        <a:rPr lang="ru-RU" sz="1200" b="1" i="0" u="none" strike="noStrike">
                          <a:effectLst/>
                          <a:latin typeface="Times New Roman"/>
                        </a:rPr>
                        <a:t>Бюджетные кредиты от других бюджетов бюджетной системы Российской Федерации</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r>
              <a:tr h="878139">
                <a:tc>
                  <a:txBody>
                    <a:bodyPr/>
                    <a:lstStyle/>
                    <a:p>
                      <a:pPr algn="l" fontAlgn="ctr"/>
                      <a:r>
                        <a:rPr lang="ru-RU" sz="1200" b="0" i="0" u="none" strike="noStrike">
                          <a:effectLst/>
                          <a:latin typeface="Times New Roman"/>
                        </a:rPr>
                        <a:t>Получение кредитов от других бюджетов бюджетной системы Российской Федерации бюджетами городских округов в валюте  Российской Федерации</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r>
              <a:tr h="878139">
                <a:tc>
                  <a:txBody>
                    <a:bodyPr/>
                    <a:lstStyle/>
                    <a:p>
                      <a:pPr algn="l" fontAlgn="ctr"/>
                      <a:r>
                        <a:rPr lang="ru-RU" sz="1200" b="0" i="0" u="none" strike="noStrike">
                          <a:effectLst/>
                          <a:latin typeface="Times New Roman"/>
                        </a:rPr>
                        <a:t>Погашение бюджетами городских округов кредитов от других бюджетов бюджетной системы Российской Федерации в валюте Российской Федерации</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dirty="0">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r>
              <a:tr h="300581">
                <a:tc>
                  <a:txBody>
                    <a:bodyPr/>
                    <a:lstStyle/>
                    <a:p>
                      <a:pPr algn="l" fontAlgn="ctr"/>
                      <a:r>
                        <a:rPr lang="ru-RU" sz="1200" b="1" i="0" u="none" strike="noStrike">
                          <a:effectLst/>
                          <a:latin typeface="Times New Roman"/>
                        </a:rPr>
                        <a:t>Изменение остатков средств на счетах по учету средств бюджетов</a:t>
                      </a:r>
                    </a:p>
                  </a:txBody>
                  <a:tcPr marL="9525" marR="9525" marT="9525" marB="0" anchor="ctr">
                    <a:cell3D prstMaterial="dkEdge">
                      <a:bevel prst="artDeco"/>
                      <a:lightRig rig="flood" dir="t"/>
                    </a:cell3D>
                  </a:tcPr>
                </a:tc>
                <a:tc>
                  <a:txBody>
                    <a:bodyPr/>
                    <a:lstStyle/>
                    <a:p>
                      <a:pPr algn="r" fontAlgn="ctr"/>
                      <a:r>
                        <a:rPr lang="ru-RU" sz="1200" b="1" i="0" u="none" strike="noStrike">
                          <a:effectLst/>
                          <a:latin typeface="Times New Roman"/>
                        </a:rPr>
                        <a:t>             331 500,00   </a:t>
                      </a:r>
                    </a:p>
                  </a:txBody>
                  <a:tcPr marL="9525" marR="9525" marT="9525" marB="0" anchor="ctr">
                    <a:cell3D prstMaterial="dkEdge">
                      <a:bevel prst="artDeco"/>
                      <a:lightRig rig="flood" dir="t"/>
                    </a:cell3D>
                  </a:tcPr>
                </a:tc>
                <a:tc>
                  <a:txBody>
                    <a:bodyPr/>
                    <a:lstStyle/>
                    <a:p>
                      <a:pPr algn="r" fontAlgn="ctr"/>
                      <a:r>
                        <a:rPr lang="ru-RU" sz="1200" b="1" i="0" u="none" strike="noStrike">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1" i="0" u="none" strike="noStrike" dirty="0">
                          <a:effectLst/>
                          <a:latin typeface="Times New Roman"/>
                        </a:rPr>
                        <a:t>                             -   </a:t>
                      </a:r>
                    </a:p>
                  </a:txBody>
                  <a:tcPr marL="9525" marR="9525" marT="9525" marB="0" anchor="ctr">
                    <a:cell3D prstMaterial="dkEdge">
                      <a:bevel prst="artDeco"/>
                      <a:lightRig rig="flood" dir="t"/>
                    </a:cell3D>
                  </a:tcPr>
                </a:tc>
              </a:tr>
            </a:tbl>
          </a:graphicData>
        </a:graphic>
      </p:graphicFrame>
    </p:spTree>
    <p:extLst>
      <p:ext uri="{BB962C8B-B14F-4D97-AF65-F5344CB8AC3E}">
        <p14:creationId xmlns:p14="http://schemas.microsoft.com/office/powerpoint/2010/main" val="23456708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Picture 2"/>
          <p:cNvPicPr/>
          <p:nvPr/>
        </p:nvPicPr>
        <p:blipFill>
          <a:blip r:embed="rId3"/>
          <a:stretch/>
        </p:blipFill>
        <p:spPr>
          <a:xfrm>
            <a:off x="6804248" y="4293096"/>
            <a:ext cx="2201400" cy="2199960"/>
          </a:xfrm>
          <a:prstGeom prst="rect">
            <a:avLst/>
          </a:prstGeom>
          <a:ln>
            <a:noFill/>
          </a:ln>
        </p:spPr>
      </p:pic>
      <p:sp>
        <p:nvSpPr>
          <p:cNvPr id="9" name="Заголовок 1"/>
          <p:cNvSpPr txBox="1">
            <a:spLocks/>
          </p:cNvSpPr>
          <p:nvPr/>
        </p:nvSpPr>
        <p:spPr>
          <a:xfrm>
            <a:off x="0" y="3852"/>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a:solidFill>
                  <a:srgbClr val="21409A"/>
                </a:solidFill>
                <a:latin typeface="Times New Roman"/>
              </a:rPr>
              <a:t>Расходы бюджета МО ГО «Вуктыл» в расчете на 1 жителя </a:t>
            </a:r>
            <a:endParaRPr lang="ru-RU" sz="2000" spc="-1" dirty="0">
              <a:latin typeface="Arial"/>
            </a:endParaRPr>
          </a:p>
          <a:p>
            <a:r>
              <a:rPr lang="ru-RU" sz="2000" b="1" spc="-1" dirty="0">
                <a:solidFill>
                  <a:srgbClr val="21409A"/>
                </a:solidFill>
                <a:latin typeface="Times New Roman"/>
              </a:rPr>
              <a:t>                   по основным сферам деятельности на </a:t>
            </a:r>
            <a:r>
              <a:rPr lang="ru-RU" sz="2000" b="1" spc="-1" dirty="0" smtClean="0">
                <a:solidFill>
                  <a:srgbClr val="21409A"/>
                </a:solidFill>
                <a:latin typeface="Times New Roman"/>
              </a:rPr>
              <a:t>2021 </a:t>
            </a:r>
            <a:r>
              <a:rPr lang="ru-RU" sz="2000" b="1" spc="-1" dirty="0">
                <a:solidFill>
                  <a:srgbClr val="21409A"/>
                </a:solidFill>
                <a:latin typeface="Times New Roman"/>
              </a:rPr>
              <a:t>год,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46400294"/>
              </p:ext>
            </p:extLst>
          </p:nvPr>
        </p:nvGraphicFramePr>
        <p:xfrm>
          <a:off x="176364" y="1057544"/>
          <a:ext cx="8791272" cy="547260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Picture 1"/>
          <p:cNvPicPr/>
          <p:nvPr/>
        </p:nvPicPr>
        <p:blipFill>
          <a:blip r:embed="rId3"/>
          <a:stretch/>
        </p:blipFill>
        <p:spPr>
          <a:xfrm>
            <a:off x="3563888" y="4509120"/>
            <a:ext cx="2268000" cy="1647360"/>
          </a:xfrm>
          <a:prstGeom prst="ellipse">
            <a:avLst/>
          </a:prstGeom>
          <a:ln>
            <a:noFill/>
          </a:ln>
          <a:effectLst>
            <a:softEdge rad="112500"/>
          </a:effectLst>
        </p:spPr>
      </p:pic>
      <p:pic>
        <p:nvPicPr>
          <p:cNvPr id="487" name="Picture 3"/>
          <p:cNvPicPr/>
          <p:nvPr/>
        </p:nvPicPr>
        <p:blipFill>
          <a:blip r:embed="rId4"/>
          <a:stretch/>
        </p:blipFill>
        <p:spPr>
          <a:xfrm>
            <a:off x="53136" y="3284984"/>
            <a:ext cx="2520512" cy="1419288"/>
          </a:xfrm>
          <a:prstGeom prst="rect">
            <a:avLst/>
          </a:prstGeom>
          <a:ln>
            <a:noFill/>
          </a:ln>
        </p:spPr>
      </p:pic>
      <p:pic>
        <p:nvPicPr>
          <p:cNvPr id="488" name="Picture 4"/>
          <p:cNvPicPr/>
          <p:nvPr/>
        </p:nvPicPr>
        <p:blipFill>
          <a:blip r:embed="rId5"/>
          <a:stretch/>
        </p:blipFill>
        <p:spPr>
          <a:xfrm>
            <a:off x="611560" y="5114224"/>
            <a:ext cx="2088696" cy="1432672"/>
          </a:xfrm>
          <a:prstGeom prst="ellipse">
            <a:avLst/>
          </a:prstGeom>
          <a:ln>
            <a:noFill/>
          </a:ln>
          <a:effectLst>
            <a:softEdge rad="112500"/>
          </a:effectLst>
        </p:spPr>
      </p:pic>
      <p:pic>
        <p:nvPicPr>
          <p:cNvPr id="489" name="Picture 5"/>
          <p:cNvPicPr/>
          <p:nvPr/>
        </p:nvPicPr>
        <p:blipFill>
          <a:blip r:embed="rId6"/>
          <a:stretch/>
        </p:blipFill>
        <p:spPr>
          <a:xfrm>
            <a:off x="6580700" y="4797152"/>
            <a:ext cx="2231640" cy="1611000"/>
          </a:xfrm>
          <a:prstGeom prst="ellipse">
            <a:avLst/>
          </a:prstGeom>
          <a:ln>
            <a:noFill/>
          </a:ln>
          <a:effectLst>
            <a:softEdge rad="112500"/>
          </a:effectLst>
        </p:spPr>
      </p:pic>
      <p:pic>
        <p:nvPicPr>
          <p:cNvPr id="490" name="Picture 6"/>
          <p:cNvPicPr/>
          <p:nvPr/>
        </p:nvPicPr>
        <p:blipFill>
          <a:blip r:embed="rId7"/>
          <a:stretch/>
        </p:blipFill>
        <p:spPr>
          <a:xfrm>
            <a:off x="395536" y="1202040"/>
            <a:ext cx="1428480" cy="1428480"/>
          </a:xfrm>
          <a:prstGeom prst="ellipse">
            <a:avLst/>
          </a:prstGeom>
          <a:ln>
            <a:noFill/>
          </a:ln>
          <a:effectLst>
            <a:softEdge rad="112500"/>
          </a:effectLst>
        </p:spPr>
      </p:pic>
      <p:graphicFrame>
        <p:nvGraphicFramePr>
          <p:cNvPr id="2" name="Диаграмма 1"/>
          <p:cNvGraphicFramePr/>
          <p:nvPr>
            <p:extLst>
              <p:ext uri="{D42A27DB-BD31-4B8C-83A1-F6EECF244321}">
                <p14:modId xmlns:p14="http://schemas.microsoft.com/office/powerpoint/2010/main" val="1229279754"/>
              </p:ext>
            </p:extLst>
          </p:nvPr>
        </p:nvGraphicFramePr>
        <p:xfrm>
          <a:off x="1835696" y="1055228"/>
          <a:ext cx="7128792" cy="2949836"/>
        </p:xfrm>
        <a:graphic>
          <a:graphicData uri="http://schemas.openxmlformats.org/drawingml/2006/chart">
            <c:chart xmlns:c="http://schemas.openxmlformats.org/drawingml/2006/chart" xmlns:r="http://schemas.openxmlformats.org/officeDocument/2006/relationships" r:id="rId8"/>
          </a:graphicData>
        </a:graphic>
      </p:graphicFrame>
      <p:sp>
        <p:nvSpPr>
          <p:cNvPr id="9" name="Заголовок 1"/>
          <p:cNvSpPr txBox="1">
            <a:spLocks/>
          </p:cNvSpPr>
          <p:nvPr/>
        </p:nvSpPr>
        <p:spPr>
          <a:xfrm>
            <a:off x="0" y="3852"/>
            <a:ext cx="9144000" cy="688844"/>
          </a:xfrm>
          <a:prstGeom prst="rect">
            <a:avLst/>
          </a:prstGeom>
          <a:blipFill>
            <a:blip r:embed="rId9"/>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i="1" spc="-1" dirty="0">
                <a:solidFill>
                  <a:srgbClr val="21409A"/>
                </a:solidFill>
                <a:latin typeface="Times New Roman"/>
              </a:rPr>
              <a:t> </a:t>
            </a:r>
            <a:r>
              <a:rPr lang="ru-RU" sz="2000" b="1" spc="-1" dirty="0">
                <a:solidFill>
                  <a:srgbClr val="21409A"/>
                </a:solidFill>
                <a:latin typeface="Times New Roman"/>
              </a:rPr>
              <a:t>Расходы </a:t>
            </a:r>
            <a:r>
              <a:rPr lang="ru-RU" sz="2000" b="1" spc="-1" dirty="0" smtClean="0">
                <a:solidFill>
                  <a:srgbClr val="21409A"/>
                </a:solidFill>
                <a:latin typeface="Times New Roman"/>
              </a:rPr>
              <a:t>в расчете на одного </a:t>
            </a:r>
            <a:r>
              <a:rPr lang="ru-RU" sz="2000" b="1" spc="-1" dirty="0">
                <a:solidFill>
                  <a:srgbClr val="21409A"/>
                </a:solidFill>
                <a:latin typeface="Times New Roman"/>
              </a:rPr>
              <a:t>воспитанника, обучающегося за счет средств бюджета МО ГО «Вуктыл</a:t>
            </a:r>
            <a:r>
              <a:rPr lang="ru-RU" sz="2000" b="1" spc="-1" dirty="0" smtClean="0">
                <a:solidFill>
                  <a:srgbClr val="21409A"/>
                </a:solidFill>
                <a:latin typeface="Times New Roman"/>
              </a:rPr>
              <a:t>» на 2021 год,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a:p>
            <a:r>
              <a:rPr lang="ru-RU" sz="2000" b="1" spc="-1" dirty="0" smtClean="0">
                <a:solidFill>
                  <a:srgbClr val="21409A"/>
                </a:solidFill>
                <a:latin typeface="Times New Roman"/>
              </a:rPr>
              <a:t> </a:t>
            </a:r>
            <a:endParaRPr lang="ru-RU" sz="2000" spc="-1" dirty="0">
              <a:latin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
          <p:cNvPicPr/>
          <p:nvPr/>
        </p:nvPicPr>
        <p:blipFill>
          <a:blip r:embed="rId3"/>
          <a:stretch/>
        </p:blipFill>
        <p:spPr>
          <a:xfrm>
            <a:off x="12600" y="-30240"/>
            <a:ext cx="9131040" cy="889560"/>
          </a:xfrm>
          <a:prstGeom prst="rect">
            <a:avLst/>
          </a:prstGeom>
          <a:ln>
            <a:noFill/>
          </a:ln>
        </p:spPr>
      </p:pic>
      <p:graphicFrame>
        <p:nvGraphicFramePr>
          <p:cNvPr id="126" name="Table 1"/>
          <p:cNvGraphicFramePr/>
          <p:nvPr>
            <p:extLst>
              <p:ext uri="{D42A27DB-BD31-4B8C-83A1-F6EECF244321}">
                <p14:modId xmlns:p14="http://schemas.microsoft.com/office/powerpoint/2010/main" val="2399802074"/>
              </p:ext>
            </p:extLst>
          </p:nvPr>
        </p:nvGraphicFramePr>
        <p:xfrm>
          <a:off x="57060" y="980727"/>
          <a:ext cx="9042120" cy="5668555"/>
        </p:xfrm>
        <a:graphic>
          <a:graphicData uri="http://schemas.openxmlformats.org/drawingml/2006/table">
            <a:tbl>
              <a:tblPr>
                <a:tableStyleId>{3C2FFA5D-87B4-456A-9821-1D502468CF0F}</a:tableStyleId>
              </a:tblPr>
              <a:tblGrid>
                <a:gridCol w="4032720"/>
                <a:gridCol w="796712"/>
                <a:gridCol w="837636"/>
                <a:gridCol w="864096"/>
                <a:gridCol w="792088"/>
                <a:gridCol w="145308"/>
                <a:gridCol w="757080"/>
                <a:gridCol w="816480"/>
              </a:tblGrid>
              <a:tr h="1021987">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Показатели</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2019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За 8 месяцев </a:t>
                      </a:r>
                      <a:r>
                        <a:rPr lang="ru-RU" sz="1200" b="1" strike="noStrike" spc="-1" dirty="0" smtClean="0">
                          <a:latin typeface="Times New Roman" panose="02020603050405020304" pitchFamily="18" charset="0"/>
                          <a:cs typeface="Times New Roman" panose="02020603050405020304" pitchFamily="18" charset="0"/>
                        </a:rPr>
                        <a:t>2020 </a:t>
                      </a:r>
                      <a:r>
                        <a:rPr lang="ru-RU" sz="1200" b="1" strike="noStrike" spc="-1" dirty="0">
                          <a:latin typeface="Times New Roman" panose="02020603050405020304" pitchFamily="18" charset="0"/>
                          <a:cs typeface="Times New Roman" panose="02020603050405020304" pitchFamily="18" charset="0"/>
                        </a:rPr>
                        <a:t>года</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2020 </a:t>
                      </a:r>
                      <a:r>
                        <a:rPr lang="ru-RU" sz="1200" b="1" strike="noStrike" spc="-1" dirty="0">
                          <a:latin typeface="Times New Roman" panose="02020603050405020304" pitchFamily="18" charset="0"/>
                          <a:cs typeface="Times New Roman" panose="02020603050405020304" pitchFamily="18" charset="0"/>
                        </a:rPr>
                        <a:t>год (оценка)</a:t>
                      </a: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hMerge="1">
                  <a:txBody>
                    <a:bodyPr/>
                    <a:lstStyle/>
                    <a:p>
                      <a:endParaRPr lang="ru-RU"/>
                    </a:p>
                  </a:txBody>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2023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Численность постоянного населения на конец года, тыс. чел.</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11,40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11,38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11,25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11,12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45490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Продукция в крестьянских (фермерских) хозяйствах и у индивидуальных предпринимателей,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4,33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2,86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4,38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4">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незначительное увеличение</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w="50800" prst="hardEdge"/>
                      <a:lightRig rig="flood" dir="t"/>
                    </a:cell3D>
                    <a:solidFill>
                      <a:schemeClr val="accent1">
                        <a:lumMod val="60000"/>
                        <a:lumOff val="40000"/>
                      </a:schemeClr>
                    </a:solidFill>
                  </a:tcPr>
                </a:tc>
                <a:tc hMerge="1">
                  <a:txBody>
                    <a:bodyPr/>
                    <a:lstStyle/>
                    <a:p>
                      <a:endParaRPr lang="ru-RU"/>
                    </a:p>
                  </a:txBody>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63547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Объем отгруженных товаров собственного производства (обеспечение </a:t>
                      </a:r>
                      <a:r>
                        <a:rPr lang="ru-RU" sz="1200" strike="noStrike" spc="-1" dirty="0" err="1">
                          <a:latin typeface="Times New Roman" panose="02020603050405020304" pitchFamily="18" charset="0"/>
                          <a:cs typeface="Times New Roman" panose="02020603050405020304" pitchFamily="18" charset="0"/>
                        </a:rPr>
                        <a:t>эл.энергией</a:t>
                      </a:r>
                      <a:r>
                        <a:rPr lang="ru-RU" sz="1200" strike="noStrike" spc="-1" dirty="0">
                          <a:latin typeface="Times New Roman" panose="02020603050405020304" pitchFamily="18" charset="0"/>
                          <a:cs typeface="Times New Roman" panose="02020603050405020304" pitchFamily="18" charset="0"/>
                        </a:rPr>
                        <a:t>, газом и паром</a:t>
                      </a:r>
                      <a:r>
                        <a:rPr lang="ru-RU" sz="1200" strike="noStrike" spc="-1" dirty="0" smtClean="0">
                          <a:latin typeface="Times New Roman" panose="02020603050405020304" pitchFamily="18" charset="0"/>
                          <a:cs typeface="Times New Roman" panose="02020603050405020304" pitchFamily="18" charset="0"/>
                        </a:rPr>
                        <a:t>; кондиционирование </a:t>
                      </a:r>
                      <a:r>
                        <a:rPr lang="ru-RU" sz="1200" strike="noStrike" spc="-1" dirty="0">
                          <a:latin typeface="Times New Roman" panose="02020603050405020304" pitchFamily="18" charset="0"/>
                          <a:cs typeface="Times New Roman" panose="02020603050405020304" pitchFamily="18" charset="0"/>
                        </a:rPr>
                        <a:t>воздуха)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218,9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128,60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203,12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205,42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205,42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205,42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Производство важнейших видов продукции(нефть, включая газовый конденсат), </a:t>
                      </a:r>
                      <a:r>
                        <a:rPr lang="ru-RU" sz="1200" strike="noStrike" spc="-1" dirty="0" smtClean="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94,8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75,00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91,01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99,3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93,5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99,00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288512">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Оборот розничной торговли,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603,0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620,85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strike="noStrike" spc="-1" dirty="0" smtClean="0">
                          <a:latin typeface="Times New Roman" panose="02020603050405020304" pitchFamily="18" charset="0"/>
                          <a:cs typeface="Times New Roman" panose="02020603050405020304" pitchFamily="18" charset="0"/>
                        </a:rPr>
                        <a:t>незначительное увеличение</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421568">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Объем отгруженных товаров собственного производства (д</a:t>
                      </a:r>
                      <a:r>
                        <a:rPr lang="ru-RU" sz="1200" b="0" strike="noStrike" spc="-1" dirty="0" smtClean="0">
                          <a:latin typeface="Times New Roman" panose="02020603050405020304" pitchFamily="18" charset="0"/>
                          <a:cs typeface="Times New Roman" panose="02020603050405020304" pitchFamily="18" charset="0"/>
                        </a:rPr>
                        <a:t>обыча полезных ископаемых),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13 521,10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8 133,28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13 499,47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12 801,13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r>
                        <a:rPr lang="ru-RU" sz="1200" dirty="0" smtClean="0">
                          <a:latin typeface="Times New Roman" panose="02020603050405020304" pitchFamily="18" charset="0"/>
                          <a:cs typeface="Times New Roman" panose="02020603050405020304" pitchFamily="18" charset="0"/>
                        </a:rPr>
                        <a:t>12 195,07</a:t>
                      </a:r>
                      <a:endParaRPr lang="ru-RU" sz="1200"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12 129,34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334696">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Инвестиции в основной капитал,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410,4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49,90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271,81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104,45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175,45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198,8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268944">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Уровень зарегистрированной безработицы, %</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1,27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4,61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3,75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627535">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продажи земли, </a:t>
                      </a:r>
                      <a:r>
                        <a:rPr lang="ru-RU" sz="1200" strike="noStrike" spc="-1" dirty="0" err="1">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3 480,7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791,60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1 704,9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2 467,3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2 362,1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2 225,2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627535">
                <a:tc>
                  <a:txBody>
                    <a:bodyPr/>
                    <a:lstStyle/>
                    <a:p>
                      <a:pPr algn="ct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сдачи в аренду земли, </a:t>
                      </a:r>
                      <a:r>
                        <a:rPr lang="ru-RU" sz="1200" strike="noStrike" spc="-1" dirty="0" err="1" smtClean="0">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27 031,9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14 233,9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16 648,5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15 865,2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16 499,9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17 159,9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bl>
          </a:graphicData>
        </a:graphic>
      </p:graphicFrame>
    </p:spTree>
    <p:extLst>
      <p:ext uri="{BB962C8B-B14F-4D97-AF65-F5344CB8AC3E}">
        <p14:creationId xmlns:p14="http://schemas.microsoft.com/office/powerpoint/2010/main" val="25164214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2"/>
            <a:ext cx="9144000" cy="6888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Расходы бюджета МО ГО «Вуктыл» с учетом интересов целевых групп граждан и организаций</a:t>
            </a:r>
            <a:endParaRPr lang="ru-RU" sz="2000" b="0" strike="noStrike" spc="-1" dirty="0">
              <a:solidFill>
                <a:srgbClr val="FF0000"/>
              </a:solidFill>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4277958849"/>
              </p:ext>
            </p:extLst>
          </p:nvPr>
        </p:nvGraphicFramePr>
        <p:xfrm>
          <a:off x="143508" y="836712"/>
          <a:ext cx="8856984" cy="5735320"/>
        </p:xfrm>
        <a:graphic>
          <a:graphicData uri="http://schemas.openxmlformats.org/drawingml/2006/table">
            <a:tbl>
              <a:tblPr firstRow="1" bandRow="1">
                <a:tableStyleId>{5C22544A-7EE6-4342-B048-85BDC9FD1C3A}</a:tableStyleId>
              </a:tblPr>
              <a:tblGrid>
                <a:gridCol w="1476164"/>
                <a:gridCol w="1332146"/>
                <a:gridCol w="3816424"/>
                <a:gridCol w="720080"/>
                <a:gridCol w="720080"/>
                <a:gridCol w="792090"/>
              </a:tblGrid>
              <a:tr h="370840">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Целевая </a:t>
                      </a:r>
                    </a:p>
                    <a:p>
                      <a:pPr algn="ctr"/>
                      <a:r>
                        <a:rPr lang="ru-RU" sz="1400" b="1" dirty="0" smtClean="0">
                          <a:solidFill>
                            <a:schemeClr val="tx1"/>
                          </a:solidFill>
                          <a:latin typeface="Times New Roman" panose="02020603050405020304" pitchFamily="18" charset="0"/>
                          <a:cs typeface="Times New Roman" panose="02020603050405020304" pitchFamily="18" charset="0"/>
                        </a:rPr>
                        <a:t>группа</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Численность целевой группы</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Меры предоставляемой поддержки</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gridSpan="3">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Объем расходов, </a:t>
                      </a:r>
                      <a:r>
                        <a:rPr lang="ru-RU" sz="1400" b="1" dirty="0" err="1" smtClean="0">
                          <a:solidFill>
                            <a:schemeClr val="tx1"/>
                          </a:solidFill>
                          <a:latin typeface="Times New Roman" panose="02020603050405020304" pitchFamily="18" charset="0"/>
                          <a:cs typeface="Times New Roman" panose="02020603050405020304" pitchFamily="18" charset="0"/>
                        </a:rPr>
                        <a:t>тыс.руб</a:t>
                      </a:r>
                      <a:r>
                        <a:rPr lang="ru-RU" sz="1400" b="1" dirty="0" smtClean="0">
                          <a:solidFill>
                            <a:schemeClr val="tx1"/>
                          </a:solidFill>
                          <a:latin typeface="Times New Roman" panose="02020603050405020304" pitchFamily="18" charset="0"/>
                          <a:cs typeface="Times New Roman" panose="02020603050405020304" pitchFamily="18" charset="0"/>
                        </a:rPr>
                        <a:t>.</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hMerge="1">
                  <a:txBody>
                    <a:bodyPr/>
                    <a:lstStyle/>
                    <a:p>
                      <a:endParaRPr lang="ru-RU" dirty="0"/>
                    </a:p>
                  </a:txBody>
                  <a:tcPr/>
                </a:tc>
                <a:tc hMerge="1">
                  <a:txBody>
                    <a:bodyPr/>
                    <a:lstStyle/>
                    <a:p>
                      <a:endParaRPr lang="ru-RU" dirty="0"/>
                    </a:p>
                  </a:txBody>
                  <a:tcPr/>
                </a:tc>
              </a:tr>
              <a:tr h="370840">
                <a:tc vMerge="1">
                  <a:txBody>
                    <a:bodyPr/>
                    <a:lstStyle/>
                    <a:p>
                      <a:endParaRPr lang="ru-RU" dirty="0"/>
                    </a:p>
                  </a:txBody>
                  <a:tcPr/>
                </a:tc>
                <a:tc vMerge="1">
                  <a:txBody>
                    <a:bodyPr/>
                    <a:lstStyle/>
                    <a:p>
                      <a:endParaRPr lang="ru-RU" dirty="0"/>
                    </a:p>
                  </a:txBody>
                  <a:tcPr/>
                </a:tc>
                <a:tc vMerge="1">
                  <a:txBody>
                    <a:bodyPr/>
                    <a:lstStyle/>
                    <a:p>
                      <a:endParaRPr lang="ru-RU" dirty="0"/>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2021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2022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2023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1. Дети-сироты и дети, оставшиеся без попечения родителей</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26</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Обеспечение жилыми помещениями детей-сирот </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    0,0</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1 123,1</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1 123,1</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6272">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2. Молодые семьи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Предоставление социальных выплат молодым семьям на приобретение жилого помещения</a:t>
                      </a:r>
                      <a:endParaRPr lang="ru-RU" sz="1200" dirty="0" smtClean="0">
                        <a:latin typeface="Times New Roman" panose="02020603050405020304" pitchFamily="18" charset="0"/>
                        <a:cs typeface="Times New Roman" panose="02020603050405020304" pitchFamily="18" charset="0"/>
                      </a:endParaRP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582,8</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582,8</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582,8</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600288">
                <a:tc>
                  <a:txBody>
                    <a:bodyPr/>
                    <a:lstStyle/>
                    <a:p>
                      <a:pPr algn="l"/>
                      <a:r>
                        <a:rPr lang="ru-RU" sz="1200" dirty="0" smtClean="0">
                          <a:latin typeface="Times New Roman" panose="02020603050405020304" pitchFamily="18" charset="0"/>
                          <a:cs typeface="Times New Roman" panose="02020603050405020304" pitchFamily="18" charset="0"/>
                        </a:rPr>
                        <a:t>3.Инвалиды</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Предоставление единовременных денежных выплат на строительство или приобретение жилого помещения отдельным категориям граждан</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834,5</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834,5</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834,5</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4. Социально ориентированные некоммерческие организации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с</a:t>
                      </a:r>
                      <a:r>
                        <a:rPr lang="ru-RU" sz="1200" dirty="0" smtClean="0">
                          <a:latin typeface="Times New Roman" panose="02020603050405020304" pitchFamily="18" charset="0"/>
                          <a:cs typeface="Times New Roman" panose="02020603050405020304" pitchFamily="18" charset="0"/>
                        </a:rPr>
                        <a:t>оциально ориентированных некоммерческих организаций</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150,0</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150,0</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150,0</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5. Крестьянские (фермерские) хозяйства </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к</a:t>
                      </a:r>
                      <a:r>
                        <a:rPr lang="ru-RU" sz="1200" dirty="0" smtClean="0">
                          <a:latin typeface="Times New Roman" panose="02020603050405020304" pitchFamily="18" charset="0"/>
                          <a:cs typeface="Times New Roman" panose="02020603050405020304" pitchFamily="18" charset="0"/>
                        </a:rPr>
                        <a:t>рестьянских (фермерских) хозяйств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155,7</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155,7</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155,7</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6. Учащиеся</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635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Организация бесплатного горячего питания обучающихся, получающих начальное общее образование</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8 127,2</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8 484,6</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8 231,6</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7. Пенсионеры</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Выплата пенсий за выслугу лет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8 614,0</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8 614,0</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8 614,0</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bl>
          </a:graphicData>
        </a:graphic>
      </p:graphicFrame>
    </p:spTree>
    <p:extLst>
      <p:ext uri="{BB962C8B-B14F-4D97-AF65-F5344CB8AC3E}">
        <p14:creationId xmlns:p14="http://schemas.microsoft.com/office/powerpoint/2010/main" val="41443469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4006535514"/>
              </p:ext>
            </p:extLst>
          </p:nvPr>
        </p:nvGraphicFramePr>
        <p:xfrm>
          <a:off x="107504" y="1052736"/>
          <a:ext cx="8928992" cy="5659638"/>
        </p:xfrm>
        <a:graphic>
          <a:graphicData uri="http://schemas.openxmlformats.org/drawingml/2006/table">
            <a:tbl>
              <a:tblPr firstRow="1" bandRow="1">
                <a:tableStyleId>{5C22544A-7EE6-4342-B048-85BDC9FD1C3A}</a:tableStyleId>
              </a:tblPr>
              <a:tblGrid>
                <a:gridCol w="5544616"/>
                <a:gridCol w="1152128"/>
                <a:gridCol w="1152128"/>
                <a:gridCol w="1080120"/>
              </a:tblGrid>
              <a:tr h="199826">
                <a:tc>
                  <a:txBody>
                    <a:bodyPr/>
                    <a:lstStyle/>
                    <a:p>
                      <a:pPr algn="l" fontAlgn="ct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2023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12426">
                <a:tc>
                  <a:txBody>
                    <a:bodyPr/>
                    <a:lstStyle/>
                    <a:p>
                      <a:pPr algn="ctr" fontAlgn="ctr"/>
                      <a:r>
                        <a:rPr lang="ru-RU" sz="1200" b="1" i="0" u="none" strike="noStrike" dirty="0">
                          <a:solidFill>
                            <a:srgbClr val="000000"/>
                          </a:solidFill>
                          <a:effectLst/>
                          <a:latin typeface="Times New Roman"/>
                        </a:rPr>
                        <a:t>Муниципальная программа городского округа «Вуктыл» </a:t>
                      </a:r>
                      <a:endParaRPr lang="ru-RU" sz="1200" b="1" i="0" u="none" strike="noStrike" dirty="0" smtClean="0">
                        <a:solidFill>
                          <a:srgbClr val="000000"/>
                        </a:solidFill>
                        <a:effectLst/>
                        <a:latin typeface="Times New Roman"/>
                      </a:endParaRPr>
                    </a:p>
                    <a:p>
                      <a:pPr algn="ctr" fontAlgn="ctr"/>
                      <a:r>
                        <a:rPr lang="ru-RU" sz="1200" b="1" i="0" u="none" strike="noStrike" dirty="0" smtClean="0">
                          <a:solidFill>
                            <a:srgbClr val="000000"/>
                          </a:solidFill>
                          <a:effectLst/>
                          <a:latin typeface="Times New Roman"/>
                        </a:rPr>
                        <a:t>«</a:t>
                      </a:r>
                      <a:r>
                        <a:rPr lang="ru-RU" sz="1200" b="1" i="0" u="none" strike="noStrike" dirty="0">
                          <a:solidFill>
                            <a:srgbClr val="000000"/>
                          </a:solidFill>
                          <a:effectLst/>
                          <a:latin typeface="Times New Roman"/>
                        </a:rPr>
                        <a:t>Развитие образования»</a:t>
                      </a:r>
                    </a:p>
                  </a:txBody>
                  <a:tcPr marL="9525" marR="9525" marT="9525" marB="0" anchor="ctr"/>
                </a:tc>
                <a:tc>
                  <a:txBody>
                    <a:bodyPr/>
                    <a:lstStyle/>
                    <a:p>
                      <a:pPr algn="ctr" fontAlgn="ctr"/>
                      <a:r>
                        <a:rPr lang="ru-RU" sz="1200" b="1" i="0" u="none" strike="noStrike" dirty="0" smtClean="0">
                          <a:solidFill>
                            <a:srgbClr val="000000"/>
                          </a:solidFill>
                          <a:effectLst/>
                          <a:latin typeface="Times New Roman"/>
                        </a:rPr>
                        <a:t>301 220</a:t>
                      </a:r>
                      <a:r>
                        <a:rPr lang="ru-RU" sz="1200" b="1" i="0" u="none" strike="noStrike" baseline="0" dirty="0" smtClean="0">
                          <a:solidFill>
                            <a:srgbClr val="000000"/>
                          </a:solidFill>
                          <a:effectLst/>
                          <a:latin typeface="Times New Roman"/>
                        </a:rPr>
                        <a:t> 175,46</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a:rPr>
                        <a:t>302 231 964,88</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a:rPr>
                        <a:t>302 537 358,68</a:t>
                      </a:r>
                      <a:endParaRPr lang="ru-RU" sz="1200" b="1" i="0" u="none" strike="noStrike" dirty="0">
                        <a:solidFill>
                          <a:srgbClr val="000000"/>
                        </a:solidFill>
                        <a:effectLst/>
                        <a:latin typeface="Times New Roman"/>
                      </a:endParaRPr>
                    </a:p>
                  </a:txBody>
                  <a:tcPr marL="9525" marR="9525" marT="9525" marB="0" anchor="ctr"/>
                </a:tc>
              </a:tr>
              <a:tr h="175678">
                <a:tc>
                  <a:txBody>
                    <a:bodyPr/>
                    <a:lstStyle/>
                    <a:p>
                      <a:pPr algn="just" fontAlgn="ctr"/>
                      <a:r>
                        <a:rPr lang="ru-RU" sz="1200" b="1" i="0" u="none" strike="noStrike" dirty="0">
                          <a:solidFill>
                            <a:srgbClr val="000000"/>
                          </a:solidFill>
                          <a:effectLst/>
                          <a:latin typeface="Times New Roman"/>
                        </a:rPr>
                        <a:t>Подпрограмма 1 «Развитие системы образования»</a:t>
                      </a:r>
                    </a:p>
                  </a:txBody>
                  <a:tcPr marL="9525" marR="9525" marT="9525" marB="0" anchor="ctr"/>
                </a:tc>
                <a:tc>
                  <a:txBody>
                    <a:bodyPr/>
                    <a:lstStyle/>
                    <a:p>
                      <a:pPr algn="ctr" fontAlgn="ctr"/>
                      <a:r>
                        <a:rPr lang="ru-RU" sz="1200" b="1" i="0" u="none" strike="noStrike" dirty="0" smtClean="0">
                          <a:solidFill>
                            <a:srgbClr val="000000"/>
                          </a:solidFill>
                          <a:effectLst/>
                          <a:latin typeface="Times New Roman"/>
                        </a:rPr>
                        <a:t>293 129 932,24</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a:rPr>
                        <a:t>294 451 826,62</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a:rPr>
                        <a:t>295 108 584,62</a:t>
                      </a:r>
                      <a:endParaRPr lang="ru-RU" sz="1200" b="1" i="0" u="none" strike="noStrike" dirty="0">
                        <a:solidFill>
                          <a:srgbClr val="000000"/>
                        </a:solidFill>
                        <a:effectLst/>
                        <a:latin typeface="Times New Roman"/>
                      </a:endParaRPr>
                    </a:p>
                  </a:txBody>
                  <a:tcPr marL="9525" marR="9525" marT="9525" marB="0" anchor="ctr"/>
                </a:tc>
              </a:tr>
              <a:tr h="321804">
                <a:tc>
                  <a:txBody>
                    <a:bodyPr/>
                    <a:lstStyle/>
                    <a:p>
                      <a:pPr algn="just" fontAlgn="ctr"/>
                      <a:r>
                        <a:rPr lang="ru-RU" sz="1200" b="0" i="0" u="none" strike="noStrike" dirty="0">
                          <a:solidFill>
                            <a:srgbClr val="000000"/>
                          </a:solidFill>
                          <a:effectLst/>
                          <a:latin typeface="Times New Roman"/>
                        </a:rPr>
                        <a:t>Оказание муниципальных услуг (выполнение работ) дошкольными, образовательными учреждениями, МБОУДО "ЦВР" г. Вуктыл"</a:t>
                      </a:r>
                    </a:p>
                  </a:txBody>
                  <a:tcPr marL="9525" marR="9525" marT="9525" marB="0" anchor="ctr"/>
                </a:tc>
                <a:tc>
                  <a:txBody>
                    <a:bodyPr/>
                    <a:lstStyle/>
                    <a:p>
                      <a:pPr algn="ctr" fontAlgn="ctr"/>
                      <a:r>
                        <a:rPr lang="ru-RU" sz="1200" b="0" i="0" u="none" strike="noStrike" dirty="0">
                          <a:solidFill>
                            <a:srgbClr val="000000"/>
                          </a:solidFill>
                          <a:effectLst/>
                          <a:latin typeface="Times New Roman"/>
                        </a:rPr>
                        <a:t>270 163 240,82</a:t>
                      </a:r>
                    </a:p>
                  </a:txBody>
                  <a:tcPr marL="9525" marR="9525" marT="9525" marB="0" anchor="ctr"/>
                </a:tc>
                <a:tc>
                  <a:txBody>
                    <a:bodyPr/>
                    <a:lstStyle/>
                    <a:p>
                      <a:pPr algn="ctr" fontAlgn="ctr"/>
                      <a:r>
                        <a:rPr lang="ru-RU" sz="1200" b="0" i="0" u="none" strike="noStrike" dirty="0">
                          <a:solidFill>
                            <a:srgbClr val="000000"/>
                          </a:solidFill>
                          <a:effectLst/>
                          <a:latin typeface="Times New Roman"/>
                        </a:rPr>
                        <a:t>271 082 235,20</a:t>
                      </a:r>
                    </a:p>
                  </a:txBody>
                  <a:tcPr marL="9525" marR="9525" marT="9525" marB="0" anchor="ctr"/>
                </a:tc>
                <a:tc>
                  <a:txBody>
                    <a:bodyPr/>
                    <a:lstStyle/>
                    <a:p>
                      <a:pPr algn="ctr" fontAlgn="ctr"/>
                      <a:r>
                        <a:rPr lang="ru-RU" sz="1200" b="0" i="0" u="none" strike="noStrike">
                          <a:solidFill>
                            <a:srgbClr val="000000"/>
                          </a:solidFill>
                          <a:effectLst/>
                          <a:latin typeface="Times New Roman"/>
                        </a:rPr>
                        <a:t>271 971 993,20</a:t>
                      </a:r>
                    </a:p>
                  </a:txBody>
                  <a:tcPr marL="9525" marR="9525" marT="9525" marB="0" anchor="ctr"/>
                </a:tc>
              </a:tr>
              <a:tr h="312426">
                <a:tc>
                  <a:txBody>
                    <a:bodyPr/>
                    <a:lstStyle/>
                    <a:p>
                      <a:pPr algn="just" fontAlgn="ctr"/>
                      <a:r>
                        <a:rPr lang="ru-RU" sz="1200" b="0" i="0" u="none" strike="noStrike" dirty="0">
                          <a:solidFill>
                            <a:srgbClr val="000000"/>
                          </a:solidFill>
                          <a:effectLst/>
                          <a:latin typeface="Times New Roman"/>
                        </a:rPr>
                        <a:t>Обеспечение персонифицированного финансирования дополнительного образования детей</a:t>
                      </a:r>
                    </a:p>
                  </a:txBody>
                  <a:tcPr marL="9525" marR="9525" marT="9525" marB="0" anchor="ctr"/>
                </a:tc>
                <a:tc>
                  <a:txBody>
                    <a:bodyPr/>
                    <a:lstStyle/>
                    <a:p>
                      <a:pPr algn="ctr" fontAlgn="ctr"/>
                      <a:r>
                        <a:rPr lang="ru-RU" sz="1200" b="0" i="0" u="none" strike="noStrike" dirty="0">
                          <a:solidFill>
                            <a:srgbClr val="000000"/>
                          </a:solidFill>
                          <a:effectLst/>
                          <a:latin typeface="Times New Roman"/>
                        </a:rPr>
                        <a:t>1 278 291,42</a:t>
                      </a:r>
                    </a:p>
                  </a:txBody>
                  <a:tcPr marL="9525" marR="9525" marT="9525" marB="0" anchor="ctr"/>
                </a:tc>
                <a:tc>
                  <a:txBody>
                    <a:bodyPr/>
                    <a:lstStyle/>
                    <a:p>
                      <a:pPr algn="ctr" fontAlgn="ctr"/>
                      <a:r>
                        <a:rPr lang="ru-RU" sz="1200" b="0" i="0" u="none" strike="noStrike" dirty="0">
                          <a:solidFill>
                            <a:srgbClr val="000000"/>
                          </a:solidFill>
                          <a:effectLst/>
                          <a:latin typeface="Times New Roman"/>
                        </a:rPr>
                        <a:t>1 278 291,42</a:t>
                      </a:r>
                    </a:p>
                  </a:txBody>
                  <a:tcPr marL="9525" marR="9525" marT="9525" marB="0" anchor="ctr"/>
                </a:tc>
                <a:tc>
                  <a:txBody>
                    <a:bodyPr/>
                    <a:lstStyle/>
                    <a:p>
                      <a:pPr algn="ctr" fontAlgn="ctr"/>
                      <a:r>
                        <a:rPr lang="ru-RU" sz="1200" b="0" i="0" u="none" strike="noStrike">
                          <a:solidFill>
                            <a:srgbClr val="000000"/>
                          </a:solidFill>
                          <a:effectLst/>
                          <a:latin typeface="Times New Roman"/>
                        </a:rPr>
                        <a:t>1 278 291,42</a:t>
                      </a:r>
                    </a:p>
                  </a:txBody>
                  <a:tcPr marL="9525" marR="9525" marT="9525" marB="0" anchor="ctr"/>
                </a:tc>
              </a:tr>
              <a:tr h="464674">
                <a:tc>
                  <a:txBody>
                    <a:bodyPr/>
                    <a:lstStyle/>
                    <a:p>
                      <a:pPr algn="just" fontAlgn="ctr"/>
                      <a:r>
                        <a:rPr lang="ru-RU" sz="1200" b="0" i="0" u="none" strike="noStrike" dirty="0" smtClean="0">
                          <a:solidFill>
                            <a:srgbClr val="000000"/>
                          </a:solidFill>
                          <a:effectLst/>
                          <a:latin typeface="Times New Roman"/>
                        </a:rPr>
                        <a:t>Ежемесячное денежное вознаграждение за классное руководство педагогическим работникам,</a:t>
                      </a:r>
                      <a:r>
                        <a:rPr lang="ru-RU" sz="1200" b="0" i="0" u="none" strike="noStrike" baseline="0" dirty="0" smtClean="0">
                          <a:solidFill>
                            <a:srgbClr val="000000"/>
                          </a:solidFill>
                          <a:effectLst/>
                          <a:latin typeface="Times New Roman"/>
                        </a:rPr>
                        <a:t> реализующим образовательные программы начального общего, основного общего и среднего общего образования</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a:rPr>
                        <a:t>12</a:t>
                      </a:r>
                      <a:r>
                        <a:rPr lang="ru-RU" sz="1200" b="0" i="0" u="none" strike="noStrike" baseline="0" dirty="0" smtClean="0">
                          <a:solidFill>
                            <a:srgbClr val="000000"/>
                          </a:solidFill>
                          <a:effectLst/>
                          <a:latin typeface="Times New Roman"/>
                        </a:rPr>
                        <a:t> 093 200,00</a:t>
                      </a:r>
                      <a:endParaRPr lang="ru-RU" sz="1200" b="0" i="0" u="none" strike="noStrike" dirty="0">
                        <a:solidFill>
                          <a:srgbClr val="000000"/>
                        </a:solidFill>
                        <a:effectLst/>
                        <a:latin typeface="Times New Roman"/>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ru-RU" sz="1200" b="0" i="0" u="none" strike="noStrike" dirty="0" smtClean="0">
                        <a:solidFill>
                          <a:srgbClr val="000000"/>
                        </a:solidFill>
                        <a:effectLst/>
                        <a:latin typeface="Times New Roman"/>
                      </a:endParaRPr>
                    </a:p>
                    <a:p>
                      <a:pPr marL="0" marR="0" indent="0" algn="ctr"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effectLst/>
                          <a:latin typeface="Times New Roman"/>
                        </a:rPr>
                        <a:t>12</a:t>
                      </a:r>
                      <a:r>
                        <a:rPr lang="ru-RU" sz="1200" b="0" i="0" u="none" strike="noStrike" baseline="0" dirty="0" smtClean="0">
                          <a:solidFill>
                            <a:srgbClr val="000000"/>
                          </a:solidFill>
                          <a:effectLst/>
                          <a:latin typeface="Times New Roman"/>
                        </a:rPr>
                        <a:t> 093 200,00</a:t>
                      </a:r>
                      <a:endParaRPr lang="ru-RU" sz="1200" b="0" i="0" u="none" strike="noStrike" dirty="0" smtClean="0">
                        <a:solidFill>
                          <a:srgbClr val="000000"/>
                        </a:solidFill>
                        <a:effectLst/>
                        <a:latin typeface="Times New Roman"/>
                      </a:endParaRPr>
                    </a:p>
                    <a:p>
                      <a:pPr algn="ctr" fontAlgn="ctr"/>
                      <a:endParaRPr lang="ru-RU" sz="1200" b="0" i="0" u="none" strike="noStrike" dirty="0">
                        <a:solidFill>
                          <a:srgbClr val="000000"/>
                        </a:solidFill>
                        <a:effectLst/>
                        <a:latin typeface="Times New Roman"/>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ru-RU" sz="1200" b="0" i="0" u="none" strike="noStrike" dirty="0" smtClean="0">
                        <a:solidFill>
                          <a:srgbClr val="000000"/>
                        </a:solidFill>
                        <a:effectLst/>
                        <a:latin typeface="Times New Roman"/>
                      </a:endParaRPr>
                    </a:p>
                    <a:p>
                      <a:pPr marL="0" marR="0" indent="0" algn="ctr"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effectLst/>
                          <a:latin typeface="Times New Roman"/>
                        </a:rPr>
                        <a:t>12</a:t>
                      </a:r>
                      <a:r>
                        <a:rPr lang="ru-RU" sz="1200" b="0" i="0" u="none" strike="noStrike" baseline="0" dirty="0" smtClean="0">
                          <a:solidFill>
                            <a:srgbClr val="000000"/>
                          </a:solidFill>
                          <a:effectLst/>
                          <a:latin typeface="Times New Roman"/>
                        </a:rPr>
                        <a:t> 093 200,00</a:t>
                      </a:r>
                      <a:endParaRPr lang="ru-RU" sz="1200" b="0" i="0" u="none" strike="noStrike" dirty="0" smtClean="0">
                        <a:solidFill>
                          <a:srgbClr val="000000"/>
                        </a:solidFill>
                        <a:effectLst/>
                        <a:latin typeface="Times New Roman"/>
                      </a:endParaRPr>
                    </a:p>
                    <a:p>
                      <a:pPr algn="ctr" fontAlgn="ctr"/>
                      <a:endParaRPr lang="ru-RU" sz="1200" b="0" i="0" u="none" strike="noStrike" dirty="0">
                        <a:solidFill>
                          <a:srgbClr val="000000"/>
                        </a:solidFill>
                        <a:effectLst/>
                        <a:latin typeface="Times New Roman"/>
                      </a:endParaRPr>
                    </a:p>
                  </a:txBody>
                  <a:tcPr marL="9525" marR="9525" marT="9525" marB="0" anchor="ctr"/>
                </a:tc>
              </a:tr>
              <a:tr h="312426">
                <a:tc>
                  <a:txBody>
                    <a:bodyPr/>
                    <a:lstStyle/>
                    <a:p>
                      <a:pPr algn="just" fontAlgn="ctr"/>
                      <a:r>
                        <a:rPr lang="ru-RU" sz="1200" b="0" i="0" u="none" strike="noStrike" dirty="0">
                          <a:solidFill>
                            <a:srgbClr val="000000"/>
                          </a:solidFill>
                          <a:effectLst/>
                          <a:latin typeface="Times New Roman"/>
                        </a:rPr>
                        <a:t>Предоставление мер социальной поддержки по оплате жилого помещения и коммунальных услуг работникам учреждений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700 000,00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733 500,00</a:t>
                      </a:r>
                    </a:p>
                  </a:txBody>
                  <a:tcPr marL="9525" marR="9525" marT="9525" marB="0" anchor="ctr"/>
                </a:tc>
                <a:tc>
                  <a:txBody>
                    <a:bodyPr/>
                    <a:lstStyle/>
                    <a:p>
                      <a:pPr algn="ctr" fontAlgn="ctr"/>
                      <a:r>
                        <a:rPr lang="ru-RU" sz="1200" b="0" i="0" u="none" strike="noStrike">
                          <a:solidFill>
                            <a:srgbClr val="000000"/>
                          </a:solidFill>
                          <a:effectLst/>
                          <a:latin typeface="Times New Roman"/>
                        </a:rPr>
                        <a:t>733 500,00</a:t>
                      </a:r>
                    </a:p>
                  </a:txBody>
                  <a:tcPr marL="9525" marR="9525" marT="9525" marB="0" anchor="ctr"/>
                </a:tc>
              </a:tr>
              <a:tr h="312426">
                <a:tc>
                  <a:txBody>
                    <a:bodyPr/>
                    <a:lstStyle/>
                    <a:p>
                      <a:pPr algn="just" fontAlgn="ctr"/>
                      <a:r>
                        <a:rPr lang="ru-RU" sz="1200" b="0" i="0" u="none" strike="noStrike" dirty="0">
                          <a:solidFill>
                            <a:srgbClr val="000000"/>
                          </a:solidFill>
                          <a:effectLst/>
                          <a:latin typeface="Times New Roman"/>
                        </a:rPr>
                        <a:t>Меры социальной поддержки обучающимся, воспитанникам образовательных учреждений</a:t>
                      </a:r>
                    </a:p>
                  </a:txBody>
                  <a:tcPr marL="9525" marR="9525" marT="9525" marB="0" anchor="ctr"/>
                </a:tc>
                <a:tc>
                  <a:txBody>
                    <a:bodyPr/>
                    <a:lstStyle/>
                    <a:p>
                      <a:pPr algn="ctr" fontAlgn="ctr"/>
                      <a:r>
                        <a:rPr lang="ru-RU" sz="1200" b="0" i="0" u="none" strike="noStrike" dirty="0" smtClean="0">
                          <a:solidFill>
                            <a:srgbClr val="000000"/>
                          </a:solidFill>
                          <a:effectLst/>
                          <a:latin typeface="Times New Roman"/>
                        </a:rPr>
                        <a:t>8 895 200,00</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baseline="0" smtClean="0">
                          <a:solidFill>
                            <a:srgbClr val="000000"/>
                          </a:solidFill>
                          <a:effectLst/>
                          <a:latin typeface="Times New Roman"/>
                        </a:rPr>
                        <a:t>9 </a:t>
                      </a:r>
                      <a:r>
                        <a:rPr lang="ru-RU" sz="1200" b="0" i="0" u="none" strike="noStrike" baseline="0" dirty="0" smtClean="0">
                          <a:solidFill>
                            <a:srgbClr val="000000"/>
                          </a:solidFill>
                          <a:effectLst/>
                          <a:latin typeface="Times New Roman"/>
                        </a:rPr>
                        <a:t>264 600,00</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a:rPr>
                        <a:t>9 031</a:t>
                      </a:r>
                      <a:r>
                        <a:rPr lang="ru-RU" sz="1200" b="0" i="0" u="none" strike="noStrike" baseline="0" dirty="0" smtClean="0">
                          <a:solidFill>
                            <a:srgbClr val="000000"/>
                          </a:solidFill>
                          <a:effectLst/>
                          <a:latin typeface="Times New Roman"/>
                        </a:rPr>
                        <a:t> 600,00</a:t>
                      </a:r>
                      <a:endParaRPr lang="ru-RU" sz="1200" b="0" i="0" u="none" strike="noStrike" dirty="0">
                        <a:solidFill>
                          <a:srgbClr val="000000"/>
                        </a:solidFill>
                        <a:effectLst/>
                        <a:latin typeface="Times New Roman"/>
                      </a:endParaRPr>
                    </a:p>
                  </a:txBody>
                  <a:tcPr marL="9525" marR="9525" marT="9525" marB="0" anchor="ctr"/>
                </a:tc>
              </a:tr>
              <a:tr h="205822">
                <a:tc>
                  <a:txBody>
                    <a:bodyPr/>
                    <a:lstStyle/>
                    <a:p>
                      <a:pPr algn="just" fontAlgn="ctr"/>
                      <a:r>
                        <a:rPr lang="ru-RU" sz="1200" b="1" i="0" u="none" strike="noStrike" dirty="0">
                          <a:solidFill>
                            <a:srgbClr val="000000"/>
                          </a:solidFill>
                          <a:effectLst/>
                          <a:latin typeface="Times New Roman"/>
                        </a:rPr>
                        <a:t>Подпрограмма 2 «Дети и молодежь»</a:t>
                      </a:r>
                    </a:p>
                  </a:txBody>
                  <a:tcPr marL="9525" marR="9525" marT="9525" marB="0" anchor="ctr"/>
                </a:tc>
                <a:tc>
                  <a:txBody>
                    <a:bodyPr/>
                    <a:lstStyle/>
                    <a:p>
                      <a:pPr algn="ctr" fontAlgn="ctr"/>
                      <a:r>
                        <a:rPr lang="ru-RU" sz="1200" b="1" i="0" u="none" strike="noStrike" dirty="0">
                          <a:solidFill>
                            <a:srgbClr val="000000"/>
                          </a:solidFill>
                          <a:effectLst/>
                          <a:latin typeface="Times New Roman"/>
                        </a:rPr>
                        <a:t>1 </a:t>
                      </a:r>
                      <a:r>
                        <a:rPr lang="ru-RU" sz="1200" b="1" i="0" u="none" strike="noStrike" dirty="0" smtClean="0">
                          <a:solidFill>
                            <a:srgbClr val="000000"/>
                          </a:solidFill>
                          <a:effectLst/>
                          <a:latin typeface="Times New Roman"/>
                        </a:rPr>
                        <a:t>172 300,00</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ctr"/>
                      <a:r>
                        <a:rPr lang="ru-RU" sz="1200" b="1" i="0" u="none" strike="noStrike" dirty="0">
                          <a:solidFill>
                            <a:srgbClr val="000000"/>
                          </a:solidFill>
                          <a:effectLst/>
                          <a:latin typeface="Times New Roman"/>
                        </a:rPr>
                        <a:t>1 </a:t>
                      </a:r>
                      <a:r>
                        <a:rPr lang="ru-RU" sz="1200" b="1" i="0" u="none" strike="noStrike" dirty="0" smtClean="0">
                          <a:solidFill>
                            <a:srgbClr val="000000"/>
                          </a:solidFill>
                          <a:effectLst/>
                          <a:latin typeface="Times New Roman"/>
                        </a:rPr>
                        <a:t>172 300,00</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ctr"/>
                      <a:r>
                        <a:rPr lang="ru-RU" sz="1200" b="1" i="0" u="none" strike="noStrike" dirty="0">
                          <a:solidFill>
                            <a:srgbClr val="000000"/>
                          </a:solidFill>
                          <a:effectLst/>
                          <a:latin typeface="Times New Roman"/>
                        </a:rPr>
                        <a:t>1 </a:t>
                      </a:r>
                      <a:r>
                        <a:rPr lang="ru-RU" sz="1200" b="1" i="0" u="none" strike="noStrike" dirty="0" smtClean="0">
                          <a:solidFill>
                            <a:srgbClr val="000000"/>
                          </a:solidFill>
                          <a:effectLst/>
                          <a:latin typeface="Times New Roman"/>
                        </a:rPr>
                        <a:t>172 300,00</a:t>
                      </a:r>
                      <a:endParaRPr lang="ru-RU" sz="1200" b="1" i="0" u="none" strike="noStrike" dirty="0">
                        <a:solidFill>
                          <a:srgbClr val="000000"/>
                        </a:solidFill>
                        <a:effectLst/>
                        <a:latin typeface="Times New Roman"/>
                      </a:endParaRPr>
                    </a:p>
                  </a:txBody>
                  <a:tcPr marL="9525" marR="9525" marT="9525" marB="0" anchor="ctr"/>
                </a:tc>
              </a:tr>
              <a:tr h="312426">
                <a:tc>
                  <a:txBody>
                    <a:bodyPr/>
                    <a:lstStyle/>
                    <a:p>
                      <a:pPr algn="just" fontAlgn="ctr"/>
                      <a:r>
                        <a:rPr lang="ru-RU" sz="1200" b="0" i="0" u="none" strike="noStrike" dirty="0">
                          <a:solidFill>
                            <a:srgbClr val="000000"/>
                          </a:solidFill>
                          <a:effectLst/>
                          <a:latin typeface="Times New Roman"/>
                        </a:rPr>
                        <a:t>Формирование системы мер, направленных на профилактику негативных тенденций в подростковой и молодежной сфере</a:t>
                      </a:r>
                    </a:p>
                  </a:txBody>
                  <a:tcPr marL="9525" marR="9525" marT="9525" marB="0" anchor="ctr"/>
                </a:tc>
                <a:tc>
                  <a:txBody>
                    <a:bodyPr/>
                    <a:lstStyle/>
                    <a:p>
                      <a:pPr algn="ctr" fontAlgn="ctr"/>
                      <a:r>
                        <a:rPr lang="ru-RU" sz="1200" b="0" i="0" u="none" strike="noStrike">
                          <a:solidFill>
                            <a:srgbClr val="000000"/>
                          </a:solidFill>
                          <a:effectLst/>
                          <a:latin typeface="Times New Roman"/>
                        </a:rPr>
                        <a:t>180 000,00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180 000,00</a:t>
                      </a:r>
                    </a:p>
                  </a:txBody>
                  <a:tcPr marL="9525" marR="9525" marT="9525" marB="0" anchor="ctr"/>
                </a:tc>
                <a:tc>
                  <a:txBody>
                    <a:bodyPr/>
                    <a:lstStyle/>
                    <a:p>
                      <a:pPr algn="ctr" fontAlgn="ctr"/>
                      <a:r>
                        <a:rPr lang="ru-RU" sz="1200" b="0" i="0" u="none" strike="noStrike">
                          <a:solidFill>
                            <a:srgbClr val="000000"/>
                          </a:solidFill>
                          <a:effectLst/>
                          <a:latin typeface="Times New Roman"/>
                        </a:rPr>
                        <a:t>180 000,00</a:t>
                      </a:r>
                    </a:p>
                  </a:txBody>
                  <a:tcPr marL="9525" marR="9525" marT="9525" marB="0" anchor="ctr"/>
                </a:tc>
              </a:tr>
              <a:tr h="160178">
                <a:tc>
                  <a:txBody>
                    <a:bodyPr/>
                    <a:lstStyle/>
                    <a:p>
                      <a:pPr algn="just" fontAlgn="ctr"/>
                      <a:r>
                        <a:rPr lang="ru-RU" sz="1200" b="0" i="0" u="none" strike="noStrike" dirty="0">
                          <a:solidFill>
                            <a:srgbClr val="000000"/>
                          </a:solidFill>
                          <a:effectLst/>
                          <a:latin typeface="Times New Roman"/>
                        </a:rPr>
                        <a:t>Осуществление процесса оздоровления и отдыха детей</a:t>
                      </a:r>
                    </a:p>
                  </a:txBody>
                  <a:tcPr marL="9525" marR="9525" marT="9525" marB="0" anchor="ctr"/>
                </a:tc>
                <a:tc>
                  <a:txBody>
                    <a:bodyPr/>
                    <a:lstStyle/>
                    <a:p>
                      <a:pPr algn="ctr" fontAlgn="ctr"/>
                      <a:r>
                        <a:rPr lang="ru-RU" sz="1200" b="0" i="0" u="none" strike="noStrike" dirty="0" smtClean="0">
                          <a:solidFill>
                            <a:srgbClr val="000000"/>
                          </a:solidFill>
                          <a:effectLst/>
                          <a:latin typeface="Times New Roman"/>
                        </a:rPr>
                        <a:t>992 300,00</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a:rPr>
                        <a:t>992 300,00</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a:rPr>
                        <a:t>992 300,00</a:t>
                      </a:r>
                      <a:endParaRPr lang="ru-RU" sz="1200" b="0" i="0" u="none" strike="noStrike" dirty="0">
                        <a:solidFill>
                          <a:srgbClr val="000000"/>
                        </a:solidFill>
                        <a:effectLst/>
                        <a:latin typeface="Times New Roman"/>
                      </a:endParaRPr>
                    </a:p>
                  </a:txBody>
                  <a:tcPr marL="9525" marR="9525" marT="9525" marB="0" anchor="ctr"/>
                </a:tc>
              </a:tr>
              <a:tr h="312426">
                <a:tc>
                  <a:txBody>
                    <a:bodyPr/>
                    <a:lstStyle/>
                    <a:p>
                      <a:pPr algn="just" fontAlgn="ctr"/>
                      <a:r>
                        <a:rPr lang="ru-RU" sz="1200" b="1" i="0" u="none" strike="noStrike" dirty="0">
                          <a:solidFill>
                            <a:srgbClr val="000000"/>
                          </a:solidFill>
                          <a:effectLst/>
                          <a:latin typeface="Times New Roman"/>
                        </a:rPr>
                        <a:t>Подпрограмма 3 «Строительство, ремонт, капитальный ремонт и реконструкция зданий и помещений образовательных учреждений»</a:t>
                      </a:r>
                    </a:p>
                  </a:txBody>
                  <a:tcPr marL="9525" marR="9525" marT="9525" marB="0" anchor="ctr"/>
                </a:tc>
                <a:tc>
                  <a:txBody>
                    <a:bodyPr/>
                    <a:lstStyle/>
                    <a:p>
                      <a:pPr algn="ctr" fontAlgn="ctr"/>
                      <a:r>
                        <a:rPr lang="ru-RU" sz="1200" b="1" i="0" u="none" strike="noStrike">
                          <a:solidFill>
                            <a:srgbClr val="000000"/>
                          </a:solidFill>
                          <a:effectLst/>
                          <a:latin typeface="Times New Roman"/>
                        </a:rPr>
                        <a:t>1 626 066,68</a:t>
                      </a:r>
                    </a:p>
                  </a:txBody>
                  <a:tcPr marL="9525" marR="9525" marT="9525" marB="0" anchor="ctr"/>
                </a:tc>
                <a:tc>
                  <a:txBody>
                    <a:bodyPr/>
                    <a:lstStyle/>
                    <a:p>
                      <a:pPr algn="ctr" fontAlgn="ctr"/>
                      <a:r>
                        <a:rPr lang="ru-RU" sz="1200" b="1" i="0" u="none" strike="noStrike" dirty="0">
                          <a:solidFill>
                            <a:srgbClr val="000000"/>
                          </a:solidFill>
                          <a:effectLst/>
                          <a:latin typeface="Times New Roman"/>
                        </a:rPr>
                        <a:t>1 480 555,56</a:t>
                      </a:r>
                    </a:p>
                  </a:txBody>
                  <a:tcPr marL="9525" marR="9525" marT="9525" marB="0" anchor="ctr"/>
                </a:tc>
                <a:tc>
                  <a:txBody>
                    <a:bodyPr/>
                    <a:lstStyle/>
                    <a:p>
                      <a:pPr algn="ctr" fontAlgn="ctr"/>
                      <a:r>
                        <a:rPr lang="ru-RU" sz="1200" b="1" i="0" u="none" strike="noStrike" dirty="0">
                          <a:solidFill>
                            <a:srgbClr val="000000"/>
                          </a:solidFill>
                          <a:effectLst/>
                          <a:latin typeface="Times New Roman"/>
                        </a:rPr>
                        <a:t>1 480 555,56</a:t>
                      </a:r>
                    </a:p>
                  </a:txBody>
                  <a:tcPr marL="9525" marR="9525" marT="9525" marB="0" anchor="ctr"/>
                </a:tc>
              </a:tr>
              <a:tr h="312426">
                <a:tc>
                  <a:txBody>
                    <a:bodyPr/>
                    <a:lstStyle/>
                    <a:p>
                      <a:pPr algn="just" fontAlgn="ctr"/>
                      <a:r>
                        <a:rPr lang="ru-RU" sz="1200" b="0" i="0" u="none" strike="noStrike" dirty="0">
                          <a:solidFill>
                            <a:srgbClr val="000000"/>
                          </a:solidFill>
                          <a:effectLst/>
                          <a:latin typeface="Times New Roman"/>
                        </a:rPr>
                        <a:t>Выполнение работ по ремонту, капитальному ремонту, реконструкции зданий, помещений учреждений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1 559 333,34</a:t>
                      </a:r>
                    </a:p>
                  </a:txBody>
                  <a:tcPr marL="9525" marR="9525" marT="9525" marB="0" anchor="ctr"/>
                </a:tc>
                <a:tc>
                  <a:txBody>
                    <a:bodyPr/>
                    <a:lstStyle/>
                    <a:p>
                      <a:pPr algn="ctr" fontAlgn="ctr"/>
                      <a:r>
                        <a:rPr lang="ru-RU" sz="1200" b="0" i="0" u="none" strike="noStrike">
                          <a:solidFill>
                            <a:srgbClr val="000000"/>
                          </a:solidFill>
                          <a:effectLst/>
                          <a:latin typeface="Times New Roman"/>
                        </a:rPr>
                        <a:t>1 480 555,56</a:t>
                      </a:r>
                    </a:p>
                  </a:txBody>
                  <a:tcPr marL="9525" marR="9525" marT="9525" marB="0" anchor="ctr"/>
                </a:tc>
                <a:tc>
                  <a:txBody>
                    <a:bodyPr/>
                    <a:lstStyle/>
                    <a:p>
                      <a:pPr algn="ctr" fontAlgn="ctr"/>
                      <a:r>
                        <a:rPr lang="ru-RU" sz="1200" b="0" i="0" u="none" strike="noStrike" dirty="0">
                          <a:solidFill>
                            <a:srgbClr val="000000"/>
                          </a:solidFill>
                          <a:effectLst/>
                          <a:latin typeface="Times New Roman"/>
                        </a:rPr>
                        <a:t>1 480 555,56</a:t>
                      </a:r>
                    </a:p>
                  </a:txBody>
                  <a:tcPr marL="9525" marR="9525" marT="9525" marB="0" anchor="ctr"/>
                </a:tc>
              </a:tr>
              <a:tr h="312426">
                <a:tc>
                  <a:txBody>
                    <a:bodyPr/>
                    <a:lstStyle/>
                    <a:p>
                      <a:pPr algn="just" fontAlgn="ctr"/>
                      <a:r>
                        <a:rPr lang="ru-RU" sz="1200" b="0" i="0" u="none" strike="noStrike" dirty="0">
                          <a:solidFill>
                            <a:srgbClr val="000000"/>
                          </a:solidFill>
                          <a:effectLst/>
                          <a:latin typeface="Times New Roman"/>
                        </a:rPr>
                        <a:t>Реализация народных проектов в рамках проекта "Народный бюджет" в сфере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66 733,34</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dirty="0">
                          <a:solidFill>
                            <a:srgbClr val="000000"/>
                          </a:solidFill>
                          <a:effectLst/>
                          <a:latin typeface="Times New Roman"/>
                        </a:rPr>
                        <a:t>0,00</a:t>
                      </a:r>
                    </a:p>
                  </a:txBody>
                  <a:tcPr marL="9525" marR="9525" marT="9525" marB="0" anchor="ctr"/>
                </a:tc>
              </a:tr>
              <a:tr h="162233">
                <a:tc>
                  <a:txBody>
                    <a:bodyPr/>
                    <a:lstStyle/>
                    <a:p>
                      <a:pPr algn="just" fontAlgn="ctr"/>
                      <a:r>
                        <a:rPr lang="ru-RU" sz="1200" b="1" i="0" u="none" strike="noStrike" dirty="0">
                          <a:solidFill>
                            <a:srgbClr val="000000"/>
                          </a:solidFill>
                          <a:effectLst/>
                          <a:latin typeface="Times New Roman"/>
                        </a:rPr>
                        <a:t>Подпрограмма 4 «Обеспечение реализации муниципальной программы»</a:t>
                      </a:r>
                    </a:p>
                  </a:txBody>
                  <a:tcPr marL="9525" marR="9525" marT="9525" marB="0" anchor="ctr"/>
                </a:tc>
                <a:tc>
                  <a:txBody>
                    <a:bodyPr/>
                    <a:lstStyle/>
                    <a:p>
                      <a:pPr algn="ctr" fontAlgn="ctr"/>
                      <a:r>
                        <a:rPr lang="ru-RU" sz="1200" b="1" i="0" u="none" strike="noStrike">
                          <a:solidFill>
                            <a:srgbClr val="000000"/>
                          </a:solidFill>
                          <a:effectLst/>
                          <a:latin typeface="Times New Roman"/>
                        </a:rPr>
                        <a:t>5 291 876,54</a:t>
                      </a:r>
                    </a:p>
                  </a:txBody>
                  <a:tcPr marL="9525" marR="9525" marT="9525" marB="0" anchor="ctr"/>
                </a:tc>
                <a:tc>
                  <a:txBody>
                    <a:bodyPr/>
                    <a:lstStyle/>
                    <a:p>
                      <a:pPr algn="ctr" fontAlgn="ctr"/>
                      <a:r>
                        <a:rPr lang="ru-RU" sz="1200" b="1" i="0" u="none" strike="noStrike">
                          <a:solidFill>
                            <a:srgbClr val="000000"/>
                          </a:solidFill>
                          <a:effectLst/>
                          <a:latin typeface="Times New Roman"/>
                        </a:rPr>
                        <a:t>5 127 282,70</a:t>
                      </a:r>
                    </a:p>
                  </a:txBody>
                  <a:tcPr marL="9525" marR="9525" marT="9525" marB="0" anchor="ctr"/>
                </a:tc>
                <a:tc>
                  <a:txBody>
                    <a:bodyPr/>
                    <a:lstStyle/>
                    <a:p>
                      <a:pPr algn="ctr" fontAlgn="ctr"/>
                      <a:r>
                        <a:rPr lang="ru-RU" sz="1200" b="1" i="0" u="none" strike="noStrike" dirty="0">
                          <a:solidFill>
                            <a:srgbClr val="000000"/>
                          </a:solidFill>
                          <a:effectLst/>
                          <a:latin typeface="Times New Roman"/>
                        </a:rPr>
                        <a:t>4 775 918,50</a:t>
                      </a:r>
                    </a:p>
                  </a:txBody>
                  <a:tcPr marL="9525" marR="9525" marT="9525" marB="0" anchor="ctr"/>
                </a:tc>
              </a:tr>
              <a:tr h="616922">
                <a:tc>
                  <a:txBody>
                    <a:bodyPr/>
                    <a:lstStyle/>
                    <a:p>
                      <a:pPr algn="just" fontAlgn="ctr"/>
                      <a:r>
                        <a:rPr lang="ru-RU" sz="1200" b="0" i="0" u="none" strike="noStrike" dirty="0">
                          <a:solidFill>
                            <a:srgbClr val="000000"/>
                          </a:solidFill>
                          <a:effectLst/>
                          <a:latin typeface="Times New Roman"/>
                        </a:rPr>
                        <a:t>Руководство и управление в сфере образования на муниципальном уровне, направленные на обеспечение гарантий прав граждан на получение общедоступного и бесплатного дошкольного, начального общего, основного общего, среднего общего образования, а также дополнительного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5 291 876,54</a:t>
                      </a:r>
                    </a:p>
                  </a:txBody>
                  <a:tcPr marL="9525" marR="9525" marT="9525" marB="0" anchor="ctr"/>
                </a:tc>
                <a:tc>
                  <a:txBody>
                    <a:bodyPr/>
                    <a:lstStyle/>
                    <a:p>
                      <a:pPr algn="ctr" fontAlgn="ctr"/>
                      <a:r>
                        <a:rPr lang="ru-RU" sz="1200" b="0" i="0" u="none" strike="noStrike">
                          <a:solidFill>
                            <a:srgbClr val="000000"/>
                          </a:solidFill>
                          <a:effectLst/>
                          <a:latin typeface="Times New Roman"/>
                        </a:rPr>
                        <a:t>5 127 282,70</a:t>
                      </a:r>
                    </a:p>
                  </a:txBody>
                  <a:tcPr marL="9525" marR="9525" marT="9525" marB="0" anchor="ctr"/>
                </a:tc>
                <a:tc>
                  <a:txBody>
                    <a:bodyPr/>
                    <a:lstStyle/>
                    <a:p>
                      <a:pPr algn="ctr" fontAlgn="ctr"/>
                      <a:r>
                        <a:rPr lang="ru-RU" sz="1200" b="0" i="0" u="none" strike="noStrike" dirty="0">
                          <a:solidFill>
                            <a:srgbClr val="000000"/>
                          </a:solidFill>
                          <a:effectLst/>
                          <a:latin typeface="Times New Roman"/>
                        </a:rPr>
                        <a:t>4 775 918,50</a:t>
                      </a:r>
                    </a:p>
                  </a:txBody>
                  <a:tcPr marL="9525" marR="9525" marT="9525" marB="0" anchor="ctr"/>
                </a:tc>
              </a:tr>
            </a:tbl>
          </a:graphicData>
        </a:graphic>
      </p:graphicFrame>
      <p:sp>
        <p:nvSpPr>
          <p:cNvPr id="7" name="CustomShape 1"/>
          <p:cNvSpPr/>
          <p:nvPr/>
        </p:nvSpPr>
        <p:spPr>
          <a:xfrm>
            <a:off x="-5720" y="519098"/>
            <a:ext cx="9036496" cy="89367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В городском округе «Вуктыл» осуществляют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деятельность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10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образовательных учреждений, из них</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 5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дошкольных учреждений</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 3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общеобразовательных учреждения,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1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учреждение дополнительного образования.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Уполномоченным органом по обеспечению деятельности указанных учреждений является  Управление образования администрации ГО «Вуктыл».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endParaRPr lang="ru-RU" sz="1100" b="0" strike="noStrike" spc="-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CustomShape 1"/>
          <p:cNvSpPr/>
          <p:nvPr/>
        </p:nvSpPr>
        <p:spPr>
          <a:xfrm>
            <a:off x="242176" y="519098"/>
            <a:ext cx="8519040" cy="146974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dirty="0">
                <a:solidFill>
                  <a:srgbClr val="000000"/>
                </a:solidFill>
                <a:latin typeface="Arial"/>
                <a:ea typeface="Microsoft YaHei"/>
              </a:rPr>
              <a:t> </a:t>
            </a: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доступности, качества и эффективности системы образования городского округа «Вуктыл» с учетом потребностей граждан, общества, муниципального образования городского округа «Вуктыл».</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0" strike="noStrike" spc="-1" dirty="0">
              <a:latin typeface="Times New Roman" panose="02020603050405020304" pitchFamily="18" charset="0"/>
              <a:cs typeface="Times New Roman" panose="02020603050405020304" pitchFamily="18" charset="0"/>
            </a:endParaRPr>
          </a:p>
          <a:p>
            <a:pPr>
              <a:lnSpc>
                <a:spcPct val="100000"/>
              </a:lnSpc>
            </a:pP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100" b="0" strike="noStrike" spc="-1" dirty="0">
              <a:latin typeface="Times New Roman" panose="02020603050405020304" pitchFamily="18" charset="0"/>
              <a:cs typeface="Times New Roman" panose="02020603050405020304" pitchFamily="18" charset="0"/>
            </a:endParaRPr>
          </a:p>
          <a:p>
            <a:pP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1)  Обеспечение доступности  и   улучшения качества   образовательных услуг,  соответствующих  требованиям  и потребностям граждан;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2</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обеспечения гражданского, духовного, культурного становления и самореализации детей и молодежи, включение их в социально активные формы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деятельности; 3</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улучшение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технического состояния зданий и помещений образовательных  учреждений;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4)  обеспечение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реализации подпрограмм, основных мероприятий муниципальной программы в соответствии с установленными сроками и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задачами.</a:t>
            </a:r>
            <a:endParaRPr lang="ru-RU" sz="1100" b="0" strike="noStrike" spc="-1" dirty="0">
              <a:latin typeface="Times New Roman" panose="02020603050405020304" pitchFamily="18" charset="0"/>
              <a:cs typeface="Times New Roman" panose="02020603050405020304" pitchFamily="18" charset="0"/>
            </a:endParaRPr>
          </a:p>
        </p:txBody>
      </p:sp>
      <p:sp>
        <p:nvSpPr>
          <p:cNvPr id="498" name="CustomShape 2"/>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00" name="TextShape 3"/>
          <p:cNvSpPr txBox="1"/>
          <p:nvPr/>
        </p:nvSpPr>
        <p:spPr>
          <a:xfrm>
            <a:off x="1187624" y="5918062"/>
            <a:ext cx="3936264" cy="790516"/>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sp>
        <p:nvSpPr>
          <p:cNvPr id="9"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graphicFrame>
        <p:nvGraphicFramePr>
          <p:cNvPr id="11" name="Диаграмма 10"/>
          <p:cNvGraphicFramePr/>
          <p:nvPr>
            <p:extLst>
              <p:ext uri="{D42A27DB-BD31-4B8C-83A1-F6EECF244321}">
                <p14:modId xmlns:p14="http://schemas.microsoft.com/office/powerpoint/2010/main" val="1224286956"/>
              </p:ext>
            </p:extLst>
          </p:nvPr>
        </p:nvGraphicFramePr>
        <p:xfrm>
          <a:off x="5003252" y="5661248"/>
          <a:ext cx="3744416" cy="10676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Table 2"/>
          <p:cNvGraphicFramePr/>
          <p:nvPr>
            <p:extLst>
              <p:ext uri="{D42A27DB-BD31-4B8C-83A1-F6EECF244321}">
                <p14:modId xmlns:p14="http://schemas.microsoft.com/office/powerpoint/2010/main" val="681870880"/>
              </p:ext>
            </p:extLst>
          </p:nvPr>
        </p:nvGraphicFramePr>
        <p:xfrm>
          <a:off x="143508" y="2185025"/>
          <a:ext cx="8856983" cy="3535680"/>
        </p:xfrm>
        <a:graphic>
          <a:graphicData uri="http://schemas.openxmlformats.org/drawingml/2006/table">
            <a:tbl>
              <a:tblPr/>
              <a:tblGrid>
                <a:gridCol w="3233006"/>
                <a:gridCol w="813997"/>
                <a:gridCol w="739997"/>
                <a:gridCol w="591998"/>
                <a:gridCol w="665997"/>
                <a:gridCol w="813997"/>
                <a:gridCol w="665997"/>
                <a:gridCol w="665997"/>
                <a:gridCol w="665997"/>
              </a:tblGrid>
              <a:tr h="450344">
                <a:tc>
                  <a:txBody>
                    <a:bodyPr/>
                    <a:lstStyle/>
                    <a:p>
                      <a:pPr algn="ctr"/>
                      <a:r>
                        <a:rPr lang="ru-RU" sz="11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9999FF"/>
                    </a:solidFill>
                  </a:tcPr>
                </a:tc>
                <a:tc>
                  <a:txBody>
                    <a:bodyPr/>
                    <a:lstStyle/>
                    <a:p>
                      <a:pPr algn="ctr"/>
                      <a:r>
                        <a:rPr lang="ru-RU" sz="1100" b="1" strike="noStrike" spc="-1" dirty="0">
                          <a:latin typeface="Times New Roman" panose="02020603050405020304" pitchFamily="18" charset="0"/>
                          <a:ea typeface="Times New Roman"/>
                          <a:cs typeface="Times New Roman" panose="02020603050405020304" pitchFamily="18" charset="0"/>
                        </a:rPr>
                        <a:t>Ед.   </a:t>
                      </a:r>
                      <a:r>
                        <a:rPr sz="1100" dirty="0">
                          <a:latin typeface="Times New Roman" panose="02020603050405020304" pitchFamily="18" charset="0"/>
                          <a:cs typeface="Times New Roman" panose="02020603050405020304" pitchFamily="18" charset="0"/>
                        </a:rPr>
                        <a:t/>
                      </a:r>
                      <a:br>
                        <a:rPr sz="1100" dirty="0">
                          <a:latin typeface="Times New Roman" panose="02020603050405020304" pitchFamily="18" charset="0"/>
                          <a:cs typeface="Times New Roman" panose="02020603050405020304" pitchFamily="18" charset="0"/>
                        </a:rPr>
                      </a:br>
                      <a:r>
                        <a:rPr lang="ru-RU" sz="1100" b="1" strike="noStrike" spc="-1" dirty="0">
                          <a:latin typeface="Times New Roman" panose="02020603050405020304" pitchFamily="18" charset="0"/>
                          <a:ea typeface="Times New Roman"/>
                          <a:cs typeface="Times New Roman" panose="02020603050405020304" pitchFamily="18" charset="0"/>
                        </a:rPr>
                        <a:t>измерения</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2019</a:t>
                      </a:r>
                    </a:p>
                    <a:p>
                      <a:pPr algn="ctr">
                        <a:spcAft>
                          <a:spcPts val="0"/>
                        </a:spcAft>
                      </a:pPr>
                      <a:r>
                        <a:rPr lang="ru-RU" sz="1100" b="1" kern="100" dirty="0">
                          <a:effectLst/>
                          <a:latin typeface="Times New Roman"/>
                          <a:ea typeface="Times New Roman"/>
                        </a:rPr>
                        <a:t>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2020 </a:t>
                      </a:r>
                    </a:p>
                    <a:p>
                      <a:pPr algn="ctr">
                        <a:spcAft>
                          <a:spcPts val="0"/>
                        </a:spcAft>
                      </a:pPr>
                      <a:r>
                        <a:rPr lang="ru-RU" sz="1100" b="1" kern="100"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2021 </a:t>
                      </a:r>
                    </a:p>
                    <a:p>
                      <a:pPr algn="ctr">
                        <a:spcAft>
                          <a:spcPts val="0"/>
                        </a:spcAft>
                      </a:pPr>
                      <a:r>
                        <a:rPr lang="ru-RU" sz="1100" b="1" kern="100"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2022 </a:t>
                      </a:r>
                    </a:p>
                    <a:p>
                      <a:pPr algn="ctr">
                        <a:spcAft>
                          <a:spcPts val="0"/>
                        </a:spcAft>
                      </a:pPr>
                      <a:r>
                        <a:rPr lang="ru-RU" sz="1100" b="1" kern="100"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2023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2024 год</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2025 год</a:t>
                      </a:r>
                    </a:p>
                  </a:txBody>
                  <a:tcPr marL="47625" marR="47625"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r>
              <a:tr h="195450">
                <a:tc gridSpan="9">
                  <a:txBody>
                    <a:bodyPr/>
                    <a:lstStyle/>
                    <a:p>
                      <a:pPr marL="259200" indent="-129600" algn="ctr"/>
                      <a:r>
                        <a:rPr lang="ru-RU" sz="1100" b="1" strike="noStrike" spc="-1" dirty="0">
                          <a:latin typeface="Times New Roman" panose="02020603050405020304" pitchFamily="18" charset="0"/>
                          <a:cs typeface="Times New Roman" panose="02020603050405020304" pitchFamily="18" charset="0"/>
                        </a:rPr>
                        <a:t>                                             Муниципальная программа «Развитие образования»</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200"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hMerge="1">
                  <a:txBody>
                    <a:bodyPr/>
                    <a:lstStyle/>
                    <a:p>
                      <a:endParaRPr lang="ru-RU"/>
                    </a:p>
                  </a:txBody>
                  <a:tcPr/>
                </a:tc>
                <a:tc hMerge="1">
                  <a:txBody>
                    <a:bodyPr/>
                    <a:lstStyle/>
                    <a:p>
                      <a:endParaRPr lang="ru-RU" sz="12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781801">
                <a:tc>
                  <a:txBody>
                    <a:bodyPr/>
                    <a:lstStyle/>
                    <a:p>
                      <a:pPr algn="just">
                        <a:spcAft>
                          <a:spcPts val="0"/>
                        </a:spcAft>
                      </a:pPr>
                      <a:r>
                        <a:rPr lang="ru-RU" sz="1100" kern="100" dirty="0">
                          <a:solidFill>
                            <a:srgbClr val="111111"/>
                          </a:solidFill>
                          <a:effectLst/>
                          <a:latin typeface="Times New Roman" panose="02020603050405020304" pitchFamily="18" charset="0"/>
                          <a:ea typeface="SimSun"/>
                          <a:cs typeface="Times New Roman" panose="02020603050405020304" pitchFamily="18" charset="0"/>
                        </a:rPr>
                        <a:t>Доля обучающихся в </a:t>
                      </a:r>
                      <a:r>
                        <a:rPr lang="ru-RU" sz="1100" kern="100" dirty="0" smtClean="0">
                          <a:solidFill>
                            <a:srgbClr val="111111"/>
                          </a:solidFill>
                          <a:effectLst/>
                          <a:latin typeface="Times New Roman" panose="02020603050405020304" pitchFamily="18" charset="0"/>
                          <a:ea typeface="SimSun"/>
                          <a:cs typeface="Times New Roman" panose="02020603050405020304" pitchFamily="18" charset="0"/>
                        </a:rPr>
                        <a:t>государственных (муниципальных) </a:t>
                      </a:r>
                      <a:r>
                        <a:rPr lang="ru-RU" sz="1100" kern="100" dirty="0">
                          <a:solidFill>
                            <a:srgbClr val="111111"/>
                          </a:solidFill>
                          <a:effectLst/>
                          <a:latin typeface="Times New Roman" panose="02020603050405020304" pitchFamily="18" charset="0"/>
                          <a:ea typeface="SimSun"/>
                          <a:cs typeface="Times New Roman" panose="02020603050405020304" pitchFamily="18" charset="0"/>
                        </a:rPr>
                        <a:t>общеобразовательных организациях, занимающихся в одну смену, в общей численности  обучающихся в государственных (муниципальных) общеобразовательных организациях</a:t>
                      </a:r>
                      <a:endParaRPr lang="ru-RU" sz="1100" kern="100" dirty="0">
                        <a:effectLst/>
                        <a:latin typeface="Times New Roman" panose="02020603050405020304" pitchFamily="18" charset="0"/>
                        <a:ea typeface="SimSun"/>
                        <a:cs typeface="Times New Roman" panose="02020603050405020304" pitchFamily="18" charset="0"/>
                      </a:endParaRP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pPr algn="ctr"/>
                      <a:r>
                        <a:rPr lang="ru-RU" sz="1100" b="0" strike="noStrike" spc="-1" dirty="0" smtClean="0">
                          <a:latin typeface="Times New Roman" panose="02020603050405020304" pitchFamily="18" charset="0"/>
                          <a:cs typeface="Times New Roman" panose="02020603050405020304" pitchFamily="18" charset="0"/>
                        </a:rPr>
                        <a:t>процент</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 -</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 -</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r h="651501">
                <a:tc>
                  <a:txBody>
                    <a:bodyPr/>
                    <a:lstStyle/>
                    <a:p>
                      <a:pPr algn="just">
                        <a:spcAft>
                          <a:spcPts val="0"/>
                        </a:spcAft>
                      </a:pPr>
                      <a:r>
                        <a:rPr lang="ru-RU" sz="1100" kern="100" dirty="0">
                          <a:effectLst/>
                          <a:latin typeface="Times New Roman" panose="02020603050405020304" pitchFamily="18" charset="0"/>
                          <a:ea typeface="Times New Roman"/>
                          <a:cs typeface="Times New Roman" panose="02020603050405020304" pitchFamily="18" charset="0"/>
                        </a:rPr>
                        <a:t>Удельный вес детей в возрасте от 3 до 7 лет, охваченных дошкольным образованием, в общей численности детей в возрасте от 3 до 7 лет, находящихся в очереди на получение дошкольного образования</a:t>
                      </a: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CCCCFF"/>
                    </a:solidFill>
                  </a:tcPr>
                </a:tc>
                <a:tc>
                  <a:txBody>
                    <a:bodyPr/>
                    <a:lstStyle/>
                    <a:p>
                      <a:pPr algn="ctr"/>
                      <a:r>
                        <a:rPr lang="ru-RU" sz="1100" b="0" strike="noStrike" spc="-1" dirty="0">
                          <a:latin typeface="Times New Roman" panose="02020603050405020304" pitchFamily="18" charset="0"/>
                          <a:ea typeface="Times New Roman"/>
                          <a:cs typeface="Times New Roman" panose="02020603050405020304" pitchFamily="18" charset="0"/>
                        </a:rPr>
                        <a:t>процент</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260600">
                <a:tc>
                  <a:txBody>
                    <a:bodyPr/>
                    <a:lstStyle/>
                    <a:p>
                      <a:pPr algn="just">
                        <a:spcAft>
                          <a:spcPts val="0"/>
                        </a:spcAft>
                        <a:tabLst>
                          <a:tab pos="201295" algn="l"/>
                          <a:tab pos="304165" algn="l"/>
                        </a:tabLst>
                      </a:pPr>
                      <a:r>
                        <a:rPr lang="ru-RU" sz="1100" kern="100" dirty="0">
                          <a:effectLst/>
                          <a:latin typeface="Times New Roman" panose="02020603050405020304" pitchFamily="18" charset="0"/>
                          <a:ea typeface="SimSun"/>
                          <a:cs typeface="Times New Roman" panose="02020603050405020304" pitchFamily="18" charset="0"/>
                        </a:rPr>
                        <a:t>Доля детей в возрасте от 5 лет до 18 лет, охваченных дополнительным образованием </a:t>
                      </a:r>
                    </a:p>
                  </a:txBody>
                  <a:tcPr marL="47625" marR="47625"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100" b="0" strike="noStrike" spc="-1" dirty="0">
                          <a:latin typeface="Times New Roman" panose="02020603050405020304" pitchFamily="18" charset="0"/>
                          <a:ea typeface="Times New Roman"/>
                          <a:cs typeface="Times New Roman" panose="02020603050405020304" pitchFamily="18" charset="0"/>
                        </a:rPr>
                        <a:t>процент</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70,5</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70,7</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70,7</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solidFill>
                            <a:srgbClr val="1C1C1C"/>
                          </a:solidFill>
                          <a:effectLst/>
                          <a:latin typeface="Times New Roman"/>
                          <a:ea typeface="Times New Roman"/>
                        </a:rPr>
                        <a:t>70,7</a:t>
                      </a:r>
                      <a:endParaRPr lang="ru-RU" sz="1100"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70,7</a:t>
                      </a:r>
                      <a:endParaRPr lang="ru-RU" sz="1100" kern="100">
                        <a:effectLst/>
                        <a:latin typeface="Times New Roman"/>
                        <a:ea typeface="Times New Roman"/>
                      </a:endParaRPr>
                    </a:p>
                  </a:txBody>
                  <a:tcPr marL="47625" marR="47625"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r h="390901">
                <a:tc>
                  <a:txBody>
                    <a:bodyPr/>
                    <a:lstStyle/>
                    <a:p>
                      <a:pPr algn="just">
                        <a:spcAft>
                          <a:spcPts val="0"/>
                        </a:spcAft>
                        <a:tabLst>
                          <a:tab pos="201295" algn="l"/>
                          <a:tab pos="304165" algn="l"/>
                        </a:tabLst>
                      </a:pPr>
                      <a:r>
                        <a:rPr kumimoji="0" lang="ru-RU" sz="1100" kern="1200" dirty="0" smtClean="0">
                          <a:solidFill>
                            <a:schemeClr val="tx1"/>
                          </a:solidFill>
                          <a:effectLst/>
                          <a:latin typeface="Times New Roman" panose="02020603050405020304" pitchFamily="18" charset="0"/>
                          <a:ea typeface="+mn-ea"/>
                          <a:cs typeface="Times New Roman" panose="02020603050405020304" pitchFamily="18" charset="0"/>
                        </a:rPr>
                        <a:t>Доля муниципальных общеобразовательных учреждений, здания  которых  находятся в аварийном состоянии </a:t>
                      </a:r>
                      <a:endParaRPr lang="ru-RU" sz="1100" kern="100" dirty="0">
                        <a:effectLst/>
                        <a:latin typeface="Times New Roman" panose="02020603050405020304" pitchFamily="18" charset="0"/>
                        <a:ea typeface="SimSun"/>
                        <a:cs typeface="Times New Roman" panose="02020603050405020304" pitchFamily="18" charset="0"/>
                      </a:endParaRPr>
                    </a:p>
                  </a:txBody>
                  <a:tcPr marL="4762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0" strike="noStrike" spc="-1" dirty="0" smtClean="0">
                          <a:latin typeface="Times New Roman" panose="02020603050405020304" pitchFamily="18" charset="0"/>
                          <a:ea typeface="Times New Roman"/>
                          <a:cs typeface="Times New Roman" panose="02020603050405020304" pitchFamily="18" charset="0"/>
                        </a:rPr>
                        <a:t>процент</a:t>
                      </a:r>
                      <a:endParaRPr lang="ru-RU" sz="1100" b="0" strike="noStrike" spc="-1" dirty="0" smtClean="0">
                        <a:latin typeface="Times New Roman" panose="02020603050405020304" pitchFamily="18" charset="0"/>
                        <a:cs typeface="Times New Roman" panose="02020603050405020304" pitchFamily="18" charset="0"/>
                      </a:endParaRPr>
                    </a:p>
                    <a:p>
                      <a:pPr algn="ct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25</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solidFill>
                            <a:srgbClr val="1C1C1C"/>
                          </a:solidFill>
                          <a:effectLst/>
                          <a:latin typeface="Times New Roman"/>
                          <a:ea typeface="Times New Roman"/>
                        </a:rPr>
                        <a:t>0</a:t>
                      </a:r>
                      <a:endParaRPr lang="ru-RU" sz="1100"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solidFill>
                            <a:srgbClr val="1C1C1C"/>
                          </a:solidFill>
                          <a:effectLst/>
                          <a:latin typeface="Times New Roman"/>
                          <a:ea typeface="Times New Roman"/>
                        </a:rPr>
                        <a:t>0</a:t>
                      </a:r>
                      <a:endParaRPr lang="ru-RU" sz="1100"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bl>
          </a:graphicData>
        </a:graphic>
      </p:graphicFrame>
      <p:sp>
        <p:nvSpPr>
          <p:cNvPr id="13" name="TextShape 3"/>
          <p:cNvSpPr txBox="1"/>
          <p:nvPr/>
        </p:nvSpPr>
        <p:spPr>
          <a:xfrm>
            <a:off x="3703272" y="1792654"/>
            <a:ext cx="5436392" cy="412210"/>
          </a:xfrm>
          <a:prstGeom prst="rect">
            <a:avLst/>
          </a:prstGeom>
          <a:noFill/>
          <a:ln>
            <a:noFill/>
          </a:ln>
        </p:spPr>
        <p:txBody>
          <a:bodyPr lIns="90000" tIns="45000" rIns="90000" bIns="45000"/>
          <a:lstStyle/>
          <a:p>
            <a:pPr algn="ctr"/>
            <a:endParaRPr lang="ru-RU" sz="1100" b="1" i="1" strike="noStrike" spc="-1" dirty="0" smtClean="0">
              <a:solidFill>
                <a:srgbClr val="000000"/>
              </a:solidFill>
              <a:latin typeface="Times New Roman" panose="02020603050405020304" pitchFamily="18" charset="0"/>
              <a:cs typeface="Times New Roman" panose="02020603050405020304" pitchFamily="18" charset="0"/>
            </a:endParaRPr>
          </a:p>
          <a:p>
            <a:pPr algn="ctr"/>
            <a:r>
              <a:rPr lang="ru-RU" sz="1200" b="1" i="1" strike="noStrike" spc="-1" dirty="0" smtClean="0">
                <a:solidFill>
                  <a:srgbClr val="FF0000"/>
                </a:solidFill>
                <a:latin typeface="Times New Roman" panose="02020603050405020304" pitchFamily="18" charset="0"/>
                <a:cs typeface="Times New Roman" panose="02020603050405020304" pitchFamily="18" charset="0"/>
              </a:rPr>
              <a:t>Основные </a:t>
            </a:r>
            <a:r>
              <a:rPr lang="ru-RU" sz="1200" b="1" i="1" strike="noStrike" spc="-1" dirty="0">
                <a:solidFill>
                  <a:srgbClr val="FF0000"/>
                </a:solidFill>
                <a:latin typeface="Times New Roman" panose="02020603050405020304" pitchFamily="18" charset="0"/>
                <a:cs typeface="Times New Roman" panose="02020603050405020304" pitchFamily="18" charset="0"/>
              </a:rPr>
              <a:t>целевые </a:t>
            </a:r>
            <a:r>
              <a:rPr lang="ru-RU" sz="1200" b="1" i="1" strike="noStrike" spc="-1" dirty="0" smtClean="0">
                <a:solidFill>
                  <a:srgbClr val="FF0000"/>
                </a:solidFill>
                <a:latin typeface="Times New Roman" panose="02020603050405020304" pitchFamily="18" charset="0"/>
                <a:cs typeface="Times New Roman" panose="02020603050405020304" pitchFamily="18" charset="0"/>
              </a:rPr>
              <a:t>индикаторы муниципальной </a:t>
            </a:r>
            <a:r>
              <a:rPr lang="ru-RU" sz="1200" b="1" i="1" strike="noStrike" spc="-1" dirty="0">
                <a:solidFill>
                  <a:srgbClr val="FF0000"/>
                </a:solidFill>
                <a:latin typeface="Times New Roman" panose="02020603050405020304" pitchFamily="18" charset="0"/>
                <a:cs typeface="Times New Roman" panose="02020603050405020304" pitchFamily="18" charset="0"/>
              </a:rPr>
              <a:t>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12"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3"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1493901275"/>
              </p:ext>
            </p:extLst>
          </p:nvPr>
        </p:nvGraphicFramePr>
        <p:xfrm>
          <a:off x="139465" y="1412777"/>
          <a:ext cx="8957128" cy="5263473"/>
        </p:xfrm>
        <a:graphic>
          <a:graphicData uri="http://schemas.openxmlformats.org/drawingml/2006/table">
            <a:tbl>
              <a:tblPr firstRow="1" bandRow="1">
                <a:tableStyleId>{F5AB1C69-6EDB-4FF4-983F-18BD219EF322}</a:tableStyleId>
              </a:tblPr>
              <a:tblGrid>
                <a:gridCol w="5866680"/>
                <a:gridCol w="1080120"/>
                <a:gridCol w="1008112"/>
                <a:gridCol w="1002216"/>
              </a:tblGrid>
              <a:tr h="273400">
                <a:tc>
                  <a:txBody>
                    <a:bodyPr/>
                    <a:lstStyle/>
                    <a:p>
                      <a:endParaRPr lang="ru-RU" sz="11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2021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2022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2023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186957">
                <a:tc>
                  <a:txBody>
                    <a:bodyPr/>
                    <a:lstStyle/>
                    <a:p>
                      <a:pPr algn="l" fontAlgn="ctr"/>
                      <a:r>
                        <a:rPr lang="ru-RU" sz="1100" b="1" i="0" u="none" strike="noStrike" dirty="0">
                          <a:solidFill>
                            <a:srgbClr val="000000"/>
                          </a:solidFill>
                          <a:effectLst/>
                          <a:latin typeface="Times New Roman"/>
                        </a:rPr>
                        <a:t>Муниципальная программа городского округа «Вуктыл» «Развитие культуры»</a:t>
                      </a:r>
                    </a:p>
                  </a:txBody>
                  <a:tcPr marL="9525" marR="9525" marT="9525" marB="0" anchor="ctr"/>
                </a:tc>
                <a:tc>
                  <a:txBody>
                    <a:bodyPr/>
                    <a:lstStyle/>
                    <a:p>
                      <a:pPr algn="ctr" fontAlgn="ctr"/>
                      <a:r>
                        <a:rPr lang="ru-RU" sz="1100" b="1" i="0" u="none" strike="noStrike" dirty="0" smtClean="0">
                          <a:solidFill>
                            <a:srgbClr val="000000"/>
                          </a:solidFill>
                          <a:effectLst/>
                          <a:latin typeface="Times New Roman"/>
                        </a:rPr>
                        <a:t>91 534 865,88</a:t>
                      </a:r>
                      <a:endParaRPr lang="ru-RU" sz="1100" b="1" i="0" u="none" strike="noStrike" dirty="0">
                        <a:solidFill>
                          <a:srgbClr val="000000"/>
                        </a:solidFill>
                        <a:effectLst/>
                        <a:latin typeface="Times New Roman"/>
                      </a:endParaRPr>
                    </a:p>
                  </a:txBody>
                  <a:tcPr marL="9525" marR="9525" marT="9525" marB="0" anchor="ctr"/>
                </a:tc>
                <a:tc>
                  <a:txBody>
                    <a:bodyPr/>
                    <a:lstStyle/>
                    <a:p>
                      <a:pPr algn="ctr" fontAlgn="ctr"/>
                      <a:r>
                        <a:rPr lang="ru-RU" sz="1100" b="1" i="0" u="none" strike="noStrike">
                          <a:solidFill>
                            <a:srgbClr val="000000"/>
                          </a:solidFill>
                          <a:effectLst/>
                          <a:latin typeface="Times New Roman"/>
                        </a:rPr>
                        <a:t>60 738 114,32</a:t>
                      </a:r>
                    </a:p>
                  </a:txBody>
                  <a:tcPr marL="9525" marR="9525" marT="9525" marB="0" anchor="ctr"/>
                </a:tc>
                <a:tc>
                  <a:txBody>
                    <a:bodyPr/>
                    <a:lstStyle/>
                    <a:p>
                      <a:pPr algn="ctr" fontAlgn="ctr"/>
                      <a:r>
                        <a:rPr lang="ru-RU" sz="1100" b="1" i="0" u="none" strike="noStrike">
                          <a:solidFill>
                            <a:srgbClr val="000000"/>
                          </a:solidFill>
                          <a:effectLst/>
                          <a:latin typeface="Times New Roman"/>
                        </a:rPr>
                        <a:t>60 966 070,32</a:t>
                      </a:r>
                    </a:p>
                  </a:txBody>
                  <a:tcPr marL="9525" marR="9525" marT="9525" marB="0" anchor="ctr"/>
                </a:tc>
              </a:tr>
              <a:tr h="363863">
                <a:tc>
                  <a:txBody>
                    <a:bodyPr/>
                    <a:lstStyle/>
                    <a:p>
                      <a:pPr algn="l" fontAlgn="ctr"/>
                      <a:r>
                        <a:rPr lang="ru-RU" sz="1100" b="1" i="1" u="none" strike="noStrike" dirty="0">
                          <a:solidFill>
                            <a:srgbClr val="000000"/>
                          </a:solidFill>
                          <a:effectLst/>
                          <a:latin typeface="Times New Roman"/>
                        </a:rPr>
                        <a:t>Подпрограмма 1«Развитие системы культуры и дополнительного образования сферы культуры»</a:t>
                      </a:r>
                    </a:p>
                  </a:txBody>
                  <a:tcPr marL="9525" marR="9525" marT="9525" marB="0" anchor="ctr"/>
                </a:tc>
                <a:tc>
                  <a:txBody>
                    <a:bodyPr/>
                    <a:lstStyle/>
                    <a:p>
                      <a:pPr algn="ctr" fontAlgn="ctr"/>
                      <a:r>
                        <a:rPr lang="ru-RU" sz="1100" b="1" i="0" u="none" strike="noStrike" dirty="0" smtClean="0">
                          <a:solidFill>
                            <a:srgbClr val="000000"/>
                          </a:solidFill>
                          <a:effectLst/>
                          <a:latin typeface="Times New Roman"/>
                        </a:rPr>
                        <a:t>60</a:t>
                      </a:r>
                      <a:r>
                        <a:rPr lang="ru-RU" sz="1100" b="1" i="0" u="none" strike="noStrike" baseline="0" dirty="0" smtClean="0">
                          <a:solidFill>
                            <a:srgbClr val="000000"/>
                          </a:solidFill>
                          <a:effectLst/>
                          <a:latin typeface="Times New Roman"/>
                        </a:rPr>
                        <a:t> 241 947,88</a:t>
                      </a:r>
                      <a:endParaRPr lang="ru-RU" sz="1100" b="1" i="0" u="none" strike="noStrike" dirty="0">
                        <a:solidFill>
                          <a:srgbClr val="000000"/>
                        </a:solidFill>
                        <a:effectLst/>
                        <a:latin typeface="Times New Roman"/>
                      </a:endParaRPr>
                    </a:p>
                  </a:txBody>
                  <a:tcPr marL="9525" marR="9525" marT="9525" marB="0" anchor="ctr"/>
                </a:tc>
                <a:tc>
                  <a:txBody>
                    <a:bodyPr/>
                    <a:lstStyle/>
                    <a:p>
                      <a:pPr algn="ctr" fontAlgn="ctr"/>
                      <a:r>
                        <a:rPr lang="ru-RU" sz="1100" b="1" i="0" u="none" strike="noStrike" dirty="0">
                          <a:solidFill>
                            <a:srgbClr val="000000"/>
                          </a:solidFill>
                          <a:effectLst/>
                          <a:latin typeface="Times New Roman"/>
                        </a:rPr>
                        <a:t>60 503 114,32</a:t>
                      </a:r>
                    </a:p>
                  </a:txBody>
                  <a:tcPr marL="9525" marR="9525" marT="9525" marB="0" anchor="ctr"/>
                </a:tc>
                <a:tc>
                  <a:txBody>
                    <a:bodyPr/>
                    <a:lstStyle/>
                    <a:p>
                      <a:pPr algn="ctr" fontAlgn="ctr"/>
                      <a:r>
                        <a:rPr lang="ru-RU" sz="1100" b="1" i="0" u="none" strike="noStrike" dirty="0">
                          <a:solidFill>
                            <a:srgbClr val="000000"/>
                          </a:solidFill>
                          <a:effectLst/>
                          <a:latin typeface="Times New Roman"/>
                        </a:rPr>
                        <a:t>60 731 070,32</a:t>
                      </a:r>
                    </a:p>
                  </a:txBody>
                  <a:tcPr marL="9525" marR="9525" marT="9525" marB="0" anchor="ctr"/>
                </a:tc>
              </a:tr>
              <a:tr h="186957">
                <a:tc>
                  <a:txBody>
                    <a:bodyPr/>
                    <a:lstStyle/>
                    <a:p>
                      <a:pPr algn="l" fontAlgn="ctr"/>
                      <a:r>
                        <a:rPr lang="ru-RU" sz="1100" b="0" i="0" u="none" strike="noStrike" dirty="0">
                          <a:solidFill>
                            <a:srgbClr val="000000"/>
                          </a:solidFill>
                          <a:effectLst/>
                          <a:latin typeface="Times New Roman"/>
                        </a:rPr>
                        <a:t>Выполнение учреждениями культуры муниципальных заданий</a:t>
                      </a:r>
                    </a:p>
                  </a:txBody>
                  <a:tcPr marL="9525" marR="9525" marT="9525" marB="0" anchor="ctr"/>
                </a:tc>
                <a:tc>
                  <a:txBody>
                    <a:bodyPr/>
                    <a:lstStyle/>
                    <a:p>
                      <a:pPr algn="ctr" fontAlgn="ctr"/>
                      <a:r>
                        <a:rPr lang="ru-RU" sz="1100" b="0" i="0" u="none" strike="noStrike" dirty="0">
                          <a:solidFill>
                            <a:srgbClr val="000000"/>
                          </a:solidFill>
                          <a:effectLst/>
                          <a:latin typeface="Times New Roman"/>
                        </a:rPr>
                        <a:t>59 251 352,32</a:t>
                      </a:r>
                    </a:p>
                  </a:txBody>
                  <a:tcPr marL="9525" marR="9525" marT="9525" marB="0" anchor="ctr"/>
                </a:tc>
                <a:tc>
                  <a:txBody>
                    <a:bodyPr/>
                    <a:lstStyle/>
                    <a:p>
                      <a:pPr algn="ctr" fontAlgn="ctr"/>
                      <a:r>
                        <a:rPr lang="ru-RU" sz="1100" b="0" i="0" u="none" strike="noStrike" dirty="0">
                          <a:solidFill>
                            <a:srgbClr val="000000"/>
                          </a:solidFill>
                          <a:effectLst/>
                          <a:latin typeface="Times New Roman"/>
                        </a:rPr>
                        <a:t>59 595 614,32</a:t>
                      </a:r>
                    </a:p>
                  </a:txBody>
                  <a:tcPr marL="9525" marR="9525" marT="9525" marB="0" anchor="ctr"/>
                </a:tc>
                <a:tc>
                  <a:txBody>
                    <a:bodyPr/>
                    <a:lstStyle/>
                    <a:p>
                      <a:pPr algn="ctr" fontAlgn="ctr"/>
                      <a:r>
                        <a:rPr lang="ru-RU" sz="1100" b="0" i="0" u="none" strike="noStrike">
                          <a:solidFill>
                            <a:srgbClr val="000000"/>
                          </a:solidFill>
                          <a:effectLst/>
                          <a:latin typeface="Times New Roman"/>
                        </a:rPr>
                        <a:t>59 964 570,32</a:t>
                      </a:r>
                    </a:p>
                  </a:txBody>
                  <a:tcPr marL="9525" marR="9525" marT="9525" marB="0" anchor="ctr"/>
                </a:tc>
              </a:tr>
              <a:tr h="363863">
                <a:tc>
                  <a:txBody>
                    <a:bodyPr/>
                    <a:lstStyle/>
                    <a:p>
                      <a:pPr algn="l" fontAlgn="ctr"/>
                      <a:r>
                        <a:rPr lang="ru-RU" sz="1100" b="0" i="0" u="none" strike="noStrike">
                          <a:solidFill>
                            <a:srgbClr val="000000"/>
                          </a:solidFill>
                          <a:effectLst/>
                          <a:latin typeface="Times New Roman"/>
                        </a:rPr>
                        <a:t>Организация и проведение мероприятий, посвящённых профессиональным, календарным, традиционным, обрядовым, религиозным праздникам, юбилейным датам и так далее</a:t>
                      </a:r>
                    </a:p>
                  </a:txBody>
                  <a:tcPr marL="9525" marR="9525" marT="9525" marB="0" anchor="ctr"/>
                </a:tc>
                <a:tc>
                  <a:txBody>
                    <a:bodyPr/>
                    <a:lstStyle/>
                    <a:p>
                      <a:pPr algn="ctr" fontAlgn="ctr"/>
                      <a:r>
                        <a:rPr lang="ru-RU" sz="1100" b="0" i="0" u="none" strike="noStrike" dirty="0" smtClean="0">
                          <a:solidFill>
                            <a:srgbClr val="000000"/>
                          </a:solidFill>
                          <a:effectLst/>
                          <a:latin typeface="Times New Roman"/>
                        </a:rPr>
                        <a:t>255 160,00</a:t>
                      </a:r>
                      <a:endParaRPr lang="ru-RU" sz="1100" b="0" i="0" u="none" strike="noStrike" dirty="0">
                        <a:solidFill>
                          <a:srgbClr val="000000"/>
                        </a:solidFill>
                        <a:effectLst/>
                        <a:latin typeface="Times New Roman"/>
                      </a:endParaRPr>
                    </a:p>
                  </a:txBody>
                  <a:tcPr marL="9525" marR="9525" marT="9525" marB="0" anchor="ctr"/>
                </a:tc>
                <a:tc>
                  <a:txBody>
                    <a:bodyPr/>
                    <a:lstStyle/>
                    <a:p>
                      <a:pPr algn="ctr" fontAlgn="ctr"/>
                      <a:r>
                        <a:rPr lang="ru-RU" sz="1100" b="0" i="0" u="none" strike="noStrike" dirty="0">
                          <a:solidFill>
                            <a:srgbClr val="000000"/>
                          </a:solidFill>
                          <a:effectLst/>
                          <a:latin typeface="Times New Roman"/>
                        </a:rPr>
                        <a:t>300 000,00</a:t>
                      </a:r>
                    </a:p>
                  </a:txBody>
                  <a:tcPr marL="9525" marR="9525" marT="9525" marB="0" anchor="ctr"/>
                </a:tc>
                <a:tc>
                  <a:txBody>
                    <a:bodyPr/>
                    <a:lstStyle/>
                    <a:p>
                      <a:pPr algn="ctr" fontAlgn="ctr"/>
                      <a:r>
                        <a:rPr lang="ru-RU" sz="1100" b="0" i="0" u="none" strike="noStrike">
                          <a:solidFill>
                            <a:srgbClr val="000000"/>
                          </a:solidFill>
                          <a:effectLst/>
                          <a:latin typeface="Times New Roman"/>
                        </a:rPr>
                        <a:t>300 000,00</a:t>
                      </a:r>
                    </a:p>
                  </a:txBody>
                  <a:tcPr marL="9525" marR="9525" marT="9525" marB="0" anchor="ctr"/>
                </a:tc>
              </a:tr>
              <a:tr h="540769">
                <a:tc>
                  <a:txBody>
                    <a:bodyPr/>
                    <a:lstStyle/>
                    <a:p>
                      <a:pPr algn="l" fontAlgn="ctr"/>
                      <a:r>
                        <a:rPr lang="ru-RU" sz="1100" b="0" i="0" u="none" strike="noStrike" dirty="0">
                          <a:solidFill>
                            <a:srgbClr val="000000"/>
                          </a:solidFill>
                          <a:effectLst/>
                          <a:latin typeface="Times New Roman"/>
                        </a:rPr>
                        <a:t>Проведение и участие в районных республиканских, межрегиональных, всероссийских конкурсах исполнительского мастерства, художественной самодеятельности, конкурсах и выставках художников, семинаров, конференций, круглых столов и так далее</a:t>
                      </a:r>
                    </a:p>
                  </a:txBody>
                  <a:tcPr marL="9525" marR="9525" marT="9525" marB="0" anchor="ctr"/>
                </a:tc>
                <a:tc>
                  <a:txBody>
                    <a:bodyPr/>
                    <a:lstStyle/>
                    <a:p>
                      <a:pPr algn="ctr" fontAlgn="ctr"/>
                      <a:r>
                        <a:rPr lang="ru-RU" sz="1100" b="0" i="0" u="none" strike="noStrike" dirty="0">
                          <a:solidFill>
                            <a:srgbClr val="000000"/>
                          </a:solidFill>
                          <a:effectLst/>
                          <a:latin typeface="Times New Roman"/>
                        </a:rPr>
                        <a:t>350 000,00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150 000,00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150 000,00</a:t>
                      </a:r>
                    </a:p>
                  </a:txBody>
                  <a:tcPr marL="9525" marR="9525" marT="9525" marB="0" anchor="ctr"/>
                </a:tc>
              </a:tr>
              <a:tr h="186957">
                <a:tc>
                  <a:txBody>
                    <a:bodyPr/>
                    <a:lstStyle/>
                    <a:p>
                      <a:pPr algn="l" fontAlgn="ctr"/>
                      <a:r>
                        <a:rPr lang="ru-RU" sz="1100" b="0" i="0" u="none" strike="noStrike">
                          <a:solidFill>
                            <a:srgbClr val="000000"/>
                          </a:solidFill>
                          <a:effectLst/>
                          <a:latin typeface="Times New Roman"/>
                        </a:rPr>
                        <a:t>Комплектование документных и книжных фондов</a:t>
                      </a:r>
                    </a:p>
                  </a:txBody>
                  <a:tcPr marL="9525" marR="9525" marT="9525" marB="0" anchor="ctr"/>
                </a:tc>
                <a:tc>
                  <a:txBody>
                    <a:bodyPr/>
                    <a:lstStyle/>
                    <a:p>
                      <a:pPr algn="ctr" fontAlgn="ctr"/>
                      <a:r>
                        <a:rPr lang="ru-RU" sz="1100" b="0" i="0" u="none" strike="noStrike" dirty="0" smtClean="0">
                          <a:solidFill>
                            <a:srgbClr val="000000"/>
                          </a:solidFill>
                          <a:effectLst/>
                          <a:latin typeface="Times New Roman"/>
                        </a:rPr>
                        <a:t>89</a:t>
                      </a:r>
                      <a:r>
                        <a:rPr lang="ru-RU" sz="1100" b="0" i="0" u="none" strike="noStrike" baseline="0" dirty="0" smtClean="0">
                          <a:solidFill>
                            <a:srgbClr val="000000"/>
                          </a:solidFill>
                          <a:effectLst/>
                          <a:latin typeface="Times New Roman"/>
                        </a:rPr>
                        <a:t> 680,00</a:t>
                      </a:r>
                      <a:endParaRPr lang="ru-RU" sz="1100" b="0" i="0" u="none" strike="noStrike" dirty="0">
                        <a:solidFill>
                          <a:srgbClr val="000000"/>
                        </a:solidFill>
                        <a:effectLst/>
                        <a:latin typeface="Times New Roman"/>
                      </a:endParaRPr>
                    </a:p>
                  </a:txBody>
                  <a:tcPr marL="9525" marR="9525" marT="9525" marB="0" anchor="ctr"/>
                </a:tc>
                <a:tc>
                  <a:txBody>
                    <a:bodyPr/>
                    <a:lstStyle/>
                    <a:p>
                      <a:pPr algn="ctr" fontAlgn="ctr"/>
                      <a:r>
                        <a:rPr lang="ru-RU" sz="1100" b="0" i="0" u="none" strike="noStrike" dirty="0">
                          <a:solidFill>
                            <a:srgbClr val="000000"/>
                          </a:solidFill>
                          <a:effectLst/>
                          <a:latin typeface="Times New Roman"/>
                        </a:rPr>
                        <a:t>91 000,00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0,00</a:t>
                      </a:r>
                    </a:p>
                  </a:txBody>
                  <a:tcPr marL="9525" marR="9525" marT="9525" marB="0" anchor="ctr"/>
                </a:tc>
              </a:tr>
              <a:tr h="186957">
                <a:tc>
                  <a:txBody>
                    <a:bodyPr/>
                    <a:lstStyle/>
                    <a:p>
                      <a:pPr algn="l" fontAlgn="ctr"/>
                      <a:r>
                        <a:rPr lang="ru-RU" sz="1100" b="0" i="0" u="none" strike="noStrike">
                          <a:solidFill>
                            <a:srgbClr val="000000"/>
                          </a:solidFill>
                          <a:effectLst/>
                          <a:latin typeface="Times New Roman"/>
                        </a:rPr>
                        <a:t>Внедрение информационных технологий</a:t>
                      </a:r>
                    </a:p>
                  </a:txBody>
                  <a:tcPr marL="9525" marR="9525" marT="9525" marB="0" anchor="ctr"/>
                </a:tc>
                <a:tc>
                  <a:txBody>
                    <a:bodyPr/>
                    <a:lstStyle/>
                    <a:p>
                      <a:pPr algn="ctr" fontAlgn="ctr"/>
                      <a:r>
                        <a:rPr lang="ru-RU" sz="1100" b="0" i="0" u="none" strike="noStrike" dirty="0">
                          <a:solidFill>
                            <a:srgbClr val="000000"/>
                          </a:solidFill>
                          <a:effectLst/>
                          <a:latin typeface="Times New Roman"/>
                        </a:rPr>
                        <a:t>0,00</a:t>
                      </a:r>
                    </a:p>
                  </a:txBody>
                  <a:tcPr marL="9525" marR="9525" marT="9525" marB="0" anchor="ctr"/>
                </a:tc>
                <a:tc>
                  <a:txBody>
                    <a:bodyPr/>
                    <a:lstStyle/>
                    <a:p>
                      <a:pPr algn="ctr" fontAlgn="ctr"/>
                      <a:r>
                        <a:rPr lang="ru-RU" sz="1100" b="0" i="0" u="none" strike="noStrike">
                          <a:solidFill>
                            <a:srgbClr val="000000"/>
                          </a:solidFill>
                          <a:effectLst/>
                          <a:latin typeface="Times New Roman"/>
                        </a:rPr>
                        <a:t>20 000,00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20 000,00</a:t>
                      </a:r>
                    </a:p>
                  </a:txBody>
                  <a:tcPr marL="9525" marR="9525" marT="9525" marB="0" anchor="ctr"/>
                </a:tc>
              </a:tr>
              <a:tr h="186957">
                <a:tc>
                  <a:txBody>
                    <a:bodyPr/>
                    <a:lstStyle/>
                    <a:p>
                      <a:pPr algn="l" fontAlgn="ctr"/>
                      <a:r>
                        <a:rPr lang="ru-RU" sz="1100" b="0" i="0" u="none" strike="noStrike">
                          <a:solidFill>
                            <a:srgbClr val="000000"/>
                          </a:solidFill>
                          <a:effectLst/>
                          <a:latin typeface="Times New Roman"/>
                        </a:rPr>
                        <a:t>Укрепление учебной, материально-технической базы учреждений культуры</a:t>
                      </a:r>
                    </a:p>
                  </a:txBody>
                  <a:tcPr marL="9525" marR="9525" marT="9525" marB="0" anchor="ctr"/>
                </a:tc>
                <a:tc>
                  <a:txBody>
                    <a:bodyPr/>
                    <a:lstStyle/>
                    <a:p>
                      <a:pPr algn="ctr" fontAlgn="ctr"/>
                      <a:r>
                        <a:rPr lang="ru-RU" sz="1100" b="0" i="0" u="none" strike="noStrike" dirty="0">
                          <a:solidFill>
                            <a:srgbClr val="000000"/>
                          </a:solidFill>
                          <a:effectLst/>
                          <a:latin typeface="Times New Roman"/>
                        </a:rPr>
                        <a:t>0,00</a:t>
                      </a:r>
                    </a:p>
                  </a:txBody>
                  <a:tcPr marL="9525" marR="9525" marT="9525" marB="0" anchor="ctr"/>
                </a:tc>
                <a:tc>
                  <a:txBody>
                    <a:bodyPr/>
                    <a:lstStyle/>
                    <a:p>
                      <a:pPr algn="ctr" fontAlgn="ctr"/>
                      <a:r>
                        <a:rPr lang="ru-RU" sz="1100" b="0" i="0" u="none" strike="noStrike" dirty="0">
                          <a:solidFill>
                            <a:srgbClr val="000000"/>
                          </a:solidFill>
                          <a:effectLst/>
                          <a:latin typeface="Times New Roman"/>
                        </a:rPr>
                        <a:t>150 000,00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150 000,00</a:t>
                      </a:r>
                    </a:p>
                  </a:txBody>
                  <a:tcPr marL="9525" marR="9525" marT="9525" marB="0" anchor="ctr"/>
                </a:tc>
              </a:tr>
              <a:tr h="186957">
                <a:tc>
                  <a:txBody>
                    <a:bodyPr/>
                    <a:lstStyle/>
                    <a:p>
                      <a:pPr algn="l" fontAlgn="t"/>
                      <a:r>
                        <a:rPr lang="ru-RU" sz="1100" b="0" i="0" u="none" strike="noStrike" dirty="0">
                          <a:solidFill>
                            <a:schemeClr val="tx1"/>
                          </a:solidFill>
                          <a:effectLst/>
                          <a:latin typeface="Times New Roman"/>
                        </a:rPr>
                        <a:t>Обеспечение функционирования кинозала</a:t>
                      </a:r>
                    </a:p>
                  </a:txBody>
                  <a:tcPr marL="9525" marR="9525" marT="9525" marB="0"/>
                </a:tc>
                <a:tc>
                  <a:txBody>
                    <a:bodyPr/>
                    <a:lstStyle/>
                    <a:p>
                      <a:pPr algn="ctr" fontAlgn="ctr"/>
                      <a:r>
                        <a:rPr lang="ru-RU" sz="1100" b="0" i="0" u="none" strike="noStrike" dirty="0">
                          <a:solidFill>
                            <a:srgbClr val="000000"/>
                          </a:solidFill>
                          <a:effectLst/>
                          <a:latin typeface="Times New Roman"/>
                        </a:rPr>
                        <a:t>0,00</a:t>
                      </a:r>
                    </a:p>
                  </a:txBody>
                  <a:tcPr marL="9525" marR="9525" marT="9525" marB="0" anchor="ctr"/>
                </a:tc>
                <a:tc>
                  <a:txBody>
                    <a:bodyPr/>
                    <a:lstStyle/>
                    <a:p>
                      <a:pPr algn="ctr" fontAlgn="ctr"/>
                      <a:r>
                        <a:rPr lang="ru-RU" sz="1100" b="0" i="0" u="none" strike="noStrike" dirty="0">
                          <a:solidFill>
                            <a:srgbClr val="000000"/>
                          </a:solidFill>
                          <a:effectLst/>
                          <a:latin typeface="Times New Roman"/>
                        </a:rPr>
                        <a:t>50 000,00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0,00</a:t>
                      </a:r>
                    </a:p>
                  </a:txBody>
                  <a:tcPr marL="9525" marR="9525" marT="9525" marB="0" anchor="ctr"/>
                </a:tc>
              </a:tr>
              <a:tr h="540769">
                <a:tc>
                  <a:txBody>
                    <a:bodyPr/>
                    <a:lstStyle/>
                    <a:p>
                      <a:pPr algn="l" fontAlgn="ctr"/>
                      <a:r>
                        <a:rPr lang="ru-RU" sz="1100" b="0" i="0" u="none" strike="noStrike" dirty="0">
                          <a:solidFill>
                            <a:srgbClr val="000000"/>
                          </a:solidFill>
                          <a:effectLst/>
                          <a:latin typeface="Times New Roman"/>
                        </a:rPr>
                        <a:t>Предоставление льгот по оплате ЖКУ специалистам учреждений культуры и дополнительного образования детей сферы культуры, работающим и проживающим в сельских населённых пунктах</a:t>
                      </a:r>
                    </a:p>
                  </a:txBody>
                  <a:tcPr marL="9525" marR="9525" marT="9525" marB="0" anchor="ctr"/>
                </a:tc>
                <a:tc>
                  <a:txBody>
                    <a:bodyPr/>
                    <a:lstStyle/>
                    <a:p>
                      <a:pPr algn="ctr" fontAlgn="ctr"/>
                      <a:r>
                        <a:rPr lang="ru-RU" sz="1100" b="0" i="0" u="none" strike="noStrike" dirty="0">
                          <a:solidFill>
                            <a:srgbClr val="000000"/>
                          </a:solidFill>
                          <a:effectLst/>
                          <a:latin typeface="Times New Roman"/>
                        </a:rPr>
                        <a:t>140 000,00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146 500,00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146 500,00</a:t>
                      </a:r>
                    </a:p>
                  </a:txBody>
                  <a:tcPr marL="9525" marR="9525" marT="9525" marB="0" anchor="ctr"/>
                </a:tc>
              </a:tr>
              <a:tr h="229701">
                <a:tc>
                  <a:txBody>
                    <a:bodyPr/>
                    <a:lstStyle/>
                    <a:p>
                      <a:pPr algn="l" fontAlgn="ctr"/>
                      <a:r>
                        <a:rPr lang="ru-RU" sz="1100" b="0" i="0" u="none" strike="noStrike" dirty="0">
                          <a:solidFill>
                            <a:srgbClr val="000000"/>
                          </a:solidFill>
                          <a:effectLst/>
                          <a:latin typeface="Times New Roman"/>
                        </a:rPr>
                        <a:t>Реализация социально-значимых проектов в рамках «Народный бюджет» в сфере культуры</a:t>
                      </a:r>
                    </a:p>
                  </a:txBody>
                  <a:tcPr marL="9525" marR="9525" marT="9525" marB="0" anchor="ctr"/>
                </a:tc>
                <a:tc>
                  <a:txBody>
                    <a:bodyPr/>
                    <a:lstStyle/>
                    <a:p>
                      <a:pPr algn="ctr" fontAlgn="ctr"/>
                      <a:r>
                        <a:rPr lang="ru-RU" sz="1100" b="0" i="0" u="none" strike="noStrike" dirty="0">
                          <a:solidFill>
                            <a:srgbClr val="000000"/>
                          </a:solidFill>
                          <a:effectLst/>
                          <a:latin typeface="Times New Roman"/>
                        </a:rPr>
                        <a:t>155 755,56</a:t>
                      </a:r>
                    </a:p>
                  </a:txBody>
                  <a:tcPr marL="9525" marR="9525" marT="9525" marB="0" anchor="ctr"/>
                </a:tc>
                <a:tc>
                  <a:txBody>
                    <a:bodyPr/>
                    <a:lstStyle/>
                    <a:p>
                      <a:pPr algn="ctr" fontAlgn="ctr"/>
                      <a:r>
                        <a:rPr lang="ru-RU" sz="1100" b="0" i="0" u="none" strike="noStrike" dirty="0">
                          <a:solidFill>
                            <a:srgbClr val="000000"/>
                          </a:solidFill>
                          <a:effectLst/>
                          <a:latin typeface="Times New Roman"/>
                        </a:rPr>
                        <a:t>0,00</a:t>
                      </a:r>
                    </a:p>
                  </a:txBody>
                  <a:tcPr marL="9525" marR="9525" marT="9525" marB="0" anchor="ctr"/>
                </a:tc>
                <a:tc>
                  <a:txBody>
                    <a:bodyPr/>
                    <a:lstStyle/>
                    <a:p>
                      <a:pPr algn="ctr" fontAlgn="ctr"/>
                      <a:r>
                        <a:rPr lang="ru-RU" sz="1100" b="0" i="0" u="none" strike="noStrike" dirty="0">
                          <a:solidFill>
                            <a:srgbClr val="000000"/>
                          </a:solidFill>
                          <a:effectLst/>
                          <a:latin typeface="Times New Roman"/>
                        </a:rPr>
                        <a:t>0,00</a:t>
                      </a:r>
                    </a:p>
                  </a:txBody>
                  <a:tcPr marL="9525" marR="9525" marT="9525" marB="0" anchor="ctr"/>
                </a:tc>
              </a:tr>
              <a:tr h="363863">
                <a:tc>
                  <a:txBody>
                    <a:bodyPr/>
                    <a:lstStyle/>
                    <a:p>
                      <a:pPr algn="l" fontAlgn="ctr"/>
                      <a:r>
                        <a:rPr lang="ru-RU" sz="1100" b="1" i="1" u="none" strike="noStrike" dirty="0">
                          <a:solidFill>
                            <a:schemeClr val="tx1"/>
                          </a:solidFill>
                          <a:effectLst/>
                          <a:latin typeface="Times New Roman"/>
                        </a:rPr>
                        <a:t>Подпрограмма 2 «Реализация национальной политики, развитие местного народного творчества»</a:t>
                      </a:r>
                    </a:p>
                  </a:txBody>
                  <a:tcPr marL="9525" marR="9525" marT="9525" marB="0" anchor="ctr"/>
                </a:tc>
                <a:tc>
                  <a:txBody>
                    <a:bodyPr/>
                    <a:lstStyle/>
                    <a:p>
                      <a:pPr algn="ctr" fontAlgn="ctr"/>
                      <a:r>
                        <a:rPr lang="ru-RU" sz="1100" b="1" i="0" u="none" strike="noStrike" dirty="0">
                          <a:solidFill>
                            <a:srgbClr val="000000"/>
                          </a:solidFill>
                          <a:effectLst/>
                          <a:latin typeface="Times New Roman"/>
                        </a:rPr>
                        <a:t>15 000,00</a:t>
                      </a:r>
                    </a:p>
                  </a:txBody>
                  <a:tcPr marL="9525" marR="9525" marT="9525" marB="0" anchor="ctr"/>
                </a:tc>
                <a:tc>
                  <a:txBody>
                    <a:bodyPr/>
                    <a:lstStyle/>
                    <a:p>
                      <a:pPr algn="ctr" fontAlgn="ctr"/>
                      <a:r>
                        <a:rPr lang="ru-RU" sz="1100" b="1" i="0" u="none" strike="noStrike">
                          <a:solidFill>
                            <a:srgbClr val="000000"/>
                          </a:solidFill>
                          <a:effectLst/>
                          <a:latin typeface="Times New Roman"/>
                        </a:rPr>
                        <a:t>35 000,00</a:t>
                      </a:r>
                    </a:p>
                  </a:txBody>
                  <a:tcPr marL="9525" marR="9525" marT="9525" marB="0" anchor="ctr"/>
                </a:tc>
                <a:tc>
                  <a:txBody>
                    <a:bodyPr/>
                    <a:lstStyle/>
                    <a:p>
                      <a:pPr algn="ctr" fontAlgn="ctr"/>
                      <a:r>
                        <a:rPr lang="ru-RU" sz="1100" b="1" i="0" u="none" strike="noStrike" dirty="0">
                          <a:solidFill>
                            <a:srgbClr val="000000"/>
                          </a:solidFill>
                          <a:effectLst/>
                          <a:latin typeface="Times New Roman"/>
                        </a:rPr>
                        <a:t>35 000,00</a:t>
                      </a:r>
                    </a:p>
                  </a:txBody>
                  <a:tcPr marL="9525" marR="9525" marT="9525" marB="0" anchor="ctr"/>
                </a:tc>
              </a:tr>
              <a:tr h="363863">
                <a:tc>
                  <a:txBody>
                    <a:bodyPr/>
                    <a:lstStyle/>
                    <a:p>
                      <a:pPr algn="l" fontAlgn="ctr"/>
                      <a:r>
                        <a:rPr lang="ru-RU" sz="1100" b="0" i="0" u="none" strike="noStrike" dirty="0">
                          <a:solidFill>
                            <a:schemeClr val="tx1"/>
                          </a:solidFill>
                          <a:effectLst/>
                          <a:latin typeface="Times New Roman"/>
                        </a:rPr>
                        <a:t>Организация и проведение мероприятий, направленных на сохранение и развитие этнокультурного многообразия народов, проживающих на территории МО ГО «Вуктыл»</a:t>
                      </a:r>
                    </a:p>
                  </a:txBody>
                  <a:tcPr marL="9525" marR="9525" marT="9525" marB="0" anchor="ctr"/>
                </a:tc>
                <a:tc>
                  <a:txBody>
                    <a:bodyPr/>
                    <a:lstStyle/>
                    <a:p>
                      <a:pPr algn="ctr" fontAlgn="ctr"/>
                      <a:r>
                        <a:rPr lang="ru-RU" sz="1100" b="0" i="0" u="none" strike="noStrike" dirty="0">
                          <a:solidFill>
                            <a:srgbClr val="000000"/>
                          </a:solidFill>
                          <a:effectLst/>
                          <a:latin typeface="Times New Roman"/>
                        </a:rPr>
                        <a:t>0,00</a:t>
                      </a:r>
                    </a:p>
                  </a:txBody>
                  <a:tcPr marL="9525" marR="9525" marT="9525" marB="0" anchor="ctr"/>
                </a:tc>
                <a:tc>
                  <a:txBody>
                    <a:bodyPr/>
                    <a:lstStyle/>
                    <a:p>
                      <a:pPr algn="ctr" fontAlgn="ctr"/>
                      <a:r>
                        <a:rPr lang="ru-RU" sz="1100" b="0" i="0" u="none" strike="noStrike" dirty="0">
                          <a:solidFill>
                            <a:srgbClr val="000000"/>
                          </a:solidFill>
                          <a:effectLst/>
                          <a:latin typeface="Times New Roman"/>
                        </a:rPr>
                        <a:t>20 000,00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20 000,00</a:t>
                      </a:r>
                    </a:p>
                  </a:txBody>
                  <a:tcPr marL="9525" marR="9525" marT="9525" marB="0" anchor="ctr"/>
                </a:tc>
              </a:tr>
              <a:tr h="186957">
                <a:tc>
                  <a:txBody>
                    <a:bodyPr/>
                    <a:lstStyle/>
                    <a:p>
                      <a:pPr algn="l" fontAlgn="ctr"/>
                      <a:r>
                        <a:rPr lang="ru-RU" sz="1100" b="0" i="0" u="none" strike="noStrike" dirty="0">
                          <a:solidFill>
                            <a:schemeClr val="tx1"/>
                          </a:solidFill>
                          <a:effectLst/>
                          <a:latin typeface="Times New Roman"/>
                        </a:rPr>
                        <a:t>Организация и проведение Дней национальных культур</a:t>
                      </a:r>
                    </a:p>
                  </a:txBody>
                  <a:tcPr marL="9525" marR="9525" marT="9525" marB="0" anchor="ctr"/>
                </a:tc>
                <a:tc>
                  <a:txBody>
                    <a:bodyPr/>
                    <a:lstStyle/>
                    <a:p>
                      <a:pPr algn="ctr" fontAlgn="ctr"/>
                      <a:r>
                        <a:rPr lang="ru-RU" sz="1100" b="0" i="0" u="none" strike="noStrike" dirty="0">
                          <a:solidFill>
                            <a:srgbClr val="000000"/>
                          </a:solidFill>
                          <a:effectLst/>
                          <a:latin typeface="Times New Roman"/>
                        </a:rPr>
                        <a:t>15 000,00</a:t>
                      </a:r>
                    </a:p>
                  </a:txBody>
                  <a:tcPr marL="9525" marR="9525" marT="9525" marB="0" anchor="ctr"/>
                </a:tc>
                <a:tc>
                  <a:txBody>
                    <a:bodyPr/>
                    <a:lstStyle/>
                    <a:p>
                      <a:pPr algn="ctr" fontAlgn="ctr"/>
                      <a:r>
                        <a:rPr lang="ru-RU" sz="1100" b="0" i="0" u="none" strike="noStrike">
                          <a:solidFill>
                            <a:srgbClr val="000000"/>
                          </a:solidFill>
                          <a:effectLst/>
                          <a:latin typeface="Times New Roman"/>
                        </a:rPr>
                        <a:t>15 000,00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15 000,00</a:t>
                      </a:r>
                    </a:p>
                  </a:txBody>
                  <a:tcPr marL="9525" marR="9525" marT="9525" marB="0" anchor="ctr"/>
                </a:tc>
              </a:tr>
              <a:tr h="363863">
                <a:tc>
                  <a:txBody>
                    <a:bodyPr/>
                    <a:lstStyle/>
                    <a:p>
                      <a:pPr algn="l" fontAlgn="ctr"/>
                      <a:r>
                        <a:rPr lang="ru-RU" sz="1100" b="1" i="0" u="none" strike="noStrike" dirty="0">
                          <a:solidFill>
                            <a:schemeClr val="tx1"/>
                          </a:solidFill>
                          <a:effectLst/>
                          <a:latin typeface="Times New Roman"/>
                        </a:rPr>
                        <a:t>Подпрограмма 3 «Строительство и ремонт, капитальный ремонт и реконструкция зданий и помещений учреждений культуры»</a:t>
                      </a:r>
                    </a:p>
                  </a:txBody>
                  <a:tcPr marL="9525" marR="9525" marT="9525" marB="0" anchor="ctr"/>
                </a:tc>
                <a:tc>
                  <a:txBody>
                    <a:bodyPr/>
                    <a:lstStyle/>
                    <a:p>
                      <a:pPr algn="ctr" fontAlgn="ctr"/>
                      <a:r>
                        <a:rPr lang="ru-RU" sz="1100" b="1" i="0" u="none" strike="noStrike" dirty="0" smtClean="0">
                          <a:solidFill>
                            <a:srgbClr val="000000"/>
                          </a:solidFill>
                          <a:effectLst/>
                          <a:latin typeface="Times New Roman"/>
                        </a:rPr>
                        <a:t>31 277 918,00</a:t>
                      </a:r>
                      <a:endParaRPr lang="ru-RU" sz="1100" b="1" i="0" u="none" strike="noStrike" dirty="0">
                        <a:solidFill>
                          <a:srgbClr val="000000"/>
                        </a:solidFill>
                        <a:effectLst/>
                        <a:latin typeface="Times New Roman"/>
                      </a:endParaRPr>
                    </a:p>
                  </a:txBody>
                  <a:tcPr marL="9525" marR="9525" marT="9525" marB="0" anchor="ctr"/>
                </a:tc>
                <a:tc>
                  <a:txBody>
                    <a:bodyPr/>
                    <a:lstStyle/>
                    <a:p>
                      <a:pPr algn="ctr" fontAlgn="ctr"/>
                      <a:r>
                        <a:rPr lang="ru-RU" sz="1100" b="1" i="0" u="none" strike="noStrike">
                          <a:solidFill>
                            <a:srgbClr val="000000"/>
                          </a:solidFill>
                          <a:effectLst/>
                          <a:latin typeface="Times New Roman"/>
                        </a:rPr>
                        <a:t>200 000,00</a:t>
                      </a:r>
                    </a:p>
                  </a:txBody>
                  <a:tcPr marL="9525" marR="9525" marT="9525" marB="0" anchor="ctr"/>
                </a:tc>
                <a:tc>
                  <a:txBody>
                    <a:bodyPr/>
                    <a:lstStyle/>
                    <a:p>
                      <a:pPr algn="ctr" fontAlgn="ctr"/>
                      <a:r>
                        <a:rPr lang="ru-RU" sz="1100" b="1" i="0" u="none" strike="noStrike" dirty="0">
                          <a:solidFill>
                            <a:srgbClr val="000000"/>
                          </a:solidFill>
                          <a:effectLst/>
                          <a:latin typeface="Times New Roman"/>
                        </a:rPr>
                        <a:t>200 000,00</a:t>
                      </a:r>
                    </a:p>
                  </a:txBody>
                  <a:tcPr marL="9525" marR="9525" marT="9525" marB="0" anchor="ctr"/>
                </a:tc>
              </a:tr>
              <a:tr h="363863">
                <a:tc>
                  <a:txBody>
                    <a:bodyPr/>
                    <a:lstStyle/>
                    <a:p>
                      <a:pPr algn="l" fontAlgn="ctr"/>
                      <a:r>
                        <a:rPr lang="ru-RU" sz="1100" b="0" i="0" u="none" strike="noStrike" dirty="0">
                          <a:solidFill>
                            <a:schemeClr val="tx1"/>
                          </a:solidFill>
                          <a:effectLst/>
                          <a:latin typeface="Times New Roman"/>
                        </a:rPr>
                        <a:t>Выполнение работ по ремонту, капитальному ремонту, изготовления проектно-сметной документации, реконструкции зданий и помещений и иных объектов учреждений культуры</a:t>
                      </a:r>
                    </a:p>
                  </a:txBody>
                  <a:tcPr marL="9525" marR="9525" marT="9525" marB="0" anchor="ctr"/>
                </a:tc>
                <a:tc>
                  <a:txBody>
                    <a:bodyPr/>
                    <a:lstStyle/>
                    <a:p>
                      <a:pPr algn="ctr" fontAlgn="ctr"/>
                      <a:r>
                        <a:rPr lang="ru-RU" sz="1100" b="0" i="0" u="none" strike="noStrike" dirty="0" smtClean="0">
                          <a:solidFill>
                            <a:srgbClr val="000000"/>
                          </a:solidFill>
                          <a:effectLst/>
                          <a:latin typeface="Times New Roman"/>
                        </a:rPr>
                        <a:t>33</a:t>
                      </a:r>
                      <a:r>
                        <a:rPr lang="ru-RU" sz="1100" b="0" i="0" u="none" strike="noStrike" baseline="0" dirty="0" smtClean="0">
                          <a:solidFill>
                            <a:srgbClr val="000000"/>
                          </a:solidFill>
                          <a:effectLst/>
                          <a:latin typeface="Times New Roman"/>
                        </a:rPr>
                        <a:t>3 198,00</a:t>
                      </a:r>
                      <a:endParaRPr lang="ru-RU" sz="1100" b="0" i="0" u="none" strike="noStrike" dirty="0">
                        <a:solidFill>
                          <a:srgbClr val="000000"/>
                        </a:solidFill>
                        <a:effectLst/>
                        <a:latin typeface="Times New Roman"/>
                      </a:endParaRPr>
                    </a:p>
                  </a:txBody>
                  <a:tcPr marL="9525" marR="9525" marT="9525" marB="0" anchor="ctr"/>
                </a:tc>
                <a:tc>
                  <a:txBody>
                    <a:bodyPr/>
                    <a:lstStyle/>
                    <a:p>
                      <a:pPr algn="ctr" fontAlgn="ctr"/>
                      <a:r>
                        <a:rPr lang="ru-RU" sz="1100" b="0" i="0" u="none" strike="noStrike" dirty="0">
                          <a:solidFill>
                            <a:srgbClr val="000000"/>
                          </a:solidFill>
                          <a:effectLst/>
                          <a:latin typeface="Times New Roman"/>
                        </a:rPr>
                        <a:t>200 000,00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200 000,00</a:t>
                      </a:r>
                    </a:p>
                  </a:txBody>
                  <a:tcPr marL="9525" marR="9525" marT="9525" marB="0" anchor="ctr"/>
                </a:tc>
              </a:tr>
              <a:tr h="186957">
                <a:tc>
                  <a:txBody>
                    <a:bodyPr/>
                    <a:lstStyle/>
                    <a:p>
                      <a:pPr algn="l" fontAlgn="ctr"/>
                      <a:r>
                        <a:rPr lang="ru-RU" sz="1100" b="0" i="0" u="none" strike="noStrike" dirty="0">
                          <a:solidFill>
                            <a:schemeClr val="tx1"/>
                          </a:solidFill>
                          <a:effectLst/>
                          <a:latin typeface="Times New Roman"/>
                        </a:rPr>
                        <a:t>Капитальный ремонт МБУ ДО "ДХШ" в рамках национального проекта "Культура"</a:t>
                      </a:r>
                    </a:p>
                  </a:txBody>
                  <a:tcPr marL="9525" marR="9525" marT="9525" marB="0" anchor="ctr"/>
                </a:tc>
                <a:tc>
                  <a:txBody>
                    <a:bodyPr/>
                    <a:lstStyle/>
                    <a:p>
                      <a:pPr algn="ctr" fontAlgn="ctr"/>
                      <a:r>
                        <a:rPr lang="ru-RU" sz="1100" b="0" i="0" u="none" strike="noStrike" dirty="0" smtClean="0">
                          <a:solidFill>
                            <a:srgbClr val="000000"/>
                          </a:solidFill>
                          <a:effectLst/>
                          <a:latin typeface="Times New Roman"/>
                        </a:rPr>
                        <a:t>30 944 720,00</a:t>
                      </a:r>
                      <a:endParaRPr lang="ru-RU" sz="1100" b="0" i="0" u="none" strike="noStrike" dirty="0">
                        <a:solidFill>
                          <a:srgbClr val="000000"/>
                        </a:solidFill>
                        <a:effectLst/>
                        <a:latin typeface="Times New Roman"/>
                      </a:endParaRPr>
                    </a:p>
                  </a:txBody>
                  <a:tcPr marL="9525" marR="9525" marT="9525" marB="0" anchor="ctr"/>
                </a:tc>
                <a:tc>
                  <a:txBody>
                    <a:bodyPr/>
                    <a:lstStyle/>
                    <a:p>
                      <a:pPr algn="ctr" fontAlgn="ctr"/>
                      <a:r>
                        <a:rPr lang="ru-RU" sz="1100" b="0" i="0" u="none" strike="noStrike" dirty="0">
                          <a:solidFill>
                            <a:srgbClr val="000000"/>
                          </a:solidFill>
                          <a:effectLst/>
                          <a:latin typeface="Times New Roman"/>
                        </a:rPr>
                        <a:t>0,00</a:t>
                      </a:r>
                    </a:p>
                  </a:txBody>
                  <a:tcPr marL="9525" marR="9525" marT="9525" marB="0" anchor="ctr"/>
                </a:tc>
                <a:tc>
                  <a:txBody>
                    <a:bodyPr/>
                    <a:lstStyle/>
                    <a:p>
                      <a:pPr algn="ctr" fontAlgn="ctr"/>
                      <a:r>
                        <a:rPr lang="ru-RU" sz="1100" b="0" i="0" u="none" strike="noStrike" dirty="0">
                          <a:solidFill>
                            <a:srgbClr val="000000"/>
                          </a:solidFill>
                          <a:effectLst/>
                          <a:latin typeface="Times New Roman"/>
                        </a:rPr>
                        <a:t>0,00</a:t>
                      </a:r>
                    </a:p>
                  </a:txBody>
                  <a:tcPr marL="9525" marR="9525" marT="9525" marB="0" anchor="ctr"/>
                </a:tc>
              </a:tr>
            </a:tbl>
          </a:graphicData>
        </a:graphic>
      </p:graphicFrame>
      <p:sp>
        <p:nvSpPr>
          <p:cNvPr id="11" name="CustomShape 1"/>
          <p:cNvSpPr/>
          <p:nvPr/>
        </p:nvSpPr>
        <p:spPr>
          <a:xfrm>
            <a:off x="21924" y="656220"/>
            <a:ext cx="9035640" cy="77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200" b="1" strike="noStrike" spc="-1" dirty="0">
                <a:solidFill>
                  <a:srgbClr val="000000"/>
                </a:solidFill>
                <a:latin typeface="Times New Roman"/>
                <a:ea typeface="Microsoft YaHei"/>
              </a:rPr>
              <a:t> </a:t>
            </a:r>
            <a:r>
              <a:rPr lang="ru-RU" sz="1300" b="1" strike="noStrike" spc="-1" dirty="0">
                <a:solidFill>
                  <a:srgbClr val="000000"/>
                </a:solidFill>
                <a:latin typeface="Times New Roman"/>
                <a:ea typeface="Microsoft YaHei"/>
              </a:rPr>
              <a:t>В городском округе «Вуктыл» осуществляют свою деятельность 4 учреждения культуры </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(ДМШ, ДХШ, ВЦБ, КСК).  Обеспечение реализации программы осуществляет администрация ГО «Вуктыл».</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Расходы на реализацию муниципальной программы составляют</a:t>
            </a:r>
            <a:r>
              <a:rPr lang="ru-RU" sz="1300" b="1" strike="noStrike" spc="-1" dirty="0" smtClean="0">
                <a:solidFill>
                  <a:srgbClr val="000000"/>
                </a:solidFill>
                <a:latin typeface="Times New Roman"/>
                <a:ea typeface="Microsoft YaHei"/>
              </a:rPr>
              <a:t>:</a:t>
            </a:r>
            <a:endParaRPr lang="ru-RU" sz="1300" b="0" strike="noStrike" spc="-1" dirty="0">
              <a:latin typeface="Aria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2"/>
            <a:ext cx="9144000" cy="47282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sp>
        <p:nvSpPr>
          <p:cNvPr id="12" name="CustomShape 1"/>
          <p:cNvSpPr/>
          <p:nvPr/>
        </p:nvSpPr>
        <p:spPr>
          <a:xfrm>
            <a:off x="164224" y="538200"/>
            <a:ext cx="8872271" cy="165721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Цель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развития в сфере  культуры на уровне, обеспечивающем требования государства и населения, создание условий для повышения качества жизни населения в сфере культуры, создание условий для повышения доступности, сохранности объектов культуры. </a:t>
            </a:r>
            <a:endPar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just">
              <a:lnSpc>
                <a:spcPct val="100000"/>
              </a:lnSpc>
            </a:pP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Развитие культурного потенциала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сохранение и развитие национальных культур народов, проживающих на территории городского округа «Вуктыл», укрепление их духовной общности;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улучшение технического состояния зданий и помещений  учреждений культуры.</a:t>
            </a:r>
            <a:endParaRPr lang="ru-RU" sz="1200" b="0" strike="noStrike" spc="-1" dirty="0">
              <a:latin typeface="Times New Roman" panose="02020603050405020304" pitchFamily="18" charset="0"/>
              <a:cs typeface="Times New Roman" panose="02020603050405020304" pitchFamily="18" charset="0"/>
            </a:endParaRPr>
          </a:p>
        </p:txBody>
      </p:sp>
      <p:sp>
        <p:nvSpPr>
          <p:cNvPr id="13" name="TextShape 3"/>
          <p:cNvSpPr txBox="1"/>
          <p:nvPr/>
        </p:nvSpPr>
        <p:spPr>
          <a:xfrm>
            <a:off x="720308" y="5733256"/>
            <a:ext cx="3597528" cy="549048"/>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007714120"/>
              </p:ext>
            </p:extLst>
          </p:nvPr>
        </p:nvGraphicFramePr>
        <p:xfrm>
          <a:off x="4860032" y="5517232"/>
          <a:ext cx="3644596" cy="12229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Table 3"/>
          <p:cNvGraphicFramePr/>
          <p:nvPr>
            <p:extLst>
              <p:ext uri="{D42A27DB-BD31-4B8C-83A1-F6EECF244321}">
                <p14:modId xmlns:p14="http://schemas.microsoft.com/office/powerpoint/2010/main" val="2563518650"/>
              </p:ext>
            </p:extLst>
          </p:nvPr>
        </p:nvGraphicFramePr>
        <p:xfrm>
          <a:off x="396000" y="2226242"/>
          <a:ext cx="7998607" cy="3318510"/>
        </p:xfrm>
        <a:graphic>
          <a:graphicData uri="http://schemas.openxmlformats.org/drawingml/2006/table">
            <a:tbl>
              <a:tblPr>
                <a:tableStyleId>{E8B1032C-EA38-4F05-BA0D-38AFFFC7BED3}</a:tableStyleId>
              </a:tblPr>
              <a:tblGrid>
                <a:gridCol w="2611637"/>
                <a:gridCol w="959939"/>
                <a:gridCol w="512482"/>
                <a:gridCol w="636242"/>
                <a:gridCol w="611885"/>
                <a:gridCol w="579957"/>
                <a:gridCol w="611885"/>
                <a:gridCol w="737290"/>
                <a:gridCol w="737290"/>
              </a:tblGrid>
              <a:tr h="261814">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nchor="ctr">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измерения</a:t>
                      </a:r>
                    </a:p>
                  </a:txBody>
                  <a:tcPr marL="90000" marR="90000"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2019</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2020</a:t>
                      </a:r>
                    </a:p>
                    <a:p>
                      <a:pPr algn="ctr">
                        <a:spcAft>
                          <a:spcPts val="0"/>
                        </a:spcAft>
                      </a:pPr>
                      <a:r>
                        <a:rPr lang="ru-RU" sz="1200" b="1">
                          <a:effectLst/>
                          <a:latin typeface="Times New Roman"/>
                          <a:ea typeface="Times New Roman"/>
                        </a:rPr>
                        <a:t> 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2021</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2022</a:t>
                      </a:r>
                    </a:p>
                    <a:p>
                      <a:pPr algn="ctr">
                        <a:spcAft>
                          <a:spcPts val="0"/>
                        </a:spcAft>
                      </a:pPr>
                      <a:r>
                        <a:rPr lang="ru-RU" sz="1200" b="1">
                          <a:effectLst/>
                          <a:latin typeface="Times New Roman"/>
                          <a:ea typeface="Times New Roman"/>
                        </a:rPr>
                        <a:t> 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2023 </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2024</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dirty="0">
                          <a:effectLst/>
                          <a:latin typeface="Times New Roman"/>
                          <a:ea typeface="Times New Roman"/>
                        </a:rPr>
                        <a:t>2025</a:t>
                      </a:r>
                    </a:p>
                    <a:p>
                      <a:pPr algn="ctr">
                        <a:spcAft>
                          <a:spcPts val="0"/>
                        </a:spcAft>
                      </a:pPr>
                      <a:r>
                        <a:rPr lang="ru-RU" sz="1200" b="1" dirty="0">
                          <a:effectLst/>
                          <a:latin typeface="Times New Roman"/>
                          <a:ea typeface="Times New Roman"/>
                        </a:rPr>
                        <a:t>год</a:t>
                      </a:r>
                    </a:p>
                  </a:txBody>
                  <a:tcPr marL="34925" marR="34925" marT="34925" marB="34925" anchor="ctr">
                    <a:cell3D prstMaterial="dkEdge">
                      <a:bevel prst="artDeco"/>
                      <a:lightRig rig="flood" dir="t"/>
                    </a:cell3D>
                  </a:tcPr>
                </a:tc>
              </a:tr>
              <a:tr h="161238">
                <a:tc gridSpan="9">
                  <a:txBody>
                    <a:bodyPr/>
                    <a:lstStyle/>
                    <a:p>
                      <a:pPr algn="ctr"/>
                      <a:r>
                        <a:rPr lang="ru-RU" sz="1200" strike="noStrike" spc="-1" dirty="0">
                          <a:latin typeface="Times New Roman" panose="02020603050405020304" pitchFamily="18" charset="0"/>
                          <a:cs typeface="Times New Roman" panose="02020603050405020304" pitchFamily="18" charset="0"/>
                        </a:rPr>
                        <a:t> </a:t>
                      </a: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p>
                  </a:txBody>
                  <a:tcPr marL="90000" marR="90000" anchor="ctr">
                    <a:cell3D prstMaterial="dkEdge">
                      <a:bevel prst="artDeco"/>
                      <a:lightRig rig="flood" dir="t"/>
                    </a:cell3D>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r>
              <a:tr h="399281">
                <a:tc>
                  <a:txBody>
                    <a:bodyPr/>
                    <a:lstStyle/>
                    <a:p>
                      <a:pPr algn="just">
                        <a:spcAft>
                          <a:spcPts val="0"/>
                        </a:spcAft>
                      </a:pPr>
                      <a:r>
                        <a:rPr lang="ru-RU" sz="1200">
                          <a:solidFill>
                            <a:srgbClr val="000000"/>
                          </a:solidFill>
                          <a:effectLst/>
                          <a:latin typeface="Times New Roman"/>
                          <a:ea typeface="Times New Roman"/>
                        </a:rPr>
                        <a:t>Доля детей, привлекаемых к посещению творческих мероприятий, от общего числа детей в городском округе «Вуктыл»</a:t>
                      </a:r>
                      <a:endParaRPr lang="ru-RU" sz="1200">
                        <a:effectLst/>
                        <a:latin typeface="Times New Roman"/>
                        <a:ea typeface="Times New Roman"/>
                      </a:endParaRPr>
                    </a:p>
                  </a:txBody>
                  <a:tcPr marL="34925" marR="34925" marT="34925" marB="34925" anchor="ctr">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r>
              <a:tr h="399281">
                <a:tc>
                  <a:txBody>
                    <a:bodyPr/>
                    <a:lstStyle/>
                    <a:p>
                      <a:pPr algn="just">
                        <a:spcAft>
                          <a:spcPts val="0"/>
                        </a:spcAft>
                      </a:pPr>
                      <a:r>
                        <a:rPr lang="ru-RU" sz="1200" dirty="0">
                          <a:effectLst/>
                          <a:latin typeface="Times New Roman"/>
                          <a:ea typeface="Calibri"/>
                        </a:rPr>
                        <a:t>Увеличение числа посещений организаций культуры к 2024 году с сохранением достигнутого уровня на период до 2035 года</a:t>
                      </a:r>
                      <a:endParaRPr lang="ru-RU" sz="1200" dirty="0">
                        <a:effectLst/>
                        <a:latin typeface="Times New Roman"/>
                        <a:ea typeface="Times New Roman"/>
                      </a:endParaRPr>
                    </a:p>
                  </a:txBody>
                  <a:tcPr marL="34925" marR="34925" marT="34925" marB="34925" anchor="ctr">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8</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9</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10</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12</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13</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15</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15</a:t>
                      </a:r>
                    </a:p>
                  </a:txBody>
                  <a:tcPr marL="34925" marR="34925" marT="34925" marB="34925" anchor="ctr">
                    <a:cell3D prstMaterial="dkEdge">
                      <a:bevel prst="artDeco"/>
                      <a:lightRig rig="flood" dir="t"/>
                    </a:cell3D>
                  </a:tcPr>
                </a:tc>
              </a:tr>
              <a:tr h="490400">
                <a:tc>
                  <a:txBody>
                    <a:bodyPr/>
                    <a:lstStyle/>
                    <a:p>
                      <a:pPr algn="just">
                        <a:spcAft>
                          <a:spcPts val="0"/>
                        </a:spcAft>
                      </a:pPr>
                      <a:r>
                        <a:rPr lang="ru-RU" sz="1200" dirty="0">
                          <a:solidFill>
                            <a:srgbClr val="000000"/>
                          </a:solidFill>
                          <a:effectLst/>
                          <a:latin typeface="Times New Roman"/>
                          <a:ea typeface="Times New Roman"/>
                        </a:rPr>
                        <a:t>Уровень удовлетворенности населения городского округа «Вуктыл» качеством предоставления муниципальных услуг  в сфере культуры</a:t>
                      </a:r>
                      <a:endParaRPr lang="ru-RU" sz="1200" dirty="0">
                        <a:effectLst/>
                        <a:latin typeface="Times New Roman"/>
                        <a:ea typeface="Times New Roman"/>
                      </a:endParaRPr>
                    </a:p>
                  </a:txBody>
                  <a:tcPr marL="34925" marR="34925" marT="34925" marB="34925" anchor="ctr">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nchor="ctr">
                    <a:cell3D prstMaterial="dkEdge">
                      <a:bevel prst="artDeco"/>
                      <a:lightRig rig="flood" dir="t"/>
                    </a:cell3D>
                  </a:tcPr>
                </a:tc>
              </a:tr>
            </a:tbl>
          </a:graphicData>
        </a:graphic>
      </p:graphicFrame>
      <p:sp>
        <p:nvSpPr>
          <p:cNvPr id="15" name="TextShape 3"/>
          <p:cNvSpPr txBox="1"/>
          <p:nvPr/>
        </p:nvSpPr>
        <p:spPr>
          <a:xfrm>
            <a:off x="2316527" y="1783200"/>
            <a:ext cx="4567664" cy="412210"/>
          </a:xfrm>
          <a:prstGeom prst="rect">
            <a:avLst/>
          </a:prstGeom>
          <a:noFill/>
          <a:ln>
            <a:noFill/>
          </a:ln>
        </p:spPr>
        <p:txBody>
          <a:bodyPr lIns="90000" tIns="45000" rIns="90000" bIns="45000"/>
          <a:lstStyle/>
          <a:p>
            <a:pPr algn="ctr"/>
            <a:endParaRPr lang="ru-RU" sz="1100" b="1" i="1" strike="noStrike" spc="-1" dirty="0" smtClean="0">
              <a:solidFill>
                <a:srgbClr val="000000"/>
              </a:solidFill>
              <a:latin typeface="Times New Roman" panose="02020603050405020304" pitchFamily="18" charset="0"/>
              <a:cs typeface="Times New Roman" panose="02020603050405020304" pitchFamily="18" charset="0"/>
            </a:endParaRPr>
          </a:p>
          <a:p>
            <a:pPr algn="ctr"/>
            <a:r>
              <a:rPr lang="ru-RU" sz="1200" b="1" i="1" strike="noStrike" spc="-1" dirty="0" smtClean="0">
                <a:solidFill>
                  <a:srgbClr val="FF0000"/>
                </a:solidFill>
                <a:latin typeface="Times New Roman" panose="02020603050405020304" pitchFamily="18" charset="0"/>
                <a:cs typeface="Times New Roman" panose="02020603050405020304" pitchFamily="18" charset="0"/>
              </a:rPr>
              <a:t>Основные </a:t>
            </a:r>
            <a:r>
              <a:rPr lang="ru-RU" sz="1200" b="1" i="1" strike="noStrike" spc="-1" dirty="0">
                <a:solidFill>
                  <a:srgbClr val="FF0000"/>
                </a:solidFill>
                <a:latin typeface="Times New Roman" panose="02020603050405020304" pitchFamily="18" charset="0"/>
                <a:cs typeface="Times New Roman" panose="02020603050405020304" pitchFamily="18" charset="0"/>
              </a:rPr>
              <a:t>целевые </a:t>
            </a:r>
            <a:r>
              <a:rPr lang="ru-RU" sz="1200" b="1" i="1" strike="noStrike" spc="-1" dirty="0" smtClean="0">
                <a:solidFill>
                  <a:srgbClr val="FF0000"/>
                </a:solidFill>
                <a:latin typeface="Times New Roman" panose="02020603050405020304" pitchFamily="18" charset="0"/>
                <a:cs typeface="Times New Roman" panose="02020603050405020304" pitchFamily="18" charset="0"/>
              </a:rPr>
              <a:t>индикаторы муниципальной </a:t>
            </a:r>
            <a:r>
              <a:rPr lang="ru-RU" sz="1200" b="1" i="1" strike="noStrike" spc="-1" dirty="0">
                <a:solidFill>
                  <a:srgbClr val="FF0000"/>
                </a:solidFill>
                <a:latin typeface="Times New Roman" panose="02020603050405020304" pitchFamily="18" charset="0"/>
                <a:cs typeface="Times New Roman" panose="02020603050405020304" pitchFamily="18" charset="0"/>
              </a:rPr>
              <a:t>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74908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72000" y="576000"/>
            <a:ext cx="9035640" cy="98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  </a:t>
            </a:r>
            <a:endParaRPr lang="ru-RU" sz="1400" b="0" strike="noStrike" spc="-1" dirty="0">
              <a:latin typeface="Arial"/>
            </a:endParaRPr>
          </a:p>
          <a:p>
            <a:pPr algn="ctr">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свою деятельность </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 КДЮСШ.  </a:t>
            </a:r>
            <a:r>
              <a:rPr lang="ru-RU" sz="1200" b="1" dirty="0">
                <a:latin typeface="Times New Roman" panose="02020603050405020304" pitchFamily="18" charset="0"/>
                <a:cs typeface="Times New Roman" panose="02020603050405020304" pitchFamily="18" charset="0"/>
              </a:rPr>
              <a:t>Ответственный исполнитель муниципальной </a:t>
            </a:r>
            <a:r>
              <a:rPr lang="ru-RU" sz="1200" b="1" dirty="0" smtClean="0">
                <a:latin typeface="Times New Roman" panose="02020603050405020304" pitchFamily="18" charset="0"/>
                <a:cs typeface="Times New Roman" panose="02020603050405020304" pitchFamily="18" charset="0"/>
              </a:rPr>
              <a:t>программы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администрация городского округа «Вуктыл»,  соисполнителем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программы является Управление образования администрации ГО «Вуктыл».</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Расходы на реализацию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составляют</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a:ea typeface="Microsoft YaHei"/>
              </a:rPr>
              <a:t>    </a:t>
            </a:r>
            <a:endParaRPr lang="ru-RU" sz="1500" b="0" strike="noStrike" spc="-1" dirty="0">
              <a:latin typeface="Arial"/>
            </a:endParaRPr>
          </a:p>
        </p:txBody>
      </p:sp>
      <p:sp>
        <p:nvSpPr>
          <p:cNvPr id="13"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585416415"/>
              </p:ext>
            </p:extLst>
          </p:nvPr>
        </p:nvGraphicFramePr>
        <p:xfrm>
          <a:off x="107572" y="1620168"/>
          <a:ext cx="8964496" cy="4691609"/>
        </p:xfrm>
        <a:graphic>
          <a:graphicData uri="http://schemas.openxmlformats.org/drawingml/2006/table">
            <a:tbl>
              <a:tblPr firstRow="1" bandRow="1">
                <a:tableStyleId>{93296810-A885-4BE3-A3E7-6D5BEEA58F35}</a:tableStyleId>
              </a:tblPr>
              <a:tblGrid>
                <a:gridCol w="6156184"/>
                <a:gridCol w="1008112"/>
                <a:gridCol w="864096"/>
                <a:gridCol w="936104"/>
              </a:tblGrid>
              <a:tr h="358203">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62497">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«Развитие физической культуры и спорта»</a:t>
                      </a:r>
                    </a:p>
                  </a:txBody>
                  <a:tcPr marL="9525" marR="9525" marT="9525" marB="0" anchor="ctr"/>
                </a:tc>
                <a:tc>
                  <a:txBody>
                    <a:bodyPr/>
                    <a:lstStyle/>
                    <a:p>
                      <a:pPr algn="ctr" fontAlgn="ctr"/>
                      <a:r>
                        <a:rPr lang="ru-RU" sz="1200" b="1" i="0" u="none" strike="noStrike" dirty="0">
                          <a:solidFill>
                            <a:srgbClr val="000000"/>
                          </a:solidFill>
                          <a:effectLst/>
                          <a:latin typeface="Times New Roman"/>
                        </a:rPr>
                        <a:t>9 757 020,22</a:t>
                      </a:r>
                    </a:p>
                  </a:txBody>
                  <a:tcPr marL="9525" marR="9525" marT="9525" marB="0" anchor="ctr"/>
                </a:tc>
                <a:tc>
                  <a:txBody>
                    <a:bodyPr/>
                    <a:lstStyle/>
                    <a:p>
                      <a:pPr algn="ctr" fontAlgn="ctr"/>
                      <a:r>
                        <a:rPr lang="ru-RU" sz="1200" b="1" i="0" u="none" strike="noStrike">
                          <a:solidFill>
                            <a:srgbClr val="000000"/>
                          </a:solidFill>
                          <a:effectLst/>
                          <a:latin typeface="Times New Roman"/>
                        </a:rPr>
                        <a:t>9 994 283,22</a:t>
                      </a:r>
                    </a:p>
                  </a:txBody>
                  <a:tcPr marL="9525" marR="9525" marT="9525" marB="0" anchor="ctr"/>
                </a:tc>
                <a:tc>
                  <a:txBody>
                    <a:bodyPr/>
                    <a:lstStyle/>
                    <a:p>
                      <a:pPr algn="ctr" fontAlgn="ctr"/>
                      <a:r>
                        <a:rPr lang="ru-RU" sz="1200" b="1" i="0" u="none" strike="noStrike" dirty="0">
                          <a:solidFill>
                            <a:srgbClr val="000000"/>
                          </a:solidFill>
                          <a:effectLst/>
                          <a:latin typeface="Times New Roman"/>
                        </a:rPr>
                        <a:t>10 036 155,22</a:t>
                      </a:r>
                    </a:p>
                  </a:txBody>
                  <a:tcPr marL="9525" marR="9525" marT="9525" marB="0" anchor="ctr"/>
                </a:tc>
              </a:tr>
              <a:tr h="358203">
                <a:tc>
                  <a:txBody>
                    <a:bodyPr/>
                    <a:lstStyle/>
                    <a:p>
                      <a:pPr algn="l" fontAlgn="ctr"/>
                      <a:r>
                        <a:rPr lang="ru-RU" sz="1200" b="1" i="0" u="none" strike="noStrike">
                          <a:solidFill>
                            <a:srgbClr val="000000"/>
                          </a:solidFill>
                          <a:effectLst/>
                          <a:latin typeface="Times New Roman"/>
                        </a:rPr>
                        <a:t>Подпрограмма 1«Развитие системы физической культуры и спорта»</a:t>
                      </a:r>
                    </a:p>
                  </a:txBody>
                  <a:tcPr marL="9525" marR="9525" marT="9525" marB="0" anchor="ctr"/>
                </a:tc>
                <a:tc>
                  <a:txBody>
                    <a:bodyPr/>
                    <a:lstStyle/>
                    <a:p>
                      <a:pPr algn="ctr" fontAlgn="ctr"/>
                      <a:r>
                        <a:rPr lang="ru-RU" sz="1200" b="1" i="0" u="none" strike="noStrike" dirty="0">
                          <a:solidFill>
                            <a:srgbClr val="000000"/>
                          </a:solidFill>
                          <a:effectLst/>
                          <a:latin typeface="Times New Roman"/>
                        </a:rPr>
                        <a:t>9 757 020,22</a:t>
                      </a:r>
                    </a:p>
                  </a:txBody>
                  <a:tcPr marL="9525" marR="9525" marT="9525" marB="0" anchor="ctr"/>
                </a:tc>
                <a:tc>
                  <a:txBody>
                    <a:bodyPr/>
                    <a:lstStyle/>
                    <a:p>
                      <a:pPr algn="ctr" fontAlgn="ctr"/>
                      <a:r>
                        <a:rPr lang="ru-RU" sz="1200" b="1" i="0" u="none" strike="noStrike" dirty="0">
                          <a:solidFill>
                            <a:srgbClr val="000000"/>
                          </a:solidFill>
                          <a:effectLst/>
                          <a:latin typeface="Times New Roman"/>
                        </a:rPr>
                        <a:t>9 994 283,22</a:t>
                      </a:r>
                    </a:p>
                  </a:txBody>
                  <a:tcPr marL="9525" marR="9525" marT="9525" marB="0" anchor="ctr"/>
                </a:tc>
                <a:tc>
                  <a:txBody>
                    <a:bodyPr/>
                    <a:lstStyle/>
                    <a:p>
                      <a:pPr algn="ctr" fontAlgn="ctr"/>
                      <a:r>
                        <a:rPr lang="ru-RU" sz="1200" b="1" i="0" u="none" strike="noStrike" dirty="0">
                          <a:solidFill>
                            <a:srgbClr val="000000"/>
                          </a:solidFill>
                          <a:effectLst/>
                          <a:latin typeface="Times New Roman"/>
                        </a:rPr>
                        <a:t>10 036 155,22</a:t>
                      </a:r>
                    </a:p>
                  </a:txBody>
                  <a:tcPr marL="9525" marR="9525" marT="9525" marB="0" anchor="ctr"/>
                </a:tc>
              </a:tr>
              <a:tr h="358203">
                <a:tc>
                  <a:txBody>
                    <a:bodyPr/>
                    <a:lstStyle/>
                    <a:p>
                      <a:pPr algn="l" fontAlgn="ctr"/>
                      <a:r>
                        <a:rPr lang="ru-RU" sz="1200" b="0" i="0" u="none" strike="noStrike">
                          <a:solidFill>
                            <a:srgbClr val="000000"/>
                          </a:solidFill>
                          <a:effectLst/>
                          <a:latin typeface="Times New Roman"/>
                        </a:rPr>
                        <a:t>Обеспечение деятельности КДЮСШ</a:t>
                      </a:r>
                    </a:p>
                  </a:txBody>
                  <a:tcPr marL="9525" marR="9525" marT="9525" marB="0" anchor="ctr"/>
                </a:tc>
                <a:tc>
                  <a:txBody>
                    <a:bodyPr/>
                    <a:lstStyle/>
                    <a:p>
                      <a:pPr algn="ctr" fontAlgn="ctr"/>
                      <a:r>
                        <a:rPr lang="ru-RU" sz="1200" b="0" i="0" u="none" strike="noStrike">
                          <a:solidFill>
                            <a:srgbClr val="000000"/>
                          </a:solidFill>
                          <a:effectLst/>
                          <a:latin typeface="Times New Roman"/>
                        </a:rPr>
                        <a:t>9 237 020,22</a:t>
                      </a:r>
                    </a:p>
                  </a:txBody>
                  <a:tcPr marL="9525" marR="9525" marT="9525" marB="0" anchor="ctr"/>
                </a:tc>
                <a:tc>
                  <a:txBody>
                    <a:bodyPr/>
                    <a:lstStyle/>
                    <a:p>
                      <a:pPr algn="ctr" fontAlgn="ctr"/>
                      <a:r>
                        <a:rPr lang="ru-RU" sz="1200" b="0" i="0" u="none" strike="noStrike" dirty="0">
                          <a:solidFill>
                            <a:srgbClr val="000000"/>
                          </a:solidFill>
                          <a:effectLst/>
                          <a:latin typeface="Times New Roman"/>
                        </a:rPr>
                        <a:t>9 277 283,22</a:t>
                      </a:r>
                    </a:p>
                  </a:txBody>
                  <a:tcPr marL="9525" marR="9525" marT="9525" marB="0" anchor="ctr"/>
                </a:tc>
                <a:tc>
                  <a:txBody>
                    <a:bodyPr/>
                    <a:lstStyle/>
                    <a:p>
                      <a:pPr algn="ctr" fontAlgn="ctr"/>
                      <a:r>
                        <a:rPr lang="ru-RU" sz="1200" b="0" i="0" u="none" strike="noStrike">
                          <a:solidFill>
                            <a:srgbClr val="000000"/>
                          </a:solidFill>
                          <a:effectLst/>
                          <a:latin typeface="Times New Roman"/>
                        </a:rPr>
                        <a:t>9 319 155,22</a:t>
                      </a:r>
                    </a:p>
                  </a:txBody>
                  <a:tcPr marL="9525" marR="9525" marT="9525" marB="0" anchor="ctr"/>
                </a:tc>
              </a:tr>
              <a:tr h="358203">
                <a:tc>
                  <a:txBody>
                    <a:bodyPr/>
                    <a:lstStyle/>
                    <a:p>
                      <a:pPr algn="l" fontAlgn="ctr"/>
                      <a:r>
                        <a:rPr lang="ru-RU" sz="1200" b="0" i="0" u="none" strike="noStrike">
                          <a:solidFill>
                            <a:srgbClr val="000000"/>
                          </a:solidFill>
                          <a:effectLst/>
                          <a:latin typeface="Times New Roman"/>
                        </a:rPr>
                        <a:t>Организация и проведение физкультурно-спортивных мероприятий</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r>
              <a:tr h="432783">
                <a:tc>
                  <a:txBody>
                    <a:bodyPr/>
                    <a:lstStyle/>
                    <a:p>
                      <a:pPr algn="l" fontAlgn="ctr"/>
                      <a:r>
                        <a:rPr lang="ru-RU" sz="1200" b="0" i="0" u="none" strike="noStrike" dirty="0">
                          <a:solidFill>
                            <a:srgbClr val="000000"/>
                          </a:solidFill>
                          <a:effectLst/>
                          <a:latin typeface="Times New Roman"/>
                        </a:rPr>
                        <a:t>Организация, проведение физкультурно-оздоровительных и адаптивных физкультурно-спортивных мероприятий на территории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648072">
                <a:tc>
                  <a:txBody>
                    <a:bodyPr/>
                    <a:lstStyle/>
                    <a:p>
                      <a:pPr algn="l" fontAlgn="ctr"/>
                      <a:r>
                        <a:rPr lang="ru-RU" sz="1200" b="0" i="0" u="none" strike="noStrike" dirty="0">
                          <a:solidFill>
                            <a:srgbClr val="000000"/>
                          </a:solidFill>
                          <a:effectLst/>
                          <a:latin typeface="Times New Roman"/>
                        </a:rPr>
                        <a:t>Приобретение инвентаря и оборудования по видам спорта для проведения физкультурно-оздоровительных и адаптивных физкультурно-спортивных мероприятий на территории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10 000,00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10 000,00</a:t>
                      </a:r>
                    </a:p>
                  </a:txBody>
                  <a:tcPr marL="9525" marR="9525" marT="9525" marB="0" anchor="ctr"/>
                </a:tc>
              </a:tr>
              <a:tr h="358203">
                <a:tc>
                  <a:txBody>
                    <a:bodyPr/>
                    <a:lstStyle/>
                    <a:p>
                      <a:pPr algn="l" fontAlgn="ctr"/>
                      <a:r>
                        <a:rPr lang="ru-RU" sz="1200" b="0" i="0" u="none" strike="noStrike" dirty="0">
                          <a:solidFill>
                            <a:srgbClr val="000000"/>
                          </a:solidFill>
                          <a:effectLst/>
                          <a:latin typeface="Times New Roman"/>
                        </a:rPr>
                        <a:t>Поддержка и создание физкультурно-спортивных клубов при общеобразовательных учреждениях</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7 000,00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7 000,00</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Участие в республиканских, российских и международных соревнованиях, сборах, мастер-классах</a:t>
                      </a:r>
                    </a:p>
                  </a:txBody>
                  <a:tcPr marL="9525" marR="9525" marT="9525" marB="0" anchor="ctr"/>
                </a:tc>
                <a:tc>
                  <a:txBody>
                    <a:bodyPr/>
                    <a:lstStyle/>
                    <a:p>
                      <a:pPr algn="ctr" fontAlgn="ctr"/>
                      <a:r>
                        <a:rPr lang="ru-RU" sz="1200" b="0" i="0" u="none" strike="noStrike">
                          <a:solidFill>
                            <a:srgbClr val="000000"/>
                          </a:solidFill>
                          <a:effectLst/>
                          <a:latin typeface="Times New Roman"/>
                        </a:rPr>
                        <a:t>400 000,00</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500 000,00</a:t>
                      </a:r>
                    </a:p>
                  </a:txBody>
                  <a:tcPr marL="9525" marR="9525" marT="9525" marB="0" anchor="ctr"/>
                </a:tc>
              </a:tr>
              <a:tr h="689590">
                <a:tc>
                  <a:txBody>
                    <a:bodyPr/>
                    <a:lstStyle/>
                    <a:p>
                      <a:pPr algn="l" fontAlgn="ctr"/>
                      <a:r>
                        <a:rPr lang="ru-RU" sz="1200" b="0" i="0" u="none" strike="noStrike" dirty="0">
                          <a:solidFill>
                            <a:srgbClr val="000000"/>
                          </a:solidFill>
                          <a:effectLst/>
                          <a:latin typeface="Times New Roman"/>
                        </a:rPr>
                        <a:t>Организация и проведение мероприятий по приему нормативов (тестов) Всероссийского физкультурно-спортивного комплекса «Готов к труду и обороне» (ГТО)</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30 000,00</a:t>
                      </a:r>
                    </a:p>
                  </a:txBody>
                  <a:tcPr marL="9525" marR="9525" marT="9525" marB="0" anchor="ctr"/>
                </a:tc>
              </a:tr>
              <a:tr h="362497">
                <a:tc>
                  <a:txBody>
                    <a:bodyPr/>
                    <a:lstStyle/>
                    <a:p>
                      <a:pPr algn="l" fontAlgn="ctr"/>
                      <a:r>
                        <a:rPr lang="ru-RU" sz="1200" b="0" i="0" u="none" strike="noStrike" dirty="0">
                          <a:solidFill>
                            <a:srgbClr val="000000"/>
                          </a:solidFill>
                          <a:effectLst/>
                          <a:latin typeface="Times New Roman"/>
                        </a:rPr>
                        <a:t>Укрепление материально-технической базы объектов спортивной инфраструктуры</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60 000,00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60 000,00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CustomShape 1"/>
          <p:cNvSpPr/>
          <p:nvPr/>
        </p:nvSpPr>
        <p:spPr>
          <a:xfrm>
            <a:off x="4535640" y="2952720"/>
            <a:ext cx="431928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36" name="TextShape 2"/>
          <p:cNvSpPr txBox="1"/>
          <p:nvPr/>
        </p:nvSpPr>
        <p:spPr>
          <a:xfrm>
            <a:off x="647100" y="2304000"/>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graphicFrame>
        <p:nvGraphicFramePr>
          <p:cNvPr id="537" name="Table 3"/>
          <p:cNvGraphicFramePr/>
          <p:nvPr>
            <p:extLst>
              <p:ext uri="{D42A27DB-BD31-4B8C-83A1-F6EECF244321}">
                <p14:modId xmlns:p14="http://schemas.microsoft.com/office/powerpoint/2010/main" val="3739880534"/>
              </p:ext>
            </p:extLst>
          </p:nvPr>
        </p:nvGraphicFramePr>
        <p:xfrm>
          <a:off x="471310" y="2691360"/>
          <a:ext cx="8201379" cy="2121850"/>
        </p:xfrm>
        <a:graphic>
          <a:graphicData uri="http://schemas.openxmlformats.org/drawingml/2006/table">
            <a:tbl>
              <a:tblPr>
                <a:tableStyleId>{35758FB7-9AC5-4552-8A53-C91805E547FA}</a:tableStyleId>
              </a:tblPr>
              <a:tblGrid>
                <a:gridCol w="2878913"/>
                <a:gridCol w="1097787"/>
                <a:gridCol w="618724"/>
                <a:gridCol w="576064"/>
                <a:gridCol w="648072"/>
                <a:gridCol w="576064"/>
                <a:gridCol w="648072"/>
                <a:gridCol w="606404"/>
                <a:gridCol w="551279"/>
              </a:tblGrid>
              <a:tr h="576000">
                <a:tc>
                  <a:txBody>
                    <a:bodyPr/>
                    <a:lstStyle/>
                    <a:p>
                      <a:pPr algn="ctr"/>
                      <a:r>
                        <a:rPr lang="ru-RU" sz="1200" strike="noStrike" spc="-1" dirty="0">
                          <a:latin typeface="Times New Roman" panose="02020603050405020304" pitchFamily="18" charset="0"/>
                          <a:cs typeface="Times New Roman" panose="02020603050405020304" pitchFamily="18" charset="0"/>
                        </a:rPr>
                        <a:t>Показатель (индикатор) </a:t>
                      </a:r>
                    </a:p>
                    <a:p>
                      <a:pPr algn="ctr"/>
                      <a:r>
                        <a:rPr lang="ru-RU" sz="1200" strike="noStrike" spc="-1" dirty="0">
                          <a:latin typeface="Times New Roman" panose="02020603050405020304" pitchFamily="18" charset="0"/>
                          <a:cs typeface="Times New Roman" panose="02020603050405020304" pitchFamily="18" charset="0"/>
                        </a:rPr>
                        <a:t>(наименование)</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Ед. </a:t>
                      </a:r>
                    </a:p>
                    <a:p>
                      <a:pPr algn="ctr"/>
                      <a:r>
                        <a:rPr lang="ru-RU" sz="1200" strike="noStrike" spc="-1" dirty="0">
                          <a:latin typeface="Times New Roman" panose="02020603050405020304" pitchFamily="18" charset="0"/>
                          <a:cs typeface="Times New Roman" panose="02020603050405020304" pitchFamily="18" charset="0"/>
                        </a:rPr>
                        <a:t>измерения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2019</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2020</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 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2021</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2022</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 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2023 </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2024</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2025</a:t>
                      </a:r>
                    </a:p>
                    <a:p>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год</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r>
              <a:tr h="318960">
                <a:tc gridSpan="9">
                  <a:txBody>
                    <a:bodyPr/>
                    <a:lstStyle/>
                    <a:p>
                      <a:pPr algn="ctr"/>
                      <a:r>
                        <a:rPr lang="ru-RU" sz="1200" strike="noStrike" spc="-1" dirty="0">
                          <a:latin typeface="Times New Roman" panose="02020603050405020304" pitchFamily="18" charset="0"/>
                          <a:cs typeface="Times New Roman" panose="02020603050405020304" pitchFamily="18" charset="0"/>
                        </a:rPr>
                        <a:t>Муниципальная программа «Развитие физической культуры и спорта»</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r>
              <a:tr h="699840">
                <a:tc>
                  <a:txBody>
                    <a:bodyPr/>
                    <a:lstStyle/>
                    <a:p>
                      <a:pPr algn="just">
                        <a:spcAft>
                          <a:spcPts val="0"/>
                        </a:spcAft>
                      </a:pPr>
                      <a:r>
                        <a:rPr lang="ru-RU" sz="1000">
                          <a:effectLst/>
                          <a:latin typeface="Times New Roman"/>
                          <a:ea typeface="Times New Roman"/>
                          <a:cs typeface="Mangal"/>
                        </a:rPr>
                        <a:t>Доля населения, систематически занимающегося физической культурой и спортом, в общей численности населения в возрасте 3-79 лет</a:t>
                      </a:r>
                      <a:endParaRPr lang="ru-RU" sz="1200">
                        <a:effectLst/>
                        <a:latin typeface="Times New Roman"/>
                        <a:ea typeface="Times New Roman"/>
                        <a:cs typeface="Mangal"/>
                      </a:endParaRPr>
                    </a:p>
                  </a:txBody>
                  <a:tcPr marL="31750" marR="34925" marT="34925" marB="34925">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45,20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45,40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45,60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45,80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46,0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46,20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45,20</a:t>
                      </a:r>
                    </a:p>
                  </a:txBody>
                  <a:tcPr marL="31750" marR="34925" marT="34925" marB="34925" anchor="ctr">
                    <a:cell3D prstMaterial="dkEdge">
                      <a:bevel prst="artDeco"/>
                      <a:lightRig rig="flood" dir="t"/>
                    </a:cell3D>
                  </a:tcPr>
                </a:tc>
              </a:tr>
              <a:tr h="216000">
                <a:tc>
                  <a:txBody>
                    <a:bodyPr/>
                    <a:lstStyle/>
                    <a:p>
                      <a:pPr algn="just">
                        <a:spcAft>
                          <a:spcPts val="0"/>
                        </a:spcAft>
                      </a:pPr>
                      <a:r>
                        <a:rPr lang="ru-RU" sz="1000" dirty="0">
                          <a:effectLst/>
                          <a:latin typeface="Times New Roman"/>
                          <a:ea typeface="Times New Roman"/>
                          <a:cs typeface="Mangal"/>
                        </a:rPr>
                        <a:t>Уровень обеспеченности граждан спортивными сооружениями исходя из единовременной пропускной способности объектов спорта</a:t>
                      </a:r>
                      <a:endParaRPr lang="ru-RU" sz="1200" dirty="0">
                        <a:effectLst/>
                        <a:latin typeface="Times New Roman"/>
                        <a:ea typeface="Times New Roman"/>
                        <a:cs typeface="Mangal"/>
                      </a:endParaRPr>
                    </a:p>
                  </a:txBody>
                  <a:tcPr marL="31750" marR="34925" marT="34925" marB="34925">
                    <a:cell3D prstMaterial="dkEdge">
                      <a:bevel prst="artDeco"/>
                      <a:lightRig rig="flood" dir="t"/>
                    </a:cell3D>
                  </a:tcPr>
                </a:tc>
                <a:tc>
                  <a:txBody>
                    <a:bodyPr/>
                    <a:lstStyle/>
                    <a:p>
                      <a:pPr algn="ctr"/>
                      <a:r>
                        <a:rPr lang="ru-RU" sz="1200" strike="noStrike" spc="-1" dirty="0" smtClean="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70,0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70,50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71,0</a:t>
                      </a:r>
                    </a:p>
                  </a:txBody>
                  <a:tcPr marL="31750"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cs typeface="Mangal"/>
                        </a:rPr>
                        <a:t>71,50</a:t>
                      </a:r>
                      <a:endParaRPr lang="ru-RU" sz="1200">
                        <a:effectLst/>
                        <a:latin typeface="Times New Roman"/>
                        <a:ea typeface="Times New Roman"/>
                        <a:cs typeface="Mangal"/>
                      </a:endParaRPr>
                    </a:p>
                  </a:txBody>
                  <a:tcPr marL="31750"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cs typeface="Mangal"/>
                        </a:rPr>
                        <a:t>72,0</a:t>
                      </a:r>
                      <a:endParaRPr lang="ru-RU" sz="1200">
                        <a:effectLst/>
                        <a:latin typeface="Times New Roman"/>
                        <a:ea typeface="Times New Roman"/>
                        <a:cs typeface="Mangal"/>
                      </a:endParaRPr>
                    </a:p>
                  </a:txBody>
                  <a:tcPr marL="31750"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cs typeface="Mangal"/>
                        </a:rPr>
                        <a:t>72,50</a:t>
                      </a:r>
                      <a:endParaRPr lang="ru-RU" sz="1200">
                        <a:effectLst/>
                        <a:latin typeface="Times New Roman"/>
                        <a:ea typeface="Times New Roman"/>
                        <a:cs typeface="Mangal"/>
                      </a:endParaRP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a:ea typeface="Times New Roman"/>
                          <a:cs typeface="Mangal"/>
                        </a:rPr>
                        <a:t>70,0</a:t>
                      </a:r>
                    </a:p>
                  </a:txBody>
                  <a:tcPr marL="31750" marR="34925" marT="34925" marB="34925" anchor="ctr">
                    <a:cell3D prstMaterial="dkEdge">
                      <a:bevel prst="artDeco"/>
                      <a:lightRig rig="flood" dir="t"/>
                    </a:cell3D>
                  </a:tcPr>
                </a:tc>
              </a:tr>
            </a:tbl>
          </a:graphicData>
        </a:graphic>
      </p:graphicFrame>
      <p:sp>
        <p:nvSpPr>
          <p:cNvPr id="538" name="CustomShape 4"/>
          <p:cNvSpPr/>
          <p:nvPr/>
        </p:nvSpPr>
        <p:spPr>
          <a:xfrm>
            <a:off x="192600" y="720000"/>
            <a:ext cx="8807400" cy="1158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1. Повышение мотивации граждан к регулярным занятиям физической культурой и спортом и ведению здорового образа жизни.</a:t>
            </a:r>
          </a:p>
          <a:p>
            <a:r>
              <a:rPr lang="ru-RU" sz="1400" b="1" dirty="0">
                <a:latin typeface="Times New Roman" panose="02020603050405020304" pitchFamily="18" charset="0"/>
                <a:cs typeface="Times New Roman" panose="02020603050405020304" pitchFamily="18" charset="0"/>
              </a:rPr>
              <a:t>2. Создание эффективной системы подготовки спортивного резерва.</a:t>
            </a:r>
          </a:p>
          <a:p>
            <a:r>
              <a:rPr lang="ru-RU" sz="1400" b="1" dirty="0">
                <a:latin typeface="Times New Roman" panose="02020603050405020304" pitchFamily="18" charset="0"/>
                <a:cs typeface="Times New Roman" panose="02020603050405020304" pitchFamily="18" charset="0"/>
              </a:rPr>
              <a:t>3. Улучшение технического состояния учреждений и объектов сферы физической культуры и </a:t>
            </a:r>
            <a:r>
              <a:rPr lang="ru-RU" sz="1400" b="1" dirty="0" smtClean="0">
                <a:latin typeface="Times New Roman" panose="02020603050405020304" pitchFamily="18" charset="0"/>
                <a:cs typeface="Times New Roman" panose="02020603050405020304" pitchFamily="18" charset="0"/>
              </a:rPr>
              <a:t>спорта.</a:t>
            </a:r>
            <a:endParaRPr lang="ru-RU" sz="1400" b="1" spc="-1" dirty="0">
              <a:solidFill>
                <a:srgbClr val="0000FF"/>
              </a:solidFill>
              <a:latin typeface="Times New Roman" panose="02020603050405020304" pitchFamily="18" charset="0"/>
              <a:ea typeface="Microsoft YaHei"/>
              <a:cs typeface="Times New Roman" panose="02020603050405020304" pitchFamily="18" charset="0"/>
            </a:endParaRPr>
          </a:p>
          <a:p>
            <a:pPr algn="just">
              <a:lnSpc>
                <a:spcPct val="100000"/>
              </a:lnSpc>
            </a:pPr>
            <a:endParaRPr lang="ru-RU" sz="1400" b="1" strike="noStrike" spc="-1" dirty="0" smtClean="0">
              <a:solidFill>
                <a:srgbClr val="0000FF"/>
              </a:solidFill>
              <a:latin typeface="Calibri"/>
              <a:ea typeface="Microsoft YaHei"/>
            </a:endParaRPr>
          </a:p>
          <a:p>
            <a:pPr algn="just">
              <a:lnSpc>
                <a:spcPct val="100000"/>
              </a:lnSpc>
            </a:pPr>
            <a:r>
              <a:rPr lang="ru-RU" sz="1400" b="1" strike="noStrike" spc="-1" dirty="0" smtClean="0">
                <a:solidFill>
                  <a:srgbClr val="0000FF"/>
                </a:solidFill>
                <a:latin typeface="Times New Roman" panose="02020603050405020304" pitchFamily="18" charset="0"/>
                <a:ea typeface="Microsoft YaHei"/>
                <a:cs typeface="Times New Roman" panose="02020603050405020304" pitchFamily="18" charset="0"/>
              </a:rPr>
              <a:t>Цель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 </a:t>
            </a:r>
            <a:r>
              <a:rPr lang="ru-RU" sz="1400" b="1" strike="noStrike" spc="-1" dirty="0">
                <a:solidFill>
                  <a:srgbClr val="000000"/>
                </a:solidFill>
                <a:latin typeface="Calibri"/>
                <a:ea typeface="Microsoft YaHei"/>
              </a:rPr>
              <a:t>- </a:t>
            </a:r>
            <a:r>
              <a:rPr lang="ru-RU" sz="1400" b="1" strike="noStrike" spc="-1" dirty="0" smtClean="0">
                <a:solidFill>
                  <a:srgbClr val="000000"/>
                </a:solidFill>
                <a:latin typeface="Calibri"/>
                <a:ea typeface="Microsoft YaHei"/>
              </a:rPr>
              <a:t>п</a:t>
            </a:r>
            <a:r>
              <a:rPr lang="ru-RU" sz="1400" b="1" dirty="0" smtClean="0">
                <a:latin typeface="Times New Roman" panose="02020603050405020304" pitchFamily="18" charset="0"/>
                <a:cs typeface="Times New Roman" panose="02020603050405020304" pitchFamily="18" charset="0"/>
              </a:rPr>
              <a:t>овышение </a:t>
            </a:r>
            <a:r>
              <a:rPr lang="ru-RU" sz="1400" b="1" dirty="0">
                <a:latin typeface="Times New Roman" panose="02020603050405020304" pitchFamily="18" charset="0"/>
                <a:cs typeface="Times New Roman" panose="02020603050405020304" pitchFamily="18" charset="0"/>
              </a:rPr>
              <a:t>уровня физической культуры населения</a:t>
            </a:r>
            <a:r>
              <a:rPr lang="ru-RU" sz="14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endParaRPr lang="ru-RU" sz="1400" b="1" strike="noStrike" spc="-1" dirty="0">
              <a:latin typeface="Times New Roman" panose="02020603050405020304" pitchFamily="18" charset="0"/>
              <a:cs typeface="Times New Roman" panose="02020603050405020304" pitchFamily="18" charset="0"/>
            </a:endParaRPr>
          </a:p>
        </p:txBody>
      </p:sp>
      <p:sp>
        <p:nvSpPr>
          <p:cNvPr id="539" name="CustomShape 5"/>
          <p:cNvSpPr/>
          <p:nvPr/>
        </p:nvSpPr>
        <p:spPr>
          <a:xfrm>
            <a:off x="309600" y="1916640"/>
            <a:ext cx="8451000" cy="307080"/>
          </a:xfrm>
          <a:prstGeom prst="rect">
            <a:avLst/>
          </a:prstGeom>
          <a:noFill/>
          <a:ln>
            <a:noFill/>
          </a:ln>
        </p:spPr>
        <p:style>
          <a:lnRef idx="0">
            <a:scrgbClr r="0" g="0" b="0"/>
          </a:lnRef>
          <a:fillRef idx="0">
            <a:scrgbClr r="0" g="0" b="0"/>
          </a:fillRef>
          <a:effectRef idx="0">
            <a:scrgbClr r="0" g="0" b="0"/>
          </a:effectRef>
          <a:fontRef idx="minor"/>
        </p:style>
      </p:sp>
      <p:sp>
        <p:nvSpPr>
          <p:cNvPr id="541" name="TextShape 6"/>
          <p:cNvSpPr txBox="1"/>
          <p:nvPr/>
        </p:nvSpPr>
        <p:spPr>
          <a:xfrm>
            <a:off x="1423260" y="4869160"/>
            <a:ext cx="6081480" cy="316440"/>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sp>
        <p:nvSpPr>
          <p:cNvPr id="10"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512173608"/>
              </p:ext>
            </p:extLst>
          </p:nvPr>
        </p:nvGraphicFramePr>
        <p:xfrm>
          <a:off x="1547676" y="5186040"/>
          <a:ext cx="5832648" cy="155532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296394985"/>
              </p:ext>
            </p:extLst>
          </p:nvPr>
        </p:nvGraphicFramePr>
        <p:xfrm>
          <a:off x="143999" y="748225"/>
          <a:ext cx="8906201" cy="5778438"/>
        </p:xfrm>
        <a:graphic>
          <a:graphicData uri="http://schemas.openxmlformats.org/drawingml/2006/table">
            <a:tbl>
              <a:tblPr firstRow="1" bandRow="1">
                <a:tableStyleId>{5C22544A-7EE6-4342-B048-85BDC9FD1C3A}</a:tableStyleId>
              </a:tblPr>
              <a:tblGrid>
                <a:gridCol w="6127148"/>
                <a:gridCol w="976079"/>
                <a:gridCol w="937547"/>
                <a:gridCol w="865427"/>
              </a:tblGrid>
              <a:tr h="24348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33094">
                <a:tc>
                  <a:txBody>
                    <a:bodyPr/>
                    <a:lstStyle/>
                    <a:p>
                      <a:pPr algn="l" fontAlgn="ctr"/>
                      <a:r>
                        <a:rPr lang="ru-RU" sz="1100" b="1" i="0" u="none" strike="noStrike" dirty="0">
                          <a:solidFill>
                            <a:schemeClr val="tx1"/>
                          </a:solidFill>
                          <a:effectLst/>
                          <a:latin typeface="Times New Roman"/>
                        </a:rPr>
                        <a:t>Муниципальная программа городского округа «Вуктыл» «Безопасность жизнедеятельности населения»</a:t>
                      </a:r>
                    </a:p>
                  </a:txBody>
                  <a:tcPr marL="9525" marR="9525" marT="9525" marB="0" anchor="ctr"/>
                </a:tc>
                <a:tc>
                  <a:txBody>
                    <a:bodyPr/>
                    <a:lstStyle/>
                    <a:p>
                      <a:pPr algn="ctr" fontAlgn="ctr"/>
                      <a:r>
                        <a:rPr lang="ru-RU" sz="1100" b="1" i="0" u="none" strike="noStrike" dirty="0">
                          <a:solidFill>
                            <a:srgbClr val="000000"/>
                          </a:solidFill>
                          <a:effectLst/>
                          <a:latin typeface="Times New Roman"/>
                        </a:rPr>
                        <a:t>3 484 507,00</a:t>
                      </a:r>
                    </a:p>
                  </a:txBody>
                  <a:tcPr marL="9525" marR="9525" marT="9525" marB="0" anchor="ctr"/>
                </a:tc>
                <a:tc>
                  <a:txBody>
                    <a:bodyPr/>
                    <a:lstStyle/>
                    <a:p>
                      <a:pPr algn="ctr" fontAlgn="ctr"/>
                      <a:r>
                        <a:rPr lang="ru-RU" sz="1100" b="1" i="0" u="none" strike="noStrike">
                          <a:solidFill>
                            <a:srgbClr val="000000"/>
                          </a:solidFill>
                          <a:effectLst/>
                          <a:latin typeface="Times New Roman"/>
                        </a:rPr>
                        <a:t>4 127 522,00</a:t>
                      </a:r>
                    </a:p>
                  </a:txBody>
                  <a:tcPr marL="9525" marR="9525" marT="9525" marB="0" anchor="ctr"/>
                </a:tc>
                <a:tc>
                  <a:txBody>
                    <a:bodyPr/>
                    <a:lstStyle/>
                    <a:p>
                      <a:pPr algn="ctr" fontAlgn="ctr"/>
                      <a:r>
                        <a:rPr lang="ru-RU" sz="1100" b="1" i="0" u="none" strike="noStrike">
                          <a:solidFill>
                            <a:srgbClr val="000000"/>
                          </a:solidFill>
                          <a:effectLst/>
                          <a:latin typeface="Times New Roman"/>
                        </a:rPr>
                        <a:t>3 625 522,00</a:t>
                      </a:r>
                    </a:p>
                  </a:txBody>
                  <a:tcPr marL="9525" marR="9525" marT="9525" marB="0" anchor="ctr"/>
                </a:tc>
              </a:tr>
              <a:tr h="333094">
                <a:tc>
                  <a:txBody>
                    <a:bodyPr/>
                    <a:lstStyle/>
                    <a:p>
                      <a:pPr algn="l" fontAlgn="ctr"/>
                      <a:r>
                        <a:rPr lang="ru-RU" sz="1100" b="1" i="0" u="none" strike="noStrike" dirty="0">
                          <a:solidFill>
                            <a:schemeClr val="tx1"/>
                          </a:solidFill>
                          <a:effectLst/>
                          <a:latin typeface="Times New Roman"/>
                        </a:rPr>
                        <a:t>Подпрограмма 1 «Защита населения и территории городского округа «Вуктыл» от чрезвычайных ситуаций природного и техногенного характера»</a:t>
                      </a:r>
                    </a:p>
                  </a:txBody>
                  <a:tcPr marL="9525" marR="9525" marT="9525" marB="0" anchor="ctr"/>
                </a:tc>
                <a:tc>
                  <a:txBody>
                    <a:bodyPr/>
                    <a:lstStyle/>
                    <a:p>
                      <a:pPr algn="ctr" fontAlgn="ctr"/>
                      <a:r>
                        <a:rPr lang="ru-RU" sz="1100" b="1" i="0" u="none" strike="noStrike" dirty="0">
                          <a:solidFill>
                            <a:srgbClr val="000000"/>
                          </a:solidFill>
                          <a:effectLst/>
                          <a:latin typeface="Times New Roman"/>
                        </a:rPr>
                        <a:t>1 132 125,00</a:t>
                      </a:r>
                    </a:p>
                  </a:txBody>
                  <a:tcPr marL="9525" marR="9525" marT="9525" marB="0" anchor="ctr"/>
                </a:tc>
                <a:tc>
                  <a:txBody>
                    <a:bodyPr/>
                    <a:lstStyle/>
                    <a:p>
                      <a:pPr algn="ctr" fontAlgn="ctr"/>
                      <a:r>
                        <a:rPr lang="ru-RU" sz="1100" b="1" i="0" u="none" strike="noStrike" dirty="0">
                          <a:solidFill>
                            <a:srgbClr val="000000"/>
                          </a:solidFill>
                          <a:effectLst/>
                          <a:latin typeface="Times New Roman"/>
                        </a:rPr>
                        <a:t>1 930 500,00</a:t>
                      </a:r>
                    </a:p>
                  </a:txBody>
                  <a:tcPr marL="9525" marR="9525" marT="9525" marB="0" anchor="ctr"/>
                </a:tc>
                <a:tc>
                  <a:txBody>
                    <a:bodyPr/>
                    <a:lstStyle/>
                    <a:p>
                      <a:pPr algn="ctr" fontAlgn="ctr"/>
                      <a:r>
                        <a:rPr lang="ru-RU" sz="1100" b="1" i="0" u="none" strike="noStrike">
                          <a:solidFill>
                            <a:srgbClr val="000000"/>
                          </a:solidFill>
                          <a:effectLst/>
                          <a:latin typeface="Times New Roman"/>
                        </a:rPr>
                        <a:t>1 428 500,00</a:t>
                      </a:r>
                    </a:p>
                  </a:txBody>
                  <a:tcPr marL="9525" marR="9525" marT="9525" marB="0" anchor="ctr"/>
                </a:tc>
              </a:tr>
              <a:tr h="333094">
                <a:tc>
                  <a:txBody>
                    <a:bodyPr/>
                    <a:lstStyle/>
                    <a:p>
                      <a:pPr algn="l" fontAlgn="ctr"/>
                      <a:r>
                        <a:rPr lang="ru-RU" sz="1100" b="0" i="0" u="none" strike="noStrike" dirty="0">
                          <a:solidFill>
                            <a:schemeClr val="tx1"/>
                          </a:solidFill>
                          <a:effectLst/>
                          <a:latin typeface="Times New Roman"/>
                        </a:rPr>
                        <a:t>Подготовка должностных лиц и специалистов в области гражданской защиты и пожарной безопасности</a:t>
                      </a:r>
                    </a:p>
                  </a:txBody>
                  <a:tcPr marL="9525" marR="9525" marT="9525" marB="0" anchor="ctr"/>
                </a:tc>
                <a:tc>
                  <a:txBody>
                    <a:bodyPr/>
                    <a:lstStyle/>
                    <a:p>
                      <a:pPr algn="ctr" fontAlgn="ctr"/>
                      <a:r>
                        <a:rPr lang="ru-RU" sz="1100" b="0" i="0" u="none" strike="noStrike">
                          <a:solidFill>
                            <a:srgbClr val="000000"/>
                          </a:solidFill>
                          <a:effectLst/>
                          <a:latin typeface="Times New Roman"/>
                        </a:rPr>
                        <a:t>17 125,00</a:t>
                      </a:r>
                    </a:p>
                  </a:txBody>
                  <a:tcPr marL="9525" marR="9525" marT="9525" marB="0" anchor="ctr"/>
                </a:tc>
                <a:tc>
                  <a:txBody>
                    <a:bodyPr/>
                    <a:lstStyle/>
                    <a:p>
                      <a:pPr algn="ctr" fontAlgn="ctr"/>
                      <a:r>
                        <a:rPr lang="ru-RU" sz="1100" b="0" i="0" u="none" strike="noStrike" dirty="0">
                          <a:solidFill>
                            <a:srgbClr val="000000"/>
                          </a:solidFill>
                          <a:effectLst/>
                          <a:latin typeface="Times New Roman"/>
                        </a:rPr>
                        <a:t>68 500,00</a:t>
                      </a:r>
                    </a:p>
                  </a:txBody>
                  <a:tcPr marL="9525" marR="9525" marT="9525" marB="0" anchor="ctr"/>
                </a:tc>
                <a:tc>
                  <a:txBody>
                    <a:bodyPr/>
                    <a:lstStyle/>
                    <a:p>
                      <a:pPr algn="ctr" fontAlgn="ctr"/>
                      <a:r>
                        <a:rPr lang="ru-RU" sz="1100" b="0" i="0" u="none" strike="noStrike">
                          <a:solidFill>
                            <a:srgbClr val="000000"/>
                          </a:solidFill>
                          <a:effectLst/>
                          <a:latin typeface="Times New Roman"/>
                        </a:rPr>
                        <a:t>68 500,00</a:t>
                      </a:r>
                    </a:p>
                  </a:txBody>
                  <a:tcPr marL="9525" marR="9525" marT="9525" marB="0" anchor="ctr"/>
                </a:tc>
              </a:tr>
              <a:tr h="333094">
                <a:tc>
                  <a:txBody>
                    <a:bodyPr/>
                    <a:lstStyle/>
                    <a:p>
                      <a:pPr algn="l" fontAlgn="ctr"/>
                      <a:r>
                        <a:rPr lang="ru-RU" sz="1100" b="0" i="0" u="none" strike="noStrike" dirty="0">
                          <a:solidFill>
                            <a:schemeClr val="tx1"/>
                          </a:solidFill>
                          <a:effectLst/>
                          <a:latin typeface="Times New Roman"/>
                        </a:rPr>
                        <a:t>Формирование знаний у населения и совершенствование мероприятий по их пропаганде в области гражданской обороны, защиты от чрезвычайных ситуаций</a:t>
                      </a:r>
                    </a:p>
                  </a:txBody>
                  <a:tcPr marL="9525" marR="9525" marT="9525" marB="0" anchor="ctr"/>
                </a:tc>
                <a:tc>
                  <a:txBody>
                    <a:bodyPr/>
                    <a:lstStyle/>
                    <a:p>
                      <a:pPr algn="ctr" fontAlgn="ctr"/>
                      <a:r>
                        <a:rPr lang="ru-RU" sz="1100" b="0" i="0" u="none" strike="noStrike">
                          <a:solidFill>
                            <a:srgbClr val="000000"/>
                          </a:solidFill>
                          <a:effectLst/>
                          <a:latin typeface="Times New Roman"/>
                        </a:rPr>
                        <a:t>0,00</a:t>
                      </a:r>
                    </a:p>
                  </a:txBody>
                  <a:tcPr marL="9525" marR="9525" marT="9525" marB="0" anchor="ctr"/>
                </a:tc>
                <a:tc>
                  <a:txBody>
                    <a:bodyPr/>
                    <a:lstStyle/>
                    <a:p>
                      <a:pPr algn="ctr" fontAlgn="ctr"/>
                      <a:r>
                        <a:rPr lang="ru-RU" sz="1100" b="0" i="0" u="none" strike="noStrike" dirty="0">
                          <a:solidFill>
                            <a:srgbClr val="000000"/>
                          </a:solidFill>
                          <a:effectLst/>
                          <a:latin typeface="Times New Roman"/>
                        </a:rPr>
                        <a:t>12 500,00</a:t>
                      </a:r>
                    </a:p>
                  </a:txBody>
                  <a:tcPr marL="9525" marR="9525" marT="9525" marB="0" anchor="ctr"/>
                </a:tc>
                <a:tc>
                  <a:txBody>
                    <a:bodyPr/>
                    <a:lstStyle/>
                    <a:p>
                      <a:pPr algn="ctr" fontAlgn="ctr"/>
                      <a:r>
                        <a:rPr lang="ru-RU" sz="1100" b="0" i="0" u="none" strike="noStrike">
                          <a:solidFill>
                            <a:srgbClr val="000000"/>
                          </a:solidFill>
                          <a:effectLst/>
                          <a:latin typeface="Times New Roman"/>
                        </a:rPr>
                        <a:t>12 500,00</a:t>
                      </a:r>
                    </a:p>
                  </a:txBody>
                  <a:tcPr marL="9525" marR="9525" marT="9525" marB="0" anchor="ctr"/>
                </a:tc>
              </a:tr>
              <a:tr h="218359">
                <a:tc>
                  <a:txBody>
                    <a:bodyPr/>
                    <a:lstStyle/>
                    <a:p>
                      <a:pPr algn="l" fontAlgn="ctr"/>
                      <a:r>
                        <a:rPr lang="ru-RU" sz="1100" b="0" i="0" u="none" strike="noStrike" dirty="0">
                          <a:solidFill>
                            <a:schemeClr val="tx1"/>
                          </a:solidFill>
                          <a:effectLst/>
                          <a:latin typeface="Times New Roman"/>
                        </a:rPr>
                        <a:t>Материальное стимулирование членов добровольной пожарной охраны</a:t>
                      </a:r>
                    </a:p>
                  </a:txBody>
                  <a:tcPr marL="9525" marR="9525" marT="9525" marB="0" anchor="ctr"/>
                </a:tc>
                <a:tc>
                  <a:txBody>
                    <a:bodyPr/>
                    <a:lstStyle/>
                    <a:p>
                      <a:pPr algn="ctr" fontAlgn="ctr"/>
                      <a:r>
                        <a:rPr lang="ru-RU" sz="1100" b="0" i="0" u="none" strike="noStrike">
                          <a:solidFill>
                            <a:srgbClr val="000000"/>
                          </a:solidFill>
                          <a:effectLst/>
                          <a:latin typeface="Times New Roman"/>
                        </a:rPr>
                        <a:t>30 000,00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30 000,00</a:t>
                      </a:r>
                    </a:p>
                  </a:txBody>
                  <a:tcPr marL="9525" marR="9525" marT="9525" marB="0" anchor="ctr"/>
                </a:tc>
                <a:tc>
                  <a:txBody>
                    <a:bodyPr/>
                    <a:lstStyle/>
                    <a:p>
                      <a:pPr algn="ctr" fontAlgn="ctr"/>
                      <a:r>
                        <a:rPr lang="ru-RU" sz="1100" b="0" i="0" u="none" strike="noStrike">
                          <a:solidFill>
                            <a:srgbClr val="000000"/>
                          </a:solidFill>
                          <a:effectLst/>
                          <a:latin typeface="Times New Roman"/>
                        </a:rPr>
                        <a:t>30 000,00</a:t>
                      </a:r>
                    </a:p>
                  </a:txBody>
                  <a:tcPr marL="9525" marR="9525" marT="9525" marB="0" anchor="ctr"/>
                </a:tc>
              </a:tr>
              <a:tr h="495413">
                <a:tc>
                  <a:txBody>
                    <a:bodyPr/>
                    <a:lstStyle/>
                    <a:p>
                      <a:pPr algn="l" fontAlgn="ctr"/>
                      <a:r>
                        <a:rPr lang="ru-RU" sz="1100" b="0" i="0" u="none" strike="noStrike" dirty="0">
                          <a:solidFill>
                            <a:schemeClr val="tx1"/>
                          </a:solidFill>
                          <a:effectLst/>
                          <a:latin typeface="Times New Roman"/>
                        </a:rPr>
                        <a:t>Организация мероприятий по профилактике несчастных случаев на водных объектах, эффективному использованию сил и средств для обеспечения безопасности людей на водных объектах, охране их жизни и здоровья</a:t>
                      </a:r>
                    </a:p>
                  </a:txBody>
                  <a:tcPr marL="9525" marR="9525" marT="9525" marB="0" anchor="ctr"/>
                </a:tc>
                <a:tc>
                  <a:txBody>
                    <a:bodyPr/>
                    <a:lstStyle/>
                    <a:p>
                      <a:pPr algn="ctr" fontAlgn="ctr"/>
                      <a:r>
                        <a:rPr lang="ru-RU" sz="1100" b="0" i="0" u="none" strike="noStrike">
                          <a:solidFill>
                            <a:srgbClr val="000000"/>
                          </a:solidFill>
                          <a:effectLst/>
                          <a:latin typeface="Times New Roman"/>
                        </a:rPr>
                        <a:t>0,00</a:t>
                      </a:r>
                    </a:p>
                  </a:txBody>
                  <a:tcPr marL="9525" marR="9525" marT="9525" marB="0" anchor="ctr"/>
                </a:tc>
                <a:tc>
                  <a:txBody>
                    <a:bodyPr/>
                    <a:lstStyle/>
                    <a:p>
                      <a:pPr algn="ctr" fontAlgn="ctr"/>
                      <a:r>
                        <a:rPr lang="ru-RU" sz="1100" b="0" i="0" u="none" strike="noStrike" dirty="0">
                          <a:solidFill>
                            <a:srgbClr val="000000"/>
                          </a:solidFill>
                          <a:effectLst/>
                          <a:latin typeface="Times New Roman"/>
                        </a:rPr>
                        <a:t>167 000,00</a:t>
                      </a:r>
                    </a:p>
                  </a:txBody>
                  <a:tcPr marL="9525" marR="9525" marT="9525" marB="0" anchor="ctr"/>
                </a:tc>
                <a:tc>
                  <a:txBody>
                    <a:bodyPr/>
                    <a:lstStyle/>
                    <a:p>
                      <a:pPr algn="ctr" fontAlgn="ctr"/>
                      <a:r>
                        <a:rPr lang="ru-RU" sz="1100" b="0" i="0" u="none" strike="noStrike">
                          <a:solidFill>
                            <a:srgbClr val="000000"/>
                          </a:solidFill>
                          <a:effectLst/>
                          <a:latin typeface="Times New Roman"/>
                        </a:rPr>
                        <a:t>5 000,00</a:t>
                      </a:r>
                    </a:p>
                  </a:txBody>
                  <a:tcPr marL="9525" marR="9525" marT="9525" marB="0" anchor="ctr"/>
                </a:tc>
              </a:tr>
              <a:tr h="170774">
                <a:tc>
                  <a:txBody>
                    <a:bodyPr/>
                    <a:lstStyle/>
                    <a:p>
                      <a:pPr algn="l" fontAlgn="ctr"/>
                      <a:r>
                        <a:rPr lang="ru-RU" sz="1100" b="0" i="0" u="none" strike="noStrike" dirty="0">
                          <a:solidFill>
                            <a:schemeClr val="tx1"/>
                          </a:solidFill>
                          <a:effectLst/>
                          <a:latin typeface="Times New Roman"/>
                        </a:rPr>
                        <a:t>Оснащение ГО "Вуктыл" средствами пожаротушения"</a:t>
                      </a:r>
                    </a:p>
                  </a:txBody>
                  <a:tcPr marL="9525" marR="9525" marT="9525" marB="0" anchor="ctr"/>
                </a:tc>
                <a:tc>
                  <a:txBody>
                    <a:bodyPr/>
                    <a:lstStyle/>
                    <a:p>
                      <a:pPr algn="ctr" fontAlgn="ctr"/>
                      <a:r>
                        <a:rPr lang="ru-RU" sz="1100" b="0" i="0" u="none" strike="noStrike">
                          <a:solidFill>
                            <a:srgbClr val="000000"/>
                          </a:solidFill>
                          <a:effectLst/>
                          <a:latin typeface="Times New Roman"/>
                        </a:rPr>
                        <a:t>10 000,00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30 000,00</a:t>
                      </a:r>
                    </a:p>
                  </a:txBody>
                  <a:tcPr marL="9525" marR="9525" marT="9525" marB="0" anchor="ctr"/>
                </a:tc>
                <a:tc>
                  <a:txBody>
                    <a:bodyPr/>
                    <a:lstStyle/>
                    <a:p>
                      <a:pPr algn="ctr" fontAlgn="ctr"/>
                      <a:r>
                        <a:rPr lang="ru-RU" sz="1100" b="0" i="0" u="none" strike="noStrike">
                          <a:solidFill>
                            <a:srgbClr val="000000"/>
                          </a:solidFill>
                          <a:effectLst/>
                          <a:latin typeface="Times New Roman"/>
                        </a:rPr>
                        <a:t>20 000,00</a:t>
                      </a:r>
                    </a:p>
                  </a:txBody>
                  <a:tcPr marL="9525" marR="9525" marT="9525" marB="0" anchor="ctr"/>
                </a:tc>
              </a:tr>
              <a:tr h="333094">
                <a:tc>
                  <a:txBody>
                    <a:bodyPr/>
                    <a:lstStyle/>
                    <a:p>
                      <a:pPr algn="l" fontAlgn="ctr"/>
                      <a:r>
                        <a:rPr lang="ru-RU" sz="1100" b="0" i="0" u="none" strike="noStrike">
                          <a:solidFill>
                            <a:schemeClr val="tx1"/>
                          </a:solidFill>
                          <a:effectLst/>
                          <a:latin typeface="Times New Roman"/>
                        </a:rPr>
                        <a:t>Организация мероприятий для функционирования экстренных оперативных служб по единому номеру «112»</a:t>
                      </a:r>
                    </a:p>
                  </a:txBody>
                  <a:tcPr marL="9525" marR="9525" marT="9525" marB="0" anchor="ctr"/>
                </a:tc>
                <a:tc>
                  <a:txBody>
                    <a:bodyPr/>
                    <a:lstStyle/>
                    <a:p>
                      <a:pPr algn="ctr" fontAlgn="ctr"/>
                      <a:r>
                        <a:rPr lang="ru-RU" sz="1100" b="0" i="0" u="none" strike="noStrike" dirty="0">
                          <a:solidFill>
                            <a:srgbClr val="000000"/>
                          </a:solidFill>
                          <a:effectLst/>
                          <a:latin typeface="Times New Roman"/>
                        </a:rPr>
                        <a:t>10 000,00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5 000,00</a:t>
                      </a:r>
                    </a:p>
                  </a:txBody>
                  <a:tcPr marL="9525" marR="9525" marT="9525" marB="0" anchor="ctr"/>
                </a:tc>
                <a:tc>
                  <a:txBody>
                    <a:bodyPr/>
                    <a:lstStyle/>
                    <a:p>
                      <a:pPr algn="ctr" fontAlgn="ctr"/>
                      <a:r>
                        <a:rPr lang="ru-RU" sz="1100" b="0" i="0" u="none" strike="noStrike">
                          <a:solidFill>
                            <a:srgbClr val="000000"/>
                          </a:solidFill>
                          <a:effectLst/>
                          <a:latin typeface="Times New Roman"/>
                        </a:rPr>
                        <a:t>5 000,00</a:t>
                      </a:r>
                    </a:p>
                  </a:txBody>
                  <a:tcPr marL="9525" marR="9525" marT="9525" marB="0" anchor="ctr"/>
                </a:tc>
              </a:tr>
              <a:tr h="333094">
                <a:tc>
                  <a:txBody>
                    <a:bodyPr/>
                    <a:lstStyle/>
                    <a:p>
                      <a:pPr algn="l" fontAlgn="t"/>
                      <a:r>
                        <a:rPr lang="ru-RU" sz="1100" b="0" i="0" u="none" strike="noStrike" dirty="0">
                          <a:solidFill>
                            <a:schemeClr val="tx1"/>
                          </a:solidFill>
                          <a:effectLst/>
                          <a:latin typeface="Times New Roman"/>
                        </a:rPr>
                        <a:t>Оснащение сотрудников ЕДДС отдела по делам ГО и ЧС формой в соответствии с требованиями</a:t>
                      </a:r>
                    </a:p>
                  </a:txBody>
                  <a:tcPr marL="9525" marR="9525" marT="9525" marB="0"/>
                </a:tc>
                <a:tc>
                  <a:txBody>
                    <a:bodyPr/>
                    <a:lstStyle/>
                    <a:p>
                      <a:pPr algn="ctr" fontAlgn="ctr"/>
                      <a:r>
                        <a:rPr lang="ru-RU" sz="1100" b="0" i="0" u="none" strike="noStrike" dirty="0">
                          <a:solidFill>
                            <a:srgbClr val="000000"/>
                          </a:solidFill>
                          <a:effectLst/>
                          <a:latin typeface="Times New Roman"/>
                        </a:rPr>
                        <a:t>10 000,00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10 000,00</a:t>
                      </a:r>
                    </a:p>
                  </a:txBody>
                  <a:tcPr marL="9525" marR="9525" marT="9525" marB="0" anchor="ctr"/>
                </a:tc>
                <a:tc>
                  <a:txBody>
                    <a:bodyPr/>
                    <a:lstStyle/>
                    <a:p>
                      <a:pPr algn="ctr" fontAlgn="ctr"/>
                      <a:r>
                        <a:rPr lang="ru-RU" sz="1100" b="0" i="0" u="none" strike="noStrike">
                          <a:solidFill>
                            <a:srgbClr val="000000"/>
                          </a:solidFill>
                          <a:effectLst/>
                          <a:latin typeface="Times New Roman"/>
                        </a:rPr>
                        <a:t>10 000,00</a:t>
                      </a:r>
                    </a:p>
                  </a:txBody>
                  <a:tcPr marL="9525" marR="9525" marT="9525" marB="0" anchor="ctr"/>
                </a:tc>
              </a:tr>
              <a:tr h="333094">
                <a:tc>
                  <a:txBody>
                    <a:bodyPr/>
                    <a:lstStyle/>
                    <a:p>
                      <a:pPr algn="l" fontAlgn="ctr"/>
                      <a:r>
                        <a:rPr lang="ru-RU" sz="1100" b="0" i="0" u="none" strike="noStrike">
                          <a:solidFill>
                            <a:schemeClr val="tx1"/>
                          </a:solidFill>
                          <a:effectLst/>
                          <a:latin typeface="Times New Roman"/>
                        </a:rPr>
                        <a:t>Организация мероприятий для функционирования системы аппаратно – программного комплекса «Безопасный город»</a:t>
                      </a:r>
                    </a:p>
                  </a:txBody>
                  <a:tcPr marL="9525" marR="9525" marT="9525" marB="0" anchor="ctr"/>
                </a:tc>
                <a:tc>
                  <a:txBody>
                    <a:bodyPr/>
                    <a:lstStyle/>
                    <a:p>
                      <a:pPr algn="ctr" fontAlgn="ctr"/>
                      <a:r>
                        <a:rPr lang="ru-RU" sz="1100" b="0" i="0" u="none" strike="noStrike" dirty="0">
                          <a:solidFill>
                            <a:srgbClr val="000000"/>
                          </a:solidFill>
                          <a:effectLst/>
                          <a:latin typeface="Times New Roman"/>
                        </a:rPr>
                        <a:t>15 000,00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30 000,00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30 000,00</a:t>
                      </a:r>
                    </a:p>
                  </a:txBody>
                  <a:tcPr marL="9525" marR="9525" marT="9525" marB="0" anchor="ctr"/>
                </a:tc>
              </a:tr>
              <a:tr h="201088">
                <a:tc>
                  <a:txBody>
                    <a:bodyPr/>
                    <a:lstStyle/>
                    <a:p>
                      <a:pPr algn="l" fontAlgn="ctr"/>
                      <a:r>
                        <a:rPr lang="ru-RU" sz="1100" b="0" i="0" u="none" strike="noStrike">
                          <a:solidFill>
                            <a:schemeClr val="tx1"/>
                          </a:solidFill>
                          <a:effectLst/>
                          <a:latin typeface="Times New Roman"/>
                        </a:rPr>
                        <a:t>Обеспечение своевременного оповещения населения</a:t>
                      </a:r>
                    </a:p>
                  </a:txBody>
                  <a:tcPr marL="9525" marR="9525" marT="9525" marB="0" anchor="ctr"/>
                </a:tc>
                <a:tc>
                  <a:txBody>
                    <a:bodyPr/>
                    <a:lstStyle/>
                    <a:p>
                      <a:pPr algn="ctr" fontAlgn="ctr"/>
                      <a:r>
                        <a:rPr lang="ru-RU" sz="1100" b="0" i="0" u="none" strike="noStrike" dirty="0">
                          <a:solidFill>
                            <a:srgbClr val="000000"/>
                          </a:solidFill>
                          <a:effectLst/>
                          <a:latin typeface="Times New Roman"/>
                        </a:rPr>
                        <a:t>0,00</a:t>
                      </a:r>
                    </a:p>
                  </a:txBody>
                  <a:tcPr marL="9525" marR="9525" marT="9525" marB="0" anchor="ctr"/>
                </a:tc>
                <a:tc>
                  <a:txBody>
                    <a:bodyPr/>
                    <a:lstStyle/>
                    <a:p>
                      <a:pPr algn="ctr" fontAlgn="ctr"/>
                      <a:r>
                        <a:rPr lang="ru-RU" sz="1100" b="0" i="0" u="none" strike="noStrike">
                          <a:solidFill>
                            <a:srgbClr val="000000"/>
                          </a:solidFill>
                          <a:effectLst/>
                          <a:latin typeface="Times New Roman"/>
                        </a:rPr>
                        <a:t>320 000,00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0,00</a:t>
                      </a:r>
                    </a:p>
                  </a:txBody>
                  <a:tcPr marL="9525" marR="9525" marT="9525" marB="0" anchor="ctr"/>
                </a:tc>
              </a:tr>
              <a:tr h="174466">
                <a:tc>
                  <a:txBody>
                    <a:bodyPr/>
                    <a:lstStyle/>
                    <a:p>
                      <a:pPr algn="l" fontAlgn="ctr"/>
                      <a:r>
                        <a:rPr lang="ru-RU" sz="1100" b="0" i="0" u="none" strike="noStrike">
                          <a:solidFill>
                            <a:schemeClr val="tx1"/>
                          </a:solidFill>
                          <a:effectLst/>
                          <a:latin typeface="Times New Roman"/>
                        </a:rPr>
                        <a:t>Содержание в рабочем состоянии системы оповещения ГО "Вуктыл"</a:t>
                      </a:r>
                    </a:p>
                  </a:txBody>
                  <a:tcPr marL="9525" marR="9525" marT="9525" marB="0" anchor="ctr"/>
                </a:tc>
                <a:tc>
                  <a:txBody>
                    <a:bodyPr/>
                    <a:lstStyle/>
                    <a:p>
                      <a:pPr algn="ctr" fontAlgn="ctr"/>
                      <a:r>
                        <a:rPr lang="ru-RU" sz="1100" b="0" i="0" u="none" strike="noStrike" dirty="0">
                          <a:solidFill>
                            <a:srgbClr val="000000"/>
                          </a:solidFill>
                          <a:effectLst/>
                          <a:latin typeface="Times New Roman"/>
                        </a:rPr>
                        <a:t>90 000,00</a:t>
                      </a:r>
                    </a:p>
                  </a:txBody>
                  <a:tcPr marL="9525" marR="9525" marT="9525" marB="0" anchor="ctr"/>
                </a:tc>
                <a:tc>
                  <a:txBody>
                    <a:bodyPr/>
                    <a:lstStyle/>
                    <a:p>
                      <a:pPr algn="ctr" fontAlgn="ctr"/>
                      <a:r>
                        <a:rPr lang="ru-RU" sz="1100" b="0" i="0" u="none" strike="noStrike">
                          <a:solidFill>
                            <a:srgbClr val="000000"/>
                          </a:solidFill>
                          <a:effectLst/>
                          <a:latin typeface="Times New Roman"/>
                        </a:rPr>
                        <a:t>90 000,00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90 000,00</a:t>
                      </a:r>
                    </a:p>
                  </a:txBody>
                  <a:tcPr marL="9525" marR="9525" marT="9525" marB="0" anchor="ctr"/>
                </a:tc>
              </a:tr>
              <a:tr h="240227">
                <a:tc>
                  <a:txBody>
                    <a:bodyPr/>
                    <a:lstStyle/>
                    <a:p>
                      <a:pPr algn="l" fontAlgn="ctr"/>
                      <a:r>
                        <a:rPr lang="ru-RU" sz="1100" b="0" i="0" u="none" strike="noStrike" dirty="0">
                          <a:solidFill>
                            <a:schemeClr val="tx1"/>
                          </a:solidFill>
                          <a:effectLst/>
                          <a:latin typeface="Times New Roman"/>
                        </a:rPr>
                        <a:t>Проведение ремонта, реконструкции и содержания ПВ</a:t>
                      </a:r>
                    </a:p>
                  </a:txBody>
                  <a:tcPr marL="9525" marR="9525" marT="9525" marB="0" anchor="ctr"/>
                </a:tc>
                <a:tc>
                  <a:txBody>
                    <a:bodyPr/>
                    <a:lstStyle/>
                    <a:p>
                      <a:pPr algn="ctr" fontAlgn="ctr"/>
                      <a:r>
                        <a:rPr lang="ru-RU" sz="1100" b="0" i="0" u="none" strike="noStrike">
                          <a:solidFill>
                            <a:srgbClr val="000000"/>
                          </a:solidFill>
                          <a:effectLst/>
                          <a:latin typeface="Times New Roman"/>
                        </a:rPr>
                        <a:t>450 000,00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460 000,00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450 000,00</a:t>
                      </a:r>
                    </a:p>
                  </a:txBody>
                  <a:tcPr marL="9525" marR="9525" marT="9525" marB="0" anchor="ctr"/>
                </a:tc>
              </a:tr>
              <a:tr h="170774">
                <a:tc>
                  <a:txBody>
                    <a:bodyPr/>
                    <a:lstStyle/>
                    <a:p>
                      <a:pPr algn="l" fontAlgn="ctr"/>
                      <a:r>
                        <a:rPr lang="ru-RU" sz="1100" b="0" i="0" u="none" strike="noStrike">
                          <a:solidFill>
                            <a:schemeClr val="tx1"/>
                          </a:solidFill>
                          <a:effectLst/>
                          <a:latin typeface="Times New Roman"/>
                        </a:rPr>
                        <a:t>Строительство пожарного водоема</a:t>
                      </a:r>
                    </a:p>
                  </a:txBody>
                  <a:tcPr marL="9525" marR="9525" marT="9525" marB="0" anchor="ctr"/>
                </a:tc>
                <a:tc>
                  <a:txBody>
                    <a:bodyPr/>
                    <a:lstStyle/>
                    <a:p>
                      <a:pPr algn="ctr" fontAlgn="ctr"/>
                      <a:r>
                        <a:rPr lang="ru-RU" sz="1100" b="0" i="0" u="none" strike="noStrike">
                          <a:solidFill>
                            <a:srgbClr val="000000"/>
                          </a:solidFill>
                          <a:effectLst/>
                          <a:latin typeface="Times New Roman"/>
                        </a:rPr>
                        <a:t>200 000,00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300 000,00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300 000,00</a:t>
                      </a:r>
                    </a:p>
                  </a:txBody>
                  <a:tcPr marL="9525" marR="9525" marT="9525" marB="0" anchor="ctr"/>
                </a:tc>
              </a:tr>
              <a:tr h="240227">
                <a:tc>
                  <a:txBody>
                    <a:bodyPr/>
                    <a:lstStyle/>
                    <a:p>
                      <a:pPr algn="l" fontAlgn="ctr"/>
                      <a:r>
                        <a:rPr lang="ru-RU" sz="1100" b="0" i="0" u="none" strike="noStrike">
                          <a:solidFill>
                            <a:schemeClr val="tx1"/>
                          </a:solidFill>
                          <a:effectLst/>
                          <a:latin typeface="Times New Roman"/>
                        </a:rPr>
                        <a:t>Приобретение табличек, знаков, указателей на ПВ</a:t>
                      </a:r>
                    </a:p>
                  </a:txBody>
                  <a:tcPr marL="9525" marR="9525" marT="9525" marB="0" anchor="ctr"/>
                </a:tc>
                <a:tc>
                  <a:txBody>
                    <a:bodyPr/>
                    <a:lstStyle/>
                    <a:p>
                      <a:pPr algn="ctr" fontAlgn="ctr"/>
                      <a:r>
                        <a:rPr lang="ru-RU" sz="1100" b="0" i="0" u="none" strike="noStrike">
                          <a:solidFill>
                            <a:srgbClr val="000000"/>
                          </a:solidFill>
                          <a:effectLst/>
                          <a:latin typeface="Times New Roman"/>
                        </a:rPr>
                        <a:t>0,00</a:t>
                      </a:r>
                    </a:p>
                  </a:txBody>
                  <a:tcPr marL="9525" marR="9525" marT="9525" marB="0" anchor="ctr"/>
                </a:tc>
                <a:tc>
                  <a:txBody>
                    <a:bodyPr/>
                    <a:lstStyle/>
                    <a:p>
                      <a:pPr algn="ctr" fontAlgn="ctr"/>
                      <a:r>
                        <a:rPr lang="ru-RU" sz="1100" b="0" i="0" u="none" strike="noStrike" dirty="0">
                          <a:solidFill>
                            <a:srgbClr val="000000"/>
                          </a:solidFill>
                          <a:effectLst/>
                          <a:latin typeface="Times New Roman"/>
                        </a:rPr>
                        <a:t>7 500,00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7 500,00</a:t>
                      </a:r>
                    </a:p>
                  </a:txBody>
                  <a:tcPr marL="9525" marR="9525" marT="9525" marB="0" anchor="ctr"/>
                </a:tc>
              </a:tr>
              <a:tr h="240227">
                <a:tc>
                  <a:txBody>
                    <a:bodyPr/>
                    <a:lstStyle/>
                    <a:p>
                      <a:pPr algn="l" fontAlgn="ctr"/>
                      <a:r>
                        <a:rPr lang="ru-RU" sz="1100" b="0" i="0" u="none" strike="noStrike" dirty="0">
                          <a:solidFill>
                            <a:schemeClr val="tx1"/>
                          </a:solidFill>
                          <a:effectLst/>
                          <a:latin typeface="Times New Roman"/>
                        </a:rPr>
                        <a:t>Мероприятия по предупреждению последствий возникновения угроз лесных пожаров</a:t>
                      </a:r>
                    </a:p>
                  </a:txBody>
                  <a:tcPr marL="9525" marR="9525" marT="9525" marB="0" anchor="ctr"/>
                </a:tc>
                <a:tc>
                  <a:txBody>
                    <a:bodyPr/>
                    <a:lstStyle/>
                    <a:p>
                      <a:pPr algn="ctr" fontAlgn="ctr"/>
                      <a:r>
                        <a:rPr lang="ru-RU" sz="1100" b="0" i="0" u="none" strike="noStrike">
                          <a:solidFill>
                            <a:srgbClr val="000000"/>
                          </a:solidFill>
                          <a:effectLst/>
                          <a:latin typeface="Times New Roman"/>
                        </a:rPr>
                        <a:t>300 000,00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400 000,00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400 000,00</a:t>
                      </a:r>
                    </a:p>
                  </a:txBody>
                  <a:tcPr marL="9525" marR="9525" marT="9525" marB="0" anchor="ctr"/>
                </a:tc>
              </a:tr>
              <a:tr h="240227">
                <a:tc>
                  <a:txBody>
                    <a:bodyPr/>
                    <a:lstStyle/>
                    <a:p>
                      <a:pPr algn="l" fontAlgn="ctr"/>
                      <a:r>
                        <a:rPr lang="ru-RU" sz="1100" b="1" i="0" u="none" strike="noStrike" dirty="0">
                          <a:solidFill>
                            <a:schemeClr val="tx1"/>
                          </a:solidFill>
                          <a:effectLst/>
                          <a:latin typeface="Times New Roman"/>
                        </a:rPr>
                        <a:t>Подпрограмма 2 «Противопожарная защита объектов муниципальной собственности»</a:t>
                      </a:r>
                    </a:p>
                  </a:txBody>
                  <a:tcPr marL="9525" marR="9525" marT="9525" marB="0" anchor="ctr"/>
                </a:tc>
                <a:tc>
                  <a:txBody>
                    <a:bodyPr/>
                    <a:lstStyle/>
                    <a:p>
                      <a:pPr algn="ctr" fontAlgn="ctr"/>
                      <a:r>
                        <a:rPr lang="ru-RU" sz="1100" b="1" i="0" u="none" strike="noStrike" dirty="0">
                          <a:solidFill>
                            <a:srgbClr val="000000"/>
                          </a:solidFill>
                          <a:effectLst/>
                          <a:latin typeface="Times New Roman"/>
                        </a:rPr>
                        <a:t>2 </a:t>
                      </a:r>
                      <a:r>
                        <a:rPr lang="ru-RU" sz="1100" b="1" i="0" u="none" strike="noStrike" dirty="0" smtClean="0">
                          <a:solidFill>
                            <a:srgbClr val="000000"/>
                          </a:solidFill>
                          <a:effectLst/>
                          <a:latin typeface="Times New Roman"/>
                        </a:rPr>
                        <a:t>352 382,00</a:t>
                      </a:r>
                      <a:endParaRPr lang="ru-RU" sz="1100" b="1" i="0" u="none" strike="noStrike" dirty="0">
                        <a:solidFill>
                          <a:srgbClr val="000000"/>
                        </a:solidFill>
                        <a:effectLst/>
                        <a:latin typeface="Times New Roman"/>
                      </a:endParaRPr>
                    </a:p>
                  </a:txBody>
                  <a:tcPr marL="9525" marR="9525" marT="9525" marB="0" anchor="ctr"/>
                </a:tc>
                <a:tc>
                  <a:txBody>
                    <a:bodyPr/>
                    <a:lstStyle/>
                    <a:p>
                      <a:pPr algn="ctr" fontAlgn="ctr"/>
                      <a:r>
                        <a:rPr lang="ru-RU" sz="1100" b="1" i="0" u="none" strike="noStrike" dirty="0">
                          <a:solidFill>
                            <a:srgbClr val="000000"/>
                          </a:solidFill>
                          <a:effectLst/>
                          <a:latin typeface="Times New Roman"/>
                        </a:rPr>
                        <a:t>2 </a:t>
                      </a:r>
                      <a:r>
                        <a:rPr lang="ru-RU" sz="1100" b="1" i="0" u="none" strike="noStrike" dirty="0" smtClean="0">
                          <a:solidFill>
                            <a:srgbClr val="000000"/>
                          </a:solidFill>
                          <a:effectLst/>
                          <a:latin typeface="Times New Roman"/>
                        </a:rPr>
                        <a:t>197 022,00</a:t>
                      </a:r>
                      <a:endParaRPr lang="ru-RU" sz="1100" b="1" i="0" u="none" strike="noStrike" dirty="0">
                        <a:solidFill>
                          <a:srgbClr val="000000"/>
                        </a:solidFill>
                        <a:effectLst/>
                        <a:latin typeface="Times New Roman"/>
                      </a:endParaRPr>
                    </a:p>
                  </a:txBody>
                  <a:tcPr marL="9525" marR="9525" marT="9525" marB="0" anchor="ctr"/>
                </a:tc>
                <a:tc>
                  <a:txBody>
                    <a:bodyPr/>
                    <a:lstStyle/>
                    <a:p>
                      <a:pPr algn="ctr" fontAlgn="ctr"/>
                      <a:r>
                        <a:rPr lang="ru-RU" sz="1100" b="1" i="0" u="none" strike="noStrike" dirty="0">
                          <a:solidFill>
                            <a:srgbClr val="000000"/>
                          </a:solidFill>
                          <a:effectLst/>
                          <a:latin typeface="Times New Roman"/>
                        </a:rPr>
                        <a:t>2 </a:t>
                      </a:r>
                      <a:r>
                        <a:rPr lang="ru-RU" sz="1100" b="1" i="0" u="none" strike="noStrike" dirty="0" smtClean="0">
                          <a:solidFill>
                            <a:srgbClr val="000000"/>
                          </a:solidFill>
                          <a:effectLst/>
                          <a:latin typeface="Times New Roman"/>
                        </a:rPr>
                        <a:t>197 022,00</a:t>
                      </a:r>
                      <a:endParaRPr lang="ru-RU" sz="1100" b="1" i="0" u="none" strike="noStrike" dirty="0">
                        <a:solidFill>
                          <a:srgbClr val="000000"/>
                        </a:solidFill>
                        <a:effectLst/>
                        <a:latin typeface="Times New Roman"/>
                      </a:endParaRPr>
                    </a:p>
                  </a:txBody>
                  <a:tcPr marL="9525" marR="9525" marT="9525" marB="0" anchor="ctr"/>
                </a:tc>
              </a:tr>
              <a:tr h="333094">
                <a:tc>
                  <a:txBody>
                    <a:bodyPr/>
                    <a:lstStyle/>
                    <a:p>
                      <a:pPr algn="l" fontAlgn="ctr"/>
                      <a:r>
                        <a:rPr lang="ru-RU" sz="1100" b="0" i="0" u="none" strike="noStrike" dirty="0">
                          <a:solidFill>
                            <a:schemeClr val="tx1"/>
                          </a:solidFill>
                          <a:effectLst/>
                          <a:latin typeface="Times New Roman"/>
                        </a:rPr>
                        <a:t>Приобретение и установка противопожарного оборудования и инвентаря, выполнение работ по противопожарной защите</a:t>
                      </a:r>
                    </a:p>
                  </a:txBody>
                  <a:tcPr marL="9525" marR="9525" marT="9525" marB="0" anchor="ctr"/>
                </a:tc>
                <a:tc>
                  <a:txBody>
                    <a:bodyPr/>
                    <a:lstStyle/>
                    <a:p>
                      <a:pPr algn="ctr" fontAlgn="ctr"/>
                      <a:r>
                        <a:rPr lang="ru-RU" sz="1100" b="0" i="0" u="none" strike="noStrike" dirty="0" smtClean="0">
                          <a:solidFill>
                            <a:srgbClr val="000000"/>
                          </a:solidFill>
                          <a:effectLst/>
                          <a:latin typeface="Times New Roman"/>
                        </a:rPr>
                        <a:t>832 360,00</a:t>
                      </a:r>
                      <a:endParaRPr lang="ru-RU" sz="1100" b="0" i="0" u="none" strike="noStrike" dirty="0">
                        <a:solidFill>
                          <a:srgbClr val="000000"/>
                        </a:solidFill>
                        <a:effectLst/>
                        <a:latin typeface="Times New Roman"/>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a:rPr>
                        <a:t>677 000,00</a:t>
                      </a:r>
                      <a:endParaRPr lang="ru-RU" sz="1100" b="0" i="0" u="none" strike="noStrike" dirty="0">
                        <a:solidFill>
                          <a:srgbClr val="000000"/>
                        </a:solidFill>
                        <a:effectLst/>
                        <a:latin typeface="Times New Roman"/>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a:rPr>
                        <a:t>677 000,00</a:t>
                      </a:r>
                      <a:endParaRPr lang="ru-RU" sz="1100" b="0" i="0" u="none" strike="noStrike" dirty="0">
                        <a:solidFill>
                          <a:srgbClr val="000000"/>
                        </a:solidFill>
                        <a:effectLst/>
                        <a:latin typeface="Times New Roman"/>
                      </a:endParaRPr>
                    </a:p>
                  </a:txBody>
                  <a:tcPr marL="9525" marR="9525" marT="9525" marB="0" anchor="ctr"/>
                </a:tc>
              </a:tr>
              <a:tr h="333094">
                <a:tc>
                  <a:txBody>
                    <a:bodyPr/>
                    <a:lstStyle/>
                    <a:p>
                      <a:pPr algn="l" fontAlgn="ctr"/>
                      <a:r>
                        <a:rPr lang="ru-RU" sz="1100" b="0" i="0" u="none" strike="noStrike" dirty="0">
                          <a:solidFill>
                            <a:schemeClr val="tx1"/>
                          </a:solidFill>
                          <a:effectLst/>
                          <a:latin typeface="Times New Roman"/>
                        </a:rPr>
                        <a:t>Содержание в рабочем состоянии противопожарной защиты объектов муниципальной собственности</a:t>
                      </a:r>
                    </a:p>
                  </a:txBody>
                  <a:tcPr marL="9525" marR="9525" marT="9525" marB="0" anchor="ctr"/>
                </a:tc>
                <a:tc>
                  <a:txBody>
                    <a:bodyPr/>
                    <a:lstStyle/>
                    <a:p>
                      <a:pPr algn="ctr" fontAlgn="ctr"/>
                      <a:r>
                        <a:rPr lang="ru-RU" sz="1100" b="0" i="0" u="none" strike="noStrike" dirty="0" smtClean="0">
                          <a:solidFill>
                            <a:srgbClr val="000000"/>
                          </a:solidFill>
                          <a:effectLst/>
                          <a:latin typeface="Times New Roman"/>
                        </a:rPr>
                        <a:t>1 520 022,00</a:t>
                      </a:r>
                      <a:endParaRPr lang="ru-RU" sz="1100" b="0" i="0" u="none" strike="noStrike" dirty="0">
                        <a:solidFill>
                          <a:srgbClr val="000000"/>
                        </a:solidFill>
                        <a:effectLst/>
                        <a:latin typeface="Times New Roman"/>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a:rPr>
                        <a:t>1520 022,00</a:t>
                      </a:r>
                      <a:endParaRPr lang="ru-RU" sz="1100" b="0" i="0" u="none" strike="noStrike" dirty="0">
                        <a:solidFill>
                          <a:srgbClr val="000000"/>
                        </a:solidFill>
                        <a:effectLst/>
                        <a:latin typeface="Times New Roman"/>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a:rPr>
                        <a:t>1520 022,00</a:t>
                      </a:r>
                      <a:endParaRPr lang="ru-RU" sz="1100" b="0" i="0" u="none" strike="noStrike" dirty="0">
                        <a:solidFill>
                          <a:srgbClr val="000000"/>
                        </a:solidFill>
                        <a:effectLst/>
                        <a:latin typeface="Times New Roman"/>
                      </a:endParaRP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sp>
        <p:nvSpPr>
          <p:cNvPr id="7" name="TextShape 3"/>
          <p:cNvSpPr txBox="1"/>
          <p:nvPr/>
        </p:nvSpPr>
        <p:spPr>
          <a:xfrm>
            <a:off x="1067504" y="6060864"/>
            <a:ext cx="3420016"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2304733426"/>
              </p:ext>
            </p:extLst>
          </p:nvPr>
        </p:nvGraphicFramePr>
        <p:xfrm>
          <a:off x="5004048" y="5805264"/>
          <a:ext cx="3531120" cy="922056"/>
        </p:xfrm>
        <a:graphic>
          <a:graphicData uri="http://schemas.openxmlformats.org/drawingml/2006/chart">
            <c:chart xmlns:c="http://schemas.openxmlformats.org/drawingml/2006/chart" xmlns:r="http://schemas.openxmlformats.org/officeDocument/2006/relationships" r:id="rId4"/>
          </a:graphicData>
        </a:graphic>
      </p:graphicFrame>
      <p:sp>
        <p:nvSpPr>
          <p:cNvPr id="11" name="CustomShape 2"/>
          <p:cNvSpPr/>
          <p:nvPr/>
        </p:nvSpPr>
        <p:spPr>
          <a:xfrm>
            <a:off x="36180" y="836712"/>
            <a:ext cx="9071640" cy="151216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уровня безопасности жизнедеятельности населения муниципального образования городского  округа «Вуктыл».</a:t>
            </a:r>
            <a:endParaRPr lang="ru-RU" sz="14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400" b="1" strike="noStrike" spc="-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1. Снижение рисков возникновения чрезвычайных ситуаций  природного и техногенного характера, повышение эффективности системы управления в чрезвычайных ситуациях различного характера.</a:t>
            </a:r>
          </a:p>
          <a:p>
            <a:r>
              <a:rPr lang="ru-RU" sz="1400" b="1" dirty="0">
                <a:latin typeface="Times New Roman" panose="02020603050405020304" pitchFamily="18" charset="0"/>
                <a:cs typeface="Times New Roman" panose="02020603050405020304" pitchFamily="18" charset="0"/>
              </a:rPr>
              <a:t>2. Предотвращение пожаров и гибели людей на объектах муниципальной собственности городского округа «Вуктыл» за счет повышения пожарной безопасности зданий и сооружений</a:t>
            </a:r>
            <a:endParaRPr lang="ru-RU" sz="1400" b="1" strike="noStrike" spc="-1" dirty="0">
              <a:latin typeface="Times New Roman" panose="02020603050405020304" pitchFamily="18" charset="0"/>
              <a:cs typeface="Times New Roman" panose="02020603050405020304" pitchFamily="18" charset="0"/>
            </a:endParaRPr>
          </a:p>
        </p:txBody>
      </p:sp>
      <p:graphicFrame>
        <p:nvGraphicFramePr>
          <p:cNvPr id="12" name="Table 5"/>
          <p:cNvGraphicFramePr/>
          <p:nvPr>
            <p:extLst>
              <p:ext uri="{D42A27DB-BD31-4B8C-83A1-F6EECF244321}">
                <p14:modId xmlns:p14="http://schemas.microsoft.com/office/powerpoint/2010/main" val="1471124355"/>
              </p:ext>
            </p:extLst>
          </p:nvPr>
        </p:nvGraphicFramePr>
        <p:xfrm>
          <a:off x="144000" y="3356992"/>
          <a:ext cx="8381672" cy="1828800"/>
        </p:xfrm>
        <a:graphic>
          <a:graphicData uri="http://schemas.openxmlformats.org/drawingml/2006/table">
            <a:tbl>
              <a:tblPr/>
              <a:tblGrid>
                <a:gridCol w="3773160"/>
                <a:gridCol w="936104"/>
                <a:gridCol w="539806"/>
                <a:gridCol w="499360"/>
                <a:gridCol w="488800"/>
                <a:gridCol w="488258"/>
                <a:gridCol w="504056"/>
                <a:gridCol w="576064"/>
                <a:gridCol w="576064"/>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a:t>
                      </a:r>
                    </a:p>
                    <a:p>
                      <a:pPr algn="ctr"/>
                      <a:r>
                        <a:rPr lang="ru-RU" sz="1200" b="1" strike="noStrike" spc="-1" dirty="0" smtClean="0">
                          <a:latin typeface="Times New Roman" panose="02020603050405020304" pitchFamily="18" charset="0"/>
                          <a:cs typeface="Times New Roman" panose="02020603050405020304" pitchFamily="18" charset="0"/>
                        </a:rPr>
                        <a:t>измерения</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2019</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2020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2021</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2022</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2023</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2024</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dirty="0">
                          <a:effectLst/>
                          <a:latin typeface="Times New Roman" panose="02020603050405020304" pitchFamily="18" charset="0"/>
                          <a:ea typeface="Times New Roman"/>
                          <a:cs typeface="Times New Roman" panose="02020603050405020304" pitchFamily="18" charset="0"/>
                        </a:rPr>
                        <a:t>2025</a:t>
                      </a:r>
                    </a:p>
                    <a:p>
                      <a:pPr algn="ctr">
                        <a:spcAft>
                          <a:spcPts val="0"/>
                        </a:spcAft>
                      </a:pPr>
                      <a:r>
                        <a:rPr lang="ru-RU" sz="1200" b="1" dirty="0">
                          <a:effectLst/>
                          <a:latin typeface="Times New Roman" panose="02020603050405020304" pitchFamily="18" charset="0"/>
                          <a:ea typeface="Times New Roman"/>
                          <a:cs typeface="Times New Roman" panose="02020603050405020304" pitchFamily="18" charset="0"/>
                        </a:rPr>
                        <a:t>год </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r>
              <a:tr h="432360">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a:t>
                      </a:r>
                    </a:p>
                    <a:p>
                      <a:pPr algn="ctr"/>
                      <a:r>
                        <a:rPr lang="ru-RU" sz="1200" b="1" strike="noStrike" spc="-1" dirty="0">
                          <a:latin typeface="Times New Roman" panose="02020603050405020304" pitchFamily="18" charset="0"/>
                          <a:cs typeface="Times New Roman" panose="02020603050405020304" pitchFamily="18" charset="0"/>
                        </a:rPr>
                        <a:t>«Безопасность жизнедеятельности населения »</a:t>
                      </a: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b="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r>
              <a:tr h="601560">
                <a:tc>
                  <a:txBody>
                    <a:bodyPr/>
                    <a:lstStyle/>
                    <a:p>
                      <a:pPr marL="62230" marR="52070" algn="just">
                        <a:spcAft>
                          <a:spcPts val="0"/>
                        </a:spcAft>
                      </a:pPr>
                      <a:r>
                        <a:rPr kumimoji="0" lang="ru-RU" sz="1200" kern="1200" dirty="0" smtClean="0">
                          <a:solidFill>
                            <a:schemeClr val="tx1"/>
                          </a:solidFill>
                          <a:effectLst/>
                          <a:latin typeface="Times New Roman" panose="02020603050405020304" pitchFamily="18" charset="0"/>
                          <a:ea typeface="+mn-ea"/>
                          <a:cs typeface="Times New Roman" panose="02020603050405020304" pitchFamily="18" charset="0"/>
                        </a:rPr>
                        <a:t>Количество практических тренировок на объектах муниципальной собственности по безопасной эвакуации людей в случае возникновения пожара в соответствии с разработанными и утвержденными планами эвакуации людей</a:t>
                      </a:r>
                      <a:endParaRPr lang="ru-RU"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CC99"/>
                    </a:solidFill>
                  </a:tcPr>
                </a:tc>
                <a:tc>
                  <a:txBody>
                    <a:bodyPr/>
                    <a:lstStyle/>
                    <a:p>
                      <a:pPr algn="ctr"/>
                      <a:r>
                        <a:rPr kumimoji="0" lang="ru-RU" sz="1200" kern="1200" dirty="0" smtClean="0">
                          <a:solidFill>
                            <a:schemeClr val="tx1"/>
                          </a:solidFill>
                          <a:effectLst/>
                          <a:latin typeface="Times New Roman" panose="02020603050405020304" pitchFamily="18" charset="0"/>
                          <a:ea typeface="+mn-ea"/>
                          <a:cs typeface="Times New Roman" panose="02020603050405020304" pitchFamily="18" charset="0"/>
                        </a:rPr>
                        <a:t>единиц</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spcAft>
                          <a:spcPts val="0"/>
                        </a:spcAft>
                      </a:pPr>
                      <a:r>
                        <a:rPr lang="ru-RU" sz="1200">
                          <a:effectLst/>
                          <a:latin typeface="Times New Roman" panose="02020603050405020304" pitchFamily="18" charset="0"/>
                          <a:ea typeface="Times New Roman"/>
                          <a:cs typeface="Times New Roman" panose="02020603050405020304" pitchFamily="18" charset="0"/>
                        </a:rPr>
                        <a:t>16</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r>
            </a:tbl>
          </a:graphicData>
        </a:graphic>
      </p:graphicFrame>
      <p:sp>
        <p:nvSpPr>
          <p:cNvPr id="13" name="TextShape 4"/>
          <p:cNvSpPr txBox="1"/>
          <p:nvPr/>
        </p:nvSpPr>
        <p:spPr>
          <a:xfrm>
            <a:off x="611560" y="2708920"/>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spTree>
    <p:extLst>
      <p:ext uri="{BB962C8B-B14F-4D97-AF65-F5344CB8AC3E}">
        <p14:creationId xmlns:p14="http://schemas.microsoft.com/office/powerpoint/2010/main" val="41095222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40081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38956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a:t>
            </a:r>
            <a:r>
              <a:rPr lang="ru-RU" sz="2000" b="1" strike="noStrike" spc="-1" dirty="0" smtClean="0">
                <a:solidFill>
                  <a:srgbClr val="21409A"/>
                </a:solidFill>
                <a:latin typeface="Times New Roman"/>
              </a:rPr>
              <a:t>программа «</a:t>
            </a:r>
            <a:r>
              <a:rPr lang="ru-RU" sz="2000" b="1" strike="noStrike" spc="-1" dirty="0" smtClean="0">
                <a:solidFill>
                  <a:srgbClr val="21409A"/>
                </a:solidFill>
                <a:latin typeface="Times New Roman"/>
              </a:rPr>
              <a:t>Развитие экономики»,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172728331"/>
              </p:ext>
            </p:extLst>
          </p:nvPr>
        </p:nvGraphicFramePr>
        <p:xfrm>
          <a:off x="107504" y="1700808"/>
          <a:ext cx="8928991" cy="2472690"/>
        </p:xfrm>
        <a:graphic>
          <a:graphicData uri="http://schemas.openxmlformats.org/drawingml/2006/table">
            <a:tbl>
              <a:tblPr firstRow="1" bandRow="1">
                <a:tableStyleId>{5C22544A-7EE6-4342-B048-85BDC9FD1C3A}</a:tableStyleId>
              </a:tblPr>
              <a:tblGrid>
                <a:gridCol w="5555926"/>
                <a:gridCol w="1139221"/>
                <a:gridCol w="1115858"/>
                <a:gridCol w="1117986"/>
              </a:tblGrid>
              <a:tr h="165582">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solidFill>
                            <a:schemeClr val="tx1"/>
                          </a:solidFill>
                          <a:latin typeface="Times New Roman" panose="02020603050405020304" pitchFamily="18" charset="0"/>
                          <a:cs typeface="Times New Roman" panose="02020603050405020304" pitchFamily="18" charset="0"/>
                        </a:rPr>
                        <a:t>2021 год</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solidFill>
                            <a:schemeClr val="tx1"/>
                          </a:solidFill>
                          <a:latin typeface="Times New Roman" panose="02020603050405020304" pitchFamily="18" charset="0"/>
                          <a:cs typeface="Times New Roman" panose="02020603050405020304" pitchFamily="18" charset="0"/>
                        </a:rPr>
                        <a:t>2022 год</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solidFill>
                            <a:schemeClr val="tx1"/>
                          </a:solidFill>
                          <a:latin typeface="Times New Roman" panose="02020603050405020304" pitchFamily="18" charset="0"/>
                          <a:cs typeface="Times New Roman" panose="02020603050405020304" pitchFamily="18" charset="0"/>
                        </a:rPr>
                        <a:t>2023 год</a:t>
                      </a:r>
                      <a:endParaRPr lang="ru-RU" sz="1000" dirty="0">
                        <a:solidFill>
                          <a:schemeClr val="tx1"/>
                        </a:solidFill>
                        <a:latin typeface="Times New Roman" panose="02020603050405020304" pitchFamily="18" charset="0"/>
                        <a:cs typeface="Times New Roman" panose="02020603050405020304" pitchFamily="18" charset="0"/>
                      </a:endParaRPr>
                    </a:p>
                  </a:txBody>
                  <a:tcPr/>
                </a:tc>
              </a:tr>
              <a:tr h="109957">
                <a:tc>
                  <a:txBody>
                    <a:bodyPr/>
                    <a:lstStyle/>
                    <a:p>
                      <a:pPr algn="l" fontAlgn="ctr"/>
                      <a:r>
                        <a:rPr lang="ru-RU" sz="1000" b="1" i="0" u="none" strike="noStrike" dirty="0">
                          <a:solidFill>
                            <a:schemeClr val="tx1"/>
                          </a:solidFill>
                          <a:effectLst/>
                          <a:latin typeface="Times New Roman"/>
                        </a:rPr>
                        <a:t>Муниципальная программа городского округа «Вуктыл» «Развитие экономики»</a:t>
                      </a:r>
                    </a:p>
                  </a:txBody>
                  <a:tcPr marL="9525" marR="9525" marT="9525" marB="0" anchor="ctr"/>
                </a:tc>
                <a:tc>
                  <a:txBody>
                    <a:bodyPr/>
                    <a:lstStyle/>
                    <a:p>
                      <a:pPr algn="ctr" fontAlgn="ctr"/>
                      <a:r>
                        <a:rPr lang="ru-RU" sz="1000" b="1" i="0" u="none" strike="noStrike" dirty="0">
                          <a:solidFill>
                            <a:srgbClr val="000000"/>
                          </a:solidFill>
                          <a:effectLst/>
                          <a:latin typeface="Times New Roman"/>
                        </a:rPr>
                        <a:t>367 700,00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462 700,00</a:t>
                      </a:r>
                    </a:p>
                  </a:txBody>
                  <a:tcPr marL="9525" marR="9525" marT="9525" marB="0" anchor="ctr"/>
                </a:tc>
                <a:tc>
                  <a:txBody>
                    <a:bodyPr/>
                    <a:lstStyle/>
                    <a:p>
                      <a:pPr algn="ctr" fontAlgn="ctr"/>
                      <a:r>
                        <a:rPr lang="ru-RU" sz="1000" b="1" i="0" u="none" strike="noStrike">
                          <a:solidFill>
                            <a:srgbClr val="000000"/>
                          </a:solidFill>
                          <a:effectLst/>
                          <a:latin typeface="Times New Roman"/>
                        </a:rPr>
                        <a:t>442 700,00</a:t>
                      </a:r>
                    </a:p>
                  </a:txBody>
                  <a:tcPr marL="9525" marR="9525" marT="9525" marB="0" anchor="ctr"/>
                </a:tc>
              </a:tr>
              <a:tr h="109957">
                <a:tc>
                  <a:txBody>
                    <a:bodyPr/>
                    <a:lstStyle/>
                    <a:p>
                      <a:pPr algn="l" fontAlgn="ctr"/>
                      <a:r>
                        <a:rPr lang="ru-RU" sz="1000" b="1" i="1" u="none" strike="noStrike" dirty="0">
                          <a:solidFill>
                            <a:schemeClr val="tx1"/>
                          </a:solidFill>
                          <a:effectLst/>
                          <a:latin typeface="Times New Roman"/>
                        </a:rPr>
                        <a:t>Подпрограмма 1 «Развитие и поддержка малого и среднего предпринимательства»</a:t>
                      </a:r>
                    </a:p>
                  </a:txBody>
                  <a:tcPr marL="9525" marR="9525" marT="9525" marB="0" anchor="ctr"/>
                </a:tc>
                <a:tc>
                  <a:txBody>
                    <a:bodyPr/>
                    <a:lstStyle/>
                    <a:p>
                      <a:pPr algn="ctr" fontAlgn="ctr"/>
                      <a:r>
                        <a:rPr lang="ru-RU" sz="1000" b="1" i="0" u="none" strike="noStrike" dirty="0">
                          <a:solidFill>
                            <a:srgbClr val="000000"/>
                          </a:solidFill>
                          <a:effectLst/>
                          <a:latin typeface="Times New Roman"/>
                        </a:rPr>
                        <a:t>192 000,00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267 000,00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267 000,00</a:t>
                      </a:r>
                    </a:p>
                  </a:txBody>
                  <a:tcPr marL="9525" marR="9525" marT="9525" marB="0" anchor="ctr"/>
                </a:tc>
              </a:tr>
              <a:tr h="109957">
                <a:tc>
                  <a:txBody>
                    <a:bodyPr/>
                    <a:lstStyle/>
                    <a:p>
                      <a:pPr algn="l" fontAlgn="ctr"/>
                      <a:r>
                        <a:rPr lang="ru-RU" sz="1000" b="0" i="0" u="none" strike="noStrike" dirty="0">
                          <a:solidFill>
                            <a:schemeClr val="tx1"/>
                          </a:solidFill>
                          <a:effectLst/>
                          <a:latin typeface="Times New Roman"/>
                        </a:rPr>
                        <a:t>Финансово-инвестиционная поддержка малого и среднего предпринимательства</a:t>
                      </a:r>
                    </a:p>
                  </a:txBody>
                  <a:tcPr marL="9525" marR="9525" marT="9525" marB="0" anchor="ctr"/>
                </a:tc>
                <a:tc>
                  <a:txBody>
                    <a:bodyPr/>
                    <a:lstStyle/>
                    <a:p>
                      <a:pPr algn="ctr" fontAlgn="ctr"/>
                      <a:r>
                        <a:rPr lang="ru-RU" sz="1000" b="0" i="0" u="none" strike="noStrike" dirty="0">
                          <a:solidFill>
                            <a:srgbClr val="000000"/>
                          </a:solidFill>
                          <a:effectLst/>
                          <a:latin typeface="Times New Roman"/>
                        </a:rPr>
                        <a:t>192 000,00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192 000,00</a:t>
                      </a:r>
                    </a:p>
                  </a:txBody>
                  <a:tcPr marL="9525" marR="9525" marT="9525" marB="0" anchor="ctr"/>
                </a:tc>
                <a:tc>
                  <a:txBody>
                    <a:bodyPr/>
                    <a:lstStyle/>
                    <a:p>
                      <a:pPr algn="ctr" fontAlgn="ctr"/>
                      <a:r>
                        <a:rPr lang="ru-RU" sz="1000" b="0" i="0" u="none" strike="noStrike">
                          <a:solidFill>
                            <a:srgbClr val="000000"/>
                          </a:solidFill>
                          <a:effectLst/>
                          <a:latin typeface="Times New Roman"/>
                        </a:rPr>
                        <a:t>192 000,00</a:t>
                      </a:r>
                    </a:p>
                  </a:txBody>
                  <a:tcPr marL="9525" marR="9525" marT="9525" marB="0" anchor="ctr"/>
                </a:tc>
              </a:tr>
              <a:tr h="213446">
                <a:tc>
                  <a:txBody>
                    <a:bodyPr/>
                    <a:lstStyle/>
                    <a:p>
                      <a:pPr algn="l" fontAlgn="ctr"/>
                      <a:r>
                        <a:rPr lang="ru-RU" sz="1000" b="0" i="0" u="none" strike="noStrike" dirty="0">
                          <a:solidFill>
                            <a:schemeClr val="tx1"/>
                          </a:solidFill>
                          <a:effectLst/>
                          <a:latin typeface="Times New Roman"/>
                        </a:rPr>
                        <a:t>Обеспечение функционирования информационно-маркетингового центра малого и среднего предпринимательства</a:t>
                      </a:r>
                    </a:p>
                  </a:txBody>
                  <a:tcPr marL="9525" marR="9525" marT="9525" marB="0" anchor="ctr"/>
                </a:tc>
                <a:tc>
                  <a:txBody>
                    <a:bodyPr/>
                    <a:lstStyle/>
                    <a:p>
                      <a:pPr algn="ctr" fontAlgn="ctr"/>
                      <a:r>
                        <a:rPr lang="ru-RU" sz="1000" b="0" i="0" u="none" strike="noStrike" dirty="0">
                          <a:solidFill>
                            <a:srgbClr val="000000"/>
                          </a:solidFill>
                          <a:effectLst/>
                          <a:latin typeface="Times New Roman"/>
                        </a:rPr>
                        <a:t>0,00</a:t>
                      </a:r>
                    </a:p>
                  </a:txBody>
                  <a:tcPr marL="9525" marR="9525" marT="9525" marB="0" anchor="ctr"/>
                </a:tc>
                <a:tc>
                  <a:txBody>
                    <a:bodyPr/>
                    <a:lstStyle/>
                    <a:p>
                      <a:pPr algn="ctr" fontAlgn="ctr"/>
                      <a:r>
                        <a:rPr lang="ru-RU" sz="1000" b="0" i="0" u="none" strike="noStrike" dirty="0">
                          <a:solidFill>
                            <a:srgbClr val="000000"/>
                          </a:solidFill>
                          <a:effectLst/>
                          <a:latin typeface="Times New Roman"/>
                        </a:rPr>
                        <a:t>75 000,00</a:t>
                      </a:r>
                    </a:p>
                  </a:txBody>
                  <a:tcPr marL="9525" marR="9525" marT="9525" marB="0" anchor="ctr"/>
                </a:tc>
                <a:tc>
                  <a:txBody>
                    <a:bodyPr/>
                    <a:lstStyle/>
                    <a:p>
                      <a:pPr algn="ctr" fontAlgn="ctr"/>
                      <a:r>
                        <a:rPr lang="ru-RU" sz="1000" b="0" i="0" u="none" strike="noStrike">
                          <a:solidFill>
                            <a:srgbClr val="000000"/>
                          </a:solidFill>
                          <a:effectLst/>
                          <a:latin typeface="Times New Roman"/>
                        </a:rPr>
                        <a:t>75 000,00</a:t>
                      </a:r>
                    </a:p>
                  </a:txBody>
                  <a:tcPr marL="9525" marR="9525" marT="9525" marB="0" anchor="ctr"/>
                </a:tc>
              </a:tr>
              <a:tr h="149204">
                <a:tc>
                  <a:txBody>
                    <a:bodyPr/>
                    <a:lstStyle/>
                    <a:p>
                      <a:pPr algn="l" fontAlgn="ctr"/>
                      <a:r>
                        <a:rPr lang="ru-RU" sz="1000" b="1" i="1" u="none" strike="noStrike">
                          <a:solidFill>
                            <a:schemeClr val="tx1"/>
                          </a:solidFill>
                          <a:effectLst/>
                          <a:latin typeface="Times New Roman"/>
                        </a:rPr>
                        <a:t>Подпрограмма 2 «Развитие сельского хозяйства и регулирование рынка пищевой продукции»</a:t>
                      </a:r>
                    </a:p>
                  </a:txBody>
                  <a:tcPr marL="9525" marR="9525" marT="9525" marB="0" anchor="ctr"/>
                </a:tc>
                <a:tc>
                  <a:txBody>
                    <a:bodyPr/>
                    <a:lstStyle/>
                    <a:p>
                      <a:pPr algn="ctr" fontAlgn="ctr"/>
                      <a:r>
                        <a:rPr lang="ru-RU" sz="1000" b="1" i="0" u="none" strike="noStrike" dirty="0">
                          <a:solidFill>
                            <a:srgbClr val="000000"/>
                          </a:solidFill>
                          <a:effectLst/>
                          <a:latin typeface="Times New Roman"/>
                        </a:rPr>
                        <a:t>155 700,00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155 700,00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155 700,00</a:t>
                      </a:r>
                    </a:p>
                  </a:txBody>
                  <a:tcPr marL="9525" marR="9525" marT="9525" marB="0" anchor="ctr"/>
                </a:tc>
              </a:tr>
              <a:tr h="213446">
                <a:tc>
                  <a:txBody>
                    <a:bodyPr/>
                    <a:lstStyle/>
                    <a:p>
                      <a:pPr algn="l" fontAlgn="ctr"/>
                      <a:r>
                        <a:rPr lang="ru-RU" sz="1000" b="0" i="0" u="none" strike="noStrike" dirty="0">
                          <a:solidFill>
                            <a:schemeClr val="tx1"/>
                          </a:solidFill>
                          <a:effectLst/>
                          <a:latin typeface="Times New Roman"/>
                        </a:rPr>
                        <a:t>Предоставление субсидий крестьянским (фермерским) хозяйствам на содержание сельскохозяйственных животных</a:t>
                      </a:r>
                    </a:p>
                  </a:txBody>
                  <a:tcPr marL="9525" marR="9525" marT="9525" marB="0" anchor="ctr"/>
                </a:tc>
                <a:tc>
                  <a:txBody>
                    <a:bodyPr/>
                    <a:lstStyle/>
                    <a:p>
                      <a:pPr algn="ctr" fontAlgn="ctr"/>
                      <a:r>
                        <a:rPr lang="ru-RU" sz="1000" b="0" i="0" u="none" strike="noStrike" dirty="0">
                          <a:solidFill>
                            <a:srgbClr val="000000"/>
                          </a:solidFill>
                          <a:effectLst/>
                          <a:latin typeface="Times New Roman"/>
                        </a:rPr>
                        <a:t>155 700,00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155 700,00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155 700,00</a:t>
                      </a:r>
                    </a:p>
                  </a:txBody>
                  <a:tcPr marL="9525" marR="9525" marT="9525" marB="0" anchor="ctr"/>
                </a:tc>
              </a:tr>
              <a:tr h="109957">
                <a:tc>
                  <a:txBody>
                    <a:bodyPr/>
                    <a:lstStyle/>
                    <a:p>
                      <a:pPr algn="l" fontAlgn="ctr"/>
                      <a:r>
                        <a:rPr lang="ru-RU" sz="1000" b="1" i="1" u="none" strike="noStrike">
                          <a:solidFill>
                            <a:schemeClr val="tx1"/>
                          </a:solidFill>
                          <a:effectLst/>
                          <a:latin typeface="Times New Roman"/>
                        </a:rPr>
                        <a:t>Подпрограмма 3 «Развитие въездного и внутреннего туризма»</a:t>
                      </a:r>
                    </a:p>
                  </a:txBody>
                  <a:tcPr marL="9525" marR="9525" marT="9525" marB="0" anchor="ctr"/>
                </a:tc>
                <a:tc>
                  <a:txBody>
                    <a:bodyPr/>
                    <a:lstStyle/>
                    <a:p>
                      <a:pPr algn="ctr" fontAlgn="ctr"/>
                      <a:r>
                        <a:rPr lang="ru-RU" sz="1000" b="1" i="0" u="none" strike="noStrike" dirty="0">
                          <a:solidFill>
                            <a:srgbClr val="000000"/>
                          </a:solidFill>
                          <a:effectLst/>
                          <a:latin typeface="Times New Roman"/>
                        </a:rPr>
                        <a:t>20 000,00</a:t>
                      </a:r>
                    </a:p>
                  </a:txBody>
                  <a:tcPr marL="9525" marR="9525" marT="9525" marB="0" anchor="ctr"/>
                </a:tc>
                <a:tc>
                  <a:txBody>
                    <a:bodyPr/>
                    <a:lstStyle/>
                    <a:p>
                      <a:pPr algn="ctr" fontAlgn="ctr"/>
                      <a:r>
                        <a:rPr lang="ru-RU" sz="1000" b="1" i="0" u="none" strike="noStrike">
                          <a:solidFill>
                            <a:srgbClr val="000000"/>
                          </a:solidFill>
                          <a:effectLst/>
                          <a:latin typeface="Times New Roman"/>
                        </a:rPr>
                        <a:t>40 000,00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20 000,00</a:t>
                      </a:r>
                    </a:p>
                  </a:txBody>
                  <a:tcPr marL="9525" marR="9525" marT="9525" marB="0" anchor="ctr"/>
                </a:tc>
              </a:tr>
              <a:tr h="149204">
                <a:tc>
                  <a:txBody>
                    <a:bodyPr/>
                    <a:lstStyle/>
                    <a:p>
                      <a:pPr algn="l" fontAlgn="ctr"/>
                      <a:r>
                        <a:rPr lang="ru-RU" sz="1000" b="0" i="0" u="none" strike="noStrike" dirty="0">
                          <a:solidFill>
                            <a:schemeClr val="tx1"/>
                          </a:solidFill>
                          <a:effectLst/>
                          <a:latin typeface="Times New Roman"/>
                        </a:rPr>
                        <a:t>Создание и реализация проектов, направленных на развитие туристической инфраструктуры</a:t>
                      </a:r>
                    </a:p>
                  </a:txBody>
                  <a:tcPr marL="9525" marR="9525" marT="9525" marB="0" anchor="ctr"/>
                </a:tc>
                <a:tc>
                  <a:txBody>
                    <a:bodyPr/>
                    <a:lstStyle/>
                    <a:p>
                      <a:pPr algn="ctr" fontAlgn="ctr"/>
                      <a:r>
                        <a:rPr lang="ru-RU" sz="1000" b="0" i="0" u="none" strike="noStrike" dirty="0">
                          <a:solidFill>
                            <a:srgbClr val="000000"/>
                          </a:solidFill>
                          <a:effectLst/>
                          <a:latin typeface="Times New Roman"/>
                        </a:rPr>
                        <a:t>0,00</a:t>
                      </a:r>
                    </a:p>
                  </a:txBody>
                  <a:tcPr marL="9525" marR="9525" marT="9525" marB="0" anchor="ctr"/>
                </a:tc>
                <a:tc>
                  <a:txBody>
                    <a:bodyPr/>
                    <a:lstStyle/>
                    <a:p>
                      <a:pPr algn="ctr" fontAlgn="ctr"/>
                      <a:r>
                        <a:rPr lang="ru-RU" sz="1000" b="0" i="0" u="none" strike="noStrike" dirty="0">
                          <a:solidFill>
                            <a:srgbClr val="000000"/>
                          </a:solidFill>
                          <a:effectLst/>
                          <a:latin typeface="Times New Roman"/>
                        </a:rPr>
                        <a:t>10 000,00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0,00</a:t>
                      </a:r>
                    </a:p>
                  </a:txBody>
                  <a:tcPr marL="9525" marR="9525" marT="9525" marB="0" anchor="ctr"/>
                </a:tc>
              </a:tr>
              <a:tr h="213446">
                <a:tc>
                  <a:txBody>
                    <a:bodyPr/>
                    <a:lstStyle/>
                    <a:p>
                      <a:pPr algn="l" fontAlgn="t"/>
                      <a:r>
                        <a:rPr lang="ru-RU" sz="1000" b="0" i="0" u="none" strike="noStrike">
                          <a:solidFill>
                            <a:schemeClr val="tx1"/>
                          </a:solidFill>
                          <a:effectLst/>
                          <a:latin typeface="Times New Roman"/>
                        </a:rPr>
                        <a:t>Изготовление и установка средств ориентирующей информации для туристов на территории городского округа "Вуктыл"</a:t>
                      </a:r>
                    </a:p>
                  </a:txBody>
                  <a:tcPr marL="9525" marR="9525" marT="9525" marB="0"/>
                </a:tc>
                <a:tc>
                  <a:txBody>
                    <a:bodyPr/>
                    <a:lstStyle/>
                    <a:p>
                      <a:pPr algn="ctr" fontAlgn="ctr"/>
                      <a:r>
                        <a:rPr lang="ru-RU" sz="1000" b="0" i="0" u="none" strike="noStrike">
                          <a:solidFill>
                            <a:srgbClr val="000000"/>
                          </a:solidFill>
                          <a:effectLst/>
                          <a:latin typeface="Times New Roman"/>
                        </a:rPr>
                        <a:t>0,00</a:t>
                      </a:r>
                    </a:p>
                  </a:txBody>
                  <a:tcPr marL="9525" marR="9525" marT="9525" marB="0" anchor="ctr"/>
                </a:tc>
                <a:tc>
                  <a:txBody>
                    <a:bodyPr/>
                    <a:lstStyle/>
                    <a:p>
                      <a:pPr algn="ctr" fontAlgn="ctr"/>
                      <a:r>
                        <a:rPr lang="ru-RU" sz="1000" b="0" i="0" u="none" strike="noStrike" dirty="0">
                          <a:solidFill>
                            <a:srgbClr val="000000"/>
                          </a:solidFill>
                          <a:effectLst/>
                          <a:latin typeface="Times New Roman"/>
                        </a:rPr>
                        <a:t>10 000,00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0,00</a:t>
                      </a:r>
                    </a:p>
                  </a:txBody>
                  <a:tcPr marL="9525" marR="9525" marT="9525" marB="0" anchor="ctr"/>
                </a:tc>
              </a:tr>
              <a:tr h="213446">
                <a:tc>
                  <a:txBody>
                    <a:bodyPr/>
                    <a:lstStyle/>
                    <a:p>
                      <a:pPr algn="l" fontAlgn="ctr"/>
                      <a:r>
                        <a:rPr lang="ru-RU" sz="1000" b="0" i="0" u="none" strike="noStrike" dirty="0">
                          <a:solidFill>
                            <a:schemeClr val="tx1"/>
                          </a:solidFill>
                          <a:effectLst/>
                          <a:latin typeface="Times New Roman"/>
                        </a:rPr>
                        <a:t>Информационно-рекламное обеспечение туристических ресурсов муниципального образования городского округа «Вуктыл»</a:t>
                      </a:r>
                    </a:p>
                  </a:txBody>
                  <a:tcPr marL="9525" marR="9525" marT="9525" marB="0" anchor="ctr"/>
                </a:tc>
                <a:tc>
                  <a:txBody>
                    <a:bodyPr/>
                    <a:lstStyle/>
                    <a:p>
                      <a:pPr algn="ctr" fontAlgn="ctr"/>
                      <a:r>
                        <a:rPr lang="ru-RU" sz="1000" b="0" i="0" u="none" strike="noStrike">
                          <a:solidFill>
                            <a:srgbClr val="000000"/>
                          </a:solidFill>
                          <a:effectLst/>
                          <a:latin typeface="Times New Roman"/>
                        </a:rPr>
                        <a:t>20 000,00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20 000,00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20 000,00</a:t>
                      </a:r>
                    </a:p>
                  </a:txBody>
                  <a:tcPr marL="9525" marR="9525" marT="9525" marB="0" anchor="ctr"/>
                </a:tc>
              </a:tr>
            </a:tbl>
          </a:graphicData>
        </a:graphic>
      </p:graphicFrame>
      <p:sp>
        <p:nvSpPr>
          <p:cNvPr id="11" name="CustomShape 1"/>
          <p:cNvSpPr/>
          <p:nvPr/>
        </p:nvSpPr>
        <p:spPr>
          <a:xfrm>
            <a:off x="100684" y="458168"/>
            <a:ext cx="8927640" cy="1242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5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05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50" b="1" dirty="0">
                <a:latin typeface="Times New Roman" panose="02020603050405020304" pitchFamily="18" charset="0"/>
                <a:cs typeface="Times New Roman" panose="02020603050405020304" pitchFamily="18" charset="0"/>
              </a:rPr>
              <a:t>Создание благоприятных условий для развития  экономики   ГО «Вуктыл»</a:t>
            </a:r>
            <a:endParaRPr lang="ru-RU" sz="105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050" b="1" strike="noStrike" spc="-1" dirty="0" smtClean="0">
                <a:solidFill>
                  <a:srgbClr val="FF0000"/>
                </a:solidFill>
                <a:latin typeface="Times New Roman" panose="02020603050405020304" pitchFamily="18" charset="0"/>
                <a:ea typeface="Microsoft YaHei"/>
                <a:cs typeface="Times New Roman" panose="02020603050405020304" pitchFamily="18" charset="0"/>
              </a:rPr>
              <a:t>Задачи </a:t>
            </a:r>
            <a:r>
              <a:rPr lang="ru-RU" sz="1050" b="1" strike="noStrike" spc="-1" dirty="0">
                <a:solidFill>
                  <a:srgbClr val="FF0000"/>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050" b="1" strike="noStrike" spc="-1" dirty="0">
              <a:solidFill>
                <a:srgbClr val="FF0000"/>
              </a:solidFill>
              <a:latin typeface="Times New Roman" panose="02020603050405020304" pitchFamily="18" charset="0"/>
              <a:cs typeface="Times New Roman" panose="02020603050405020304" pitchFamily="18" charset="0"/>
            </a:endParaRPr>
          </a:p>
          <a:p>
            <a:pPr lvl="0" algn="just"/>
            <a:r>
              <a:rPr lang="ru-RU" sz="1050" b="1" dirty="0" smtClean="0">
                <a:latin typeface="Times New Roman" panose="02020603050405020304" pitchFamily="18" charset="0"/>
                <a:cs typeface="Times New Roman" panose="02020603050405020304" pitchFamily="18" charset="0"/>
              </a:rPr>
              <a:t>1. Создание </a:t>
            </a:r>
            <a:r>
              <a:rPr lang="ru-RU" sz="1050" b="1" dirty="0">
                <a:latin typeface="Times New Roman" panose="02020603050405020304" pitchFamily="18" charset="0"/>
                <a:cs typeface="Times New Roman" panose="02020603050405020304" pitchFamily="18" charset="0"/>
              </a:rPr>
              <a:t>условий для развития малого и среднего предпринимательства ГО «Вуктыл</a:t>
            </a:r>
            <a:r>
              <a:rPr lang="ru-RU" sz="1050" b="1" dirty="0" smtClean="0">
                <a:latin typeface="Times New Roman" panose="02020603050405020304" pitchFamily="18" charset="0"/>
                <a:cs typeface="Times New Roman" panose="02020603050405020304" pitchFamily="18" charset="0"/>
              </a:rPr>
              <a:t>»; 2</a:t>
            </a:r>
            <a:r>
              <a:rPr lang="ru-RU" sz="1050" b="1" dirty="0" smtClean="0">
                <a:latin typeface="Times New Roman" panose="02020603050405020304" pitchFamily="18" charset="0"/>
                <a:cs typeface="Times New Roman" panose="02020603050405020304" pitchFamily="18" charset="0"/>
              </a:rPr>
              <a:t>. создание </a:t>
            </a:r>
            <a:r>
              <a:rPr lang="ru-RU" sz="1050" b="1" dirty="0">
                <a:latin typeface="Times New Roman" panose="02020603050405020304" pitchFamily="18" charset="0"/>
                <a:cs typeface="Times New Roman" panose="02020603050405020304" pitchFamily="18" charset="0"/>
              </a:rPr>
              <a:t>условий для сохранения и развития сельского хозяйства, регулирование рынка пищевой продукции на территории ГО «Вуктыл</a:t>
            </a:r>
            <a:r>
              <a:rPr lang="ru-RU" sz="1050" b="1" dirty="0" smtClean="0">
                <a:latin typeface="Times New Roman" panose="02020603050405020304" pitchFamily="18" charset="0"/>
                <a:cs typeface="Times New Roman" panose="02020603050405020304" pitchFamily="18" charset="0"/>
              </a:rPr>
              <a:t>»; 3</a:t>
            </a:r>
            <a:r>
              <a:rPr lang="ru-RU" sz="1050" b="1" dirty="0" smtClean="0">
                <a:latin typeface="Times New Roman" panose="02020603050405020304" pitchFamily="18" charset="0"/>
                <a:cs typeface="Times New Roman" panose="02020603050405020304" pitchFamily="18" charset="0"/>
              </a:rPr>
              <a:t>. формирование </a:t>
            </a:r>
            <a:r>
              <a:rPr lang="ru-RU" sz="1050" b="1" dirty="0">
                <a:latin typeface="Times New Roman" panose="02020603050405020304" pitchFamily="18" charset="0"/>
                <a:cs typeface="Times New Roman" panose="02020603050405020304" pitchFamily="18" charset="0"/>
              </a:rPr>
              <a:t>туристского комплекса, интегрированного в экономику  и удовлетворяющего потребности жителей и гостей  ГО «Вуктыл» в отдыхе</a:t>
            </a:r>
            <a:r>
              <a:rPr lang="ru-RU" sz="1050" b="1" dirty="0" smtClean="0">
                <a:latin typeface="Times New Roman" panose="02020603050405020304" pitchFamily="18" charset="0"/>
                <a:cs typeface="Times New Roman" panose="02020603050405020304" pitchFamily="18" charset="0"/>
              </a:rPr>
              <a:t>; 4</a:t>
            </a:r>
            <a:r>
              <a:rPr lang="ru-RU" sz="1050" b="1" dirty="0" smtClean="0">
                <a:latin typeface="Times New Roman" panose="02020603050405020304" pitchFamily="18" charset="0"/>
                <a:cs typeface="Times New Roman" panose="02020603050405020304" pitchFamily="18" charset="0"/>
              </a:rPr>
              <a:t>. функционирование </a:t>
            </a:r>
            <a:r>
              <a:rPr lang="ru-RU" sz="1050" b="1" dirty="0">
                <a:latin typeface="Times New Roman" panose="02020603050405020304" pitchFamily="18" charset="0"/>
                <a:cs typeface="Times New Roman" panose="02020603050405020304" pitchFamily="18" charset="0"/>
              </a:rPr>
              <a:t>комплексной системы стратегического планирования ГО «Вуктыл</a:t>
            </a:r>
            <a:r>
              <a:rPr lang="ru-RU" sz="1050" b="1" dirty="0" smtClean="0">
                <a:latin typeface="Times New Roman" panose="02020603050405020304" pitchFamily="18" charset="0"/>
                <a:cs typeface="Times New Roman" panose="02020603050405020304" pitchFamily="18" charset="0"/>
              </a:rPr>
              <a:t>»; 5</a:t>
            </a:r>
            <a:r>
              <a:rPr lang="ru-RU" sz="1050" b="1" dirty="0" smtClean="0">
                <a:latin typeface="Times New Roman" panose="02020603050405020304" pitchFamily="18" charset="0"/>
                <a:cs typeface="Times New Roman" panose="02020603050405020304" pitchFamily="18" charset="0"/>
              </a:rPr>
              <a:t>. создание </a:t>
            </a:r>
            <a:r>
              <a:rPr lang="ru-RU" sz="1050" b="1" dirty="0">
                <a:latin typeface="Times New Roman" panose="02020603050405020304" pitchFamily="18" charset="0"/>
                <a:cs typeface="Times New Roman" panose="02020603050405020304" pitchFamily="18" charset="0"/>
              </a:rPr>
              <a:t>условий для повышения инвестиционной привлекательности ГО «Вуктыл» и инвестиционной активности на территории ГО «Вуктыл</a:t>
            </a:r>
            <a:r>
              <a:rPr lang="ru-RU" sz="1050" b="1" dirty="0" smtClean="0">
                <a:latin typeface="Times New Roman" panose="02020603050405020304" pitchFamily="18" charset="0"/>
                <a:cs typeface="Times New Roman" panose="02020603050405020304" pitchFamily="18" charset="0"/>
              </a:rPr>
              <a:t>»; 6</a:t>
            </a:r>
            <a:r>
              <a:rPr lang="ru-RU" sz="1050" b="1" dirty="0" smtClean="0">
                <a:latin typeface="Times New Roman" panose="02020603050405020304" pitchFamily="18" charset="0"/>
                <a:cs typeface="Times New Roman" panose="02020603050405020304" pitchFamily="18" charset="0"/>
              </a:rPr>
              <a:t>. развитие </a:t>
            </a:r>
            <a:r>
              <a:rPr lang="ru-RU" sz="1050" b="1" dirty="0">
                <a:latin typeface="Times New Roman" panose="02020603050405020304" pitchFamily="18" charset="0"/>
                <a:cs typeface="Times New Roman" panose="02020603050405020304" pitchFamily="18" charset="0"/>
              </a:rPr>
              <a:t>конкурентной среды в ГО «Вуктыл»</a:t>
            </a:r>
          </a:p>
        </p:txBody>
      </p:sp>
      <p:graphicFrame>
        <p:nvGraphicFramePr>
          <p:cNvPr id="12" name="Table 2"/>
          <p:cNvGraphicFramePr/>
          <p:nvPr>
            <p:extLst>
              <p:ext uri="{D42A27DB-BD31-4B8C-83A1-F6EECF244321}">
                <p14:modId xmlns:p14="http://schemas.microsoft.com/office/powerpoint/2010/main" val="3544216341"/>
              </p:ext>
            </p:extLst>
          </p:nvPr>
        </p:nvGraphicFramePr>
        <p:xfrm>
          <a:off x="403748" y="4293096"/>
          <a:ext cx="8350860" cy="1798956"/>
        </p:xfrm>
        <a:graphic>
          <a:graphicData uri="http://schemas.openxmlformats.org/drawingml/2006/table">
            <a:tbl>
              <a:tblPr/>
              <a:tblGrid>
                <a:gridCol w="3636254"/>
                <a:gridCol w="882781"/>
                <a:gridCol w="611156"/>
                <a:gridCol w="543250"/>
                <a:gridCol w="543250"/>
                <a:gridCol w="543250"/>
                <a:gridCol w="543250"/>
                <a:gridCol w="543250"/>
                <a:gridCol w="504419"/>
              </a:tblGrid>
              <a:tr h="354690">
                <a:tc>
                  <a:txBody>
                    <a:bodyPr/>
                    <a:lstStyle/>
                    <a:p>
                      <a:pPr algn="ctr"/>
                      <a:r>
                        <a:rPr lang="en-US" sz="10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en-US" sz="10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r>
                        <a:rPr lang="en-US" sz="1000" b="1" strike="noStrike" spc="-1" dirty="0">
                          <a:latin typeface="Times New Roman" panose="02020603050405020304" pitchFamily="18" charset="0"/>
                          <a:ea typeface="Times New Roman"/>
                          <a:cs typeface="Times New Roman" panose="02020603050405020304" pitchFamily="18" charset="0"/>
                        </a:rPr>
                        <a:t>   </a:t>
                      </a:r>
                      <a:r>
                        <a:rPr lang="ru-RU" sz="1000" b="1" strike="noStrike" spc="-1" dirty="0">
                          <a:latin typeface="Times New Roman" panose="02020603050405020304" pitchFamily="18" charset="0"/>
                          <a:ea typeface="Times New Roman"/>
                          <a:cs typeface="Times New Roman" panose="02020603050405020304" pitchFamily="18" charset="0"/>
                        </a:rPr>
                        <a:t>Ед.   </a:t>
                      </a:r>
                      <a:r>
                        <a:rPr sz="1000" b="1" dirty="0">
                          <a:latin typeface="Times New Roman" panose="02020603050405020304" pitchFamily="18" charset="0"/>
                          <a:cs typeface="Times New Roman" panose="02020603050405020304" pitchFamily="18" charset="0"/>
                        </a:rPr>
                        <a:t/>
                      </a:r>
                      <a:br>
                        <a:rPr sz="1000" b="1" dirty="0">
                          <a:latin typeface="Times New Roman" panose="02020603050405020304" pitchFamily="18" charset="0"/>
                          <a:cs typeface="Times New Roman" panose="02020603050405020304" pitchFamily="18" charset="0"/>
                        </a:rPr>
                      </a:br>
                      <a:r>
                        <a:rPr lang="ru-RU" sz="1000" b="1" strike="noStrike" spc="-1" dirty="0">
                          <a:latin typeface="Times New Roman" panose="02020603050405020304" pitchFamily="18" charset="0"/>
                          <a:ea typeface="Times New Roman"/>
                          <a:cs typeface="Times New Roman" panose="02020603050405020304" pitchFamily="18" charset="0"/>
                        </a:rPr>
                        <a:t>измерения</a:t>
                      </a:r>
                      <a:endParaRPr lang="en-US" sz="1000" b="1"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2019</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2020 </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2021</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2022</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2023</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a:effectLst/>
                          <a:latin typeface="Times New Roman" panose="02020603050405020304" pitchFamily="18" charset="0"/>
                          <a:ea typeface="Times New Roman"/>
                          <a:cs typeface="Times New Roman" panose="02020603050405020304" pitchFamily="18" charset="0"/>
                        </a:rPr>
                        <a:t>2024</a:t>
                      </a:r>
                    </a:p>
                    <a:p>
                      <a:pPr algn="ctr">
                        <a:lnSpc>
                          <a:spcPct val="115000"/>
                        </a:lnSpc>
                        <a:spcAft>
                          <a:spcPts val="0"/>
                        </a:spcAft>
                      </a:pPr>
                      <a:r>
                        <a:rPr lang="ru-RU" sz="1000" b="1">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2025</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r>
              <a:tr h="218271">
                <a:tc gridSpan="9">
                  <a:txBody>
                    <a:bodyPr/>
                    <a:lstStyle/>
                    <a:p>
                      <a:pPr algn="ctr"/>
                      <a:r>
                        <a:rPr lang="ru-RU" sz="10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endParaRPr lang="ru-RU" sz="10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4BD5E"/>
                    </a:solidFill>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r h="460699">
                <a:tc>
                  <a:txBody>
                    <a:bodyPr/>
                    <a:lstStyle/>
                    <a:p>
                      <a:pPr algn="just">
                        <a:lnSpc>
                          <a:spcPct val="115000"/>
                        </a:lnSpc>
                        <a:spcAft>
                          <a:spcPts val="0"/>
                        </a:spcAft>
                      </a:pPr>
                      <a:r>
                        <a:rPr lang="ru-RU" sz="1000" dirty="0">
                          <a:effectLst/>
                          <a:latin typeface="Times New Roman"/>
                          <a:ea typeface="Times New Roman"/>
                          <a:cs typeface="Calibri"/>
                        </a:rPr>
                        <a:t>Число субъектов малого и среднего предпринимательства (без индивидуальных предпринимателей) в расчете на 10 тыс. человек населения</a:t>
                      </a:r>
                      <a:endParaRPr lang="ru-RU" sz="1000" dirty="0">
                        <a:effectLst/>
                        <a:latin typeface="Calibri"/>
                        <a:ea typeface="Times New Roman"/>
                        <a:cs typeface="Calibri"/>
                      </a:endParaRPr>
                    </a:p>
                  </a:txBody>
                  <a:tcPr marL="4127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ед.</a:t>
                      </a:r>
                    </a:p>
                  </a:txBody>
                  <a:tcPr marL="4127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r h="303817">
                <a:tc>
                  <a:txBody>
                    <a:bodyPr/>
                    <a:lstStyle/>
                    <a:p>
                      <a:pPr>
                        <a:lnSpc>
                          <a:spcPct val="115000"/>
                        </a:lnSpc>
                        <a:spcAft>
                          <a:spcPts val="0"/>
                        </a:spcAft>
                      </a:pPr>
                      <a:r>
                        <a:rPr lang="ru-RU" sz="1000">
                          <a:effectLst/>
                          <a:latin typeface="Times New Roman"/>
                          <a:ea typeface="Times New Roman"/>
                          <a:cs typeface="Calibri"/>
                        </a:rPr>
                        <a:t>Объем инвестиций в основной капитал  за счет всех источников  финансирования</a:t>
                      </a:r>
                      <a:endParaRPr lang="ru-RU" sz="1000">
                        <a:effectLst/>
                        <a:latin typeface="Calibri"/>
                        <a:ea typeface="Times New Roman"/>
                        <a:cs typeface="Calibri"/>
                      </a:endParaRPr>
                    </a:p>
                  </a:txBody>
                  <a:tcPr marL="4127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spcAft>
                          <a:spcPts val="0"/>
                        </a:spcAft>
                      </a:pPr>
                      <a:r>
                        <a:rPr lang="ru-RU" sz="1000">
                          <a:effectLst/>
                          <a:latin typeface="Times New Roman"/>
                          <a:ea typeface="Times New Roman"/>
                        </a:rPr>
                        <a:t>млн.руб</a:t>
                      </a:r>
                    </a:p>
                  </a:txBody>
                  <a:tcPr marL="4127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419,2</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263,0</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275,89</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dirty="0">
                          <a:effectLst/>
                          <a:latin typeface="Times New Roman"/>
                          <a:ea typeface="Times New Roman"/>
                          <a:cs typeface="Calibri"/>
                        </a:rPr>
                        <a:t>287,5</a:t>
                      </a:r>
                      <a:endParaRPr lang="ru-RU" sz="1000" dirty="0">
                        <a:effectLst/>
                        <a:latin typeface="Calibri"/>
                        <a:ea typeface="Times New Roman"/>
                        <a:cs typeface="Calibri"/>
                      </a:endParaRP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dirty="0">
                          <a:effectLst/>
                          <a:latin typeface="Times New Roman"/>
                          <a:ea typeface="Times New Roman"/>
                          <a:cs typeface="Calibri"/>
                        </a:rPr>
                        <a:t>297,8</a:t>
                      </a:r>
                      <a:endParaRPr lang="ru-RU" sz="1000" dirty="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r>
              <a:tr h="272838">
                <a:tc>
                  <a:txBody>
                    <a:bodyPr/>
                    <a:lstStyle/>
                    <a:p>
                      <a:pPr>
                        <a:spcAft>
                          <a:spcPts val="0"/>
                        </a:spcAft>
                      </a:pPr>
                      <a:r>
                        <a:rPr lang="ru-RU" sz="1000" dirty="0">
                          <a:effectLst/>
                          <a:latin typeface="Times New Roman"/>
                          <a:ea typeface="Times New Roman"/>
                        </a:rPr>
                        <a:t>Количество туристов, посетивших туристские маршруты на территории ГО «Вуктыл»</a:t>
                      </a:r>
                    </a:p>
                  </a:txBody>
                  <a:tcPr marL="4127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чел.</a:t>
                      </a:r>
                    </a:p>
                  </a:txBody>
                  <a:tcPr marL="4127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2380</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tabLst>
                          <a:tab pos="-38735" algn="l"/>
                        </a:tabLst>
                      </a:pPr>
                      <a:r>
                        <a:rPr lang="ru-RU" sz="1000">
                          <a:effectLst/>
                          <a:latin typeface="Times New Roman"/>
                          <a:ea typeface="Times New Roman"/>
                          <a:cs typeface="Calibri"/>
                        </a:rPr>
                        <a:t>2382</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2384</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2386</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2388</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2390</a:t>
                      </a:r>
                      <a:endParaRPr lang="ru-RU" sz="1000">
                        <a:effectLst/>
                        <a:latin typeface="Calibri"/>
                        <a:ea typeface="Times New Roman"/>
                        <a:cs typeface="Calibri"/>
                      </a:endParaRP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dirty="0">
                          <a:effectLst/>
                          <a:latin typeface="Times New Roman"/>
                          <a:ea typeface="Times New Roman"/>
                          <a:cs typeface="Calibri"/>
                        </a:rPr>
                        <a:t>2392</a:t>
                      </a:r>
                      <a:endParaRPr lang="ru-RU" sz="1000" dirty="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bl>
          </a:graphicData>
        </a:graphic>
      </p:graphicFrame>
      <p:graphicFrame>
        <p:nvGraphicFramePr>
          <p:cNvPr id="13" name="Диаграмма 12"/>
          <p:cNvGraphicFramePr/>
          <p:nvPr>
            <p:extLst>
              <p:ext uri="{D42A27DB-BD31-4B8C-83A1-F6EECF244321}">
                <p14:modId xmlns:p14="http://schemas.microsoft.com/office/powerpoint/2010/main" val="3410113929"/>
              </p:ext>
            </p:extLst>
          </p:nvPr>
        </p:nvGraphicFramePr>
        <p:xfrm>
          <a:off x="4572000" y="6093296"/>
          <a:ext cx="4320480" cy="845696"/>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Shape 2"/>
          <p:cNvSpPr txBox="1"/>
          <p:nvPr/>
        </p:nvSpPr>
        <p:spPr>
          <a:xfrm>
            <a:off x="0" y="6237312"/>
            <a:ext cx="5328592"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
          <p:cNvPicPr/>
          <p:nvPr/>
        </p:nvPicPr>
        <p:blipFill>
          <a:blip r:embed="rId3"/>
          <a:stretch/>
        </p:blipFill>
        <p:spPr>
          <a:xfrm>
            <a:off x="0" y="0"/>
            <a:ext cx="9143640" cy="834840"/>
          </a:xfrm>
          <a:prstGeom prst="rect">
            <a:avLst/>
          </a:prstGeom>
          <a:ln>
            <a:noFill/>
          </a:ln>
        </p:spPr>
      </p:pic>
      <p:pic>
        <p:nvPicPr>
          <p:cNvPr id="128" name="Picture 3"/>
          <p:cNvPicPr/>
          <p:nvPr/>
        </p:nvPicPr>
        <p:blipFill>
          <a:blip r:embed="rId4"/>
          <a:stretch/>
        </p:blipFill>
        <p:spPr>
          <a:xfrm>
            <a:off x="103320" y="1017720"/>
            <a:ext cx="8911800" cy="980640"/>
          </a:xfrm>
          <a:prstGeom prst="rect">
            <a:avLst/>
          </a:prstGeom>
          <a:ln>
            <a:noFill/>
          </a:ln>
        </p:spPr>
      </p:pic>
      <p:sp>
        <p:nvSpPr>
          <p:cNvPr id="129" name="CustomShape 1"/>
          <p:cNvSpPr/>
          <p:nvPr/>
        </p:nvSpPr>
        <p:spPr>
          <a:xfrm>
            <a:off x="163440" y="1046160"/>
            <a:ext cx="8787960" cy="866520"/>
          </a:xfrm>
          <a:prstGeom prst="rect">
            <a:avLst/>
          </a:prstGeom>
          <a:noFill/>
          <a:ln>
            <a:noFill/>
          </a:ln>
        </p:spPr>
        <p:style>
          <a:lnRef idx="0">
            <a:scrgbClr r="0" g="0" b="0"/>
          </a:lnRef>
          <a:fillRef idx="0">
            <a:scrgbClr r="0" g="0" b="0"/>
          </a:fillRef>
          <a:effectRef idx="0">
            <a:scrgbClr r="0" g="0" b="0"/>
          </a:effectRef>
          <a:fontRef idx="minor"/>
        </p:style>
      </p:sp>
      <p:pic>
        <p:nvPicPr>
          <p:cNvPr id="130" name="Picture 5"/>
          <p:cNvPicPr/>
          <p:nvPr/>
        </p:nvPicPr>
        <p:blipFill>
          <a:blip r:embed="rId5"/>
          <a:stretch/>
        </p:blipFill>
        <p:spPr>
          <a:xfrm>
            <a:off x="42840" y="2041560"/>
            <a:ext cx="3024000" cy="1682280"/>
          </a:xfrm>
          <a:prstGeom prst="rect">
            <a:avLst/>
          </a:prstGeom>
          <a:ln>
            <a:noFill/>
          </a:ln>
        </p:spPr>
      </p:pic>
      <p:pic>
        <p:nvPicPr>
          <p:cNvPr id="131" name="Picture 6"/>
          <p:cNvPicPr/>
          <p:nvPr/>
        </p:nvPicPr>
        <p:blipFill>
          <a:blip r:embed="rId6"/>
          <a:stretch/>
        </p:blipFill>
        <p:spPr>
          <a:xfrm>
            <a:off x="96840" y="4425840"/>
            <a:ext cx="2474640" cy="1279080"/>
          </a:xfrm>
          <a:prstGeom prst="rect">
            <a:avLst/>
          </a:prstGeom>
          <a:ln>
            <a:noFill/>
          </a:ln>
        </p:spPr>
      </p:pic>
      <p:pic>
        <p:nvPicPr>
          <p:cNvPr id="132" name="Picture 8"/>
          <p:cNvPicPr/>
          <p:nvPr/>
        </p:nvPicPr>
        <p:blipFill>
          <a:blip r:embed="rId7"/>
          <a:stretch/>
        </p:blipFill>
        <p:spPr>
          <a:xfrm>
            <a:off x="103320" y="6218280"/>
            <a:ext cx="8911800" cy="686880"/>
          </a:xfrm>
          <a:prstGeom prst="rect">
            <a:avLst/>
          </a:prstGeom>
          <a:ln>
            <a:noFill/>
          </a:ln>
        </p:spPr>
      </p:pic>
      <p:sp>
        <p:nvSpPr>
          <p:cNvPr id="133" name="CustomShape 2"/>
          <p:cNvSpPr/>
          <p:nvPr/>
        </p:nvSpPr>
        <p:spPr>
          <a:xfrm>
            <a:off x="163440" y="6253200"/>
            <a:ext cx="878796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Сбалансированность бюджета по доходам и расходам –основополагающее требование, предъявляемое к органам, составляющим и утверждающим бюджет</a:t>
            </a:r>
            <a:endParaRPr lang="ru-RU" sz="1400" b="0" strike="noStrike" spc="-1">
              <a:latin typeface="Arial"/>
            </a:endParaRPr>
          </a:p>
        </p:txBody>
      </p:sp>
      <p:pic>
        <p:nvPicPr>
          <p:cNvPr id="134" name="Picture 11"/>
          <p:cNvPicPr/>
          <p:nvPr/>
        </p:nvPicPr>
        <p:blipFill>
          <a:blip r:embed="rId8"/>
          <a:stretch/>
        </p:blipFill>
        <p:spPr>
          <a:xfrm>
            <a:off x="3013200" y="2111400"/>
            <a:ext cx="2174400" cy="1318680"/>
          </a:xfrm>
          <a:prstGeom prst="rect">
            <a:avLst/>
          </a:prstGeom>
          <a:ln>
            <a:noFill/>
          </a:ln>
        </p:spPr>
      </p:pic>
      <p:sp>
        <p:nvSpPr>
          <p:cNvPr id="135" name="CustomShape 3"/>
          <p:cNvSpPr/>
          <p:nvPr/>
        </p:nvSpPr>
        <p:spPr>
          <a:xfrm>
            <a:off x="1109520" y="5878440"/>
            <a:ext cx="166320" cy="509400"/>
          </a:xfrm>
          <a:prstGeom prst="rect">
            <a:avLst/>
          </a:prstGeom>
          <a:noFill/>
          <a:ln>
            <a:noFill/>
          </a:ln>
        </p:spPr>
        <p:style>
          <a:lnRef idx="0">
            <a:scrgbClr r="0" g="0" b="0"/>
          </a:lnRef>
          <a:fillRef idx="0">
            <a:scrgbClr r="0" g="0" b="0"/>
          </a:fillRef>
          <a:effectRef idx="0">
            <a:scrgbClr r="0" g="0" b="0"/>
          </a:effectRef>
          <a:fontRef idx="minor"/>
        </p:style>
      </p:sp>
      <p:sp>
        <p:nvSpPr>
          <p:cNvPr id="136" name="CustomShape 4"/>
          <p:cNvSpPr/>
          <p:nvPr/>
        </p:nvSpPr>
        <p:spPr>
          <a:xfrm rot="16200000">
            <a:off x="1004760" y="3957840"/>
            <a:ext cx="676080" cy="337680"/>
          </a:xfrm>
          <a:prstGeom prst="leftArrow">
            <a:avLst>
              <a:gd name="adj1" fmla="val 50000"/>
              <a:gd name="adj2" fmla="val 52074"/>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sp>
        <p:nvSpPr>
          <p:cNvPr id="137" name="CustomShape 5"/>
          <p:cNvSpPr/>
          <p:nvPr/>
        </p:nvSpPr>
        <p:spPr>
          <a:xfrm rot="5400000">
            <a:off x="7244280" y="3894120"/>
            <a:ext cx="653760" cy="337680"/>
          </a:xfrm>
          <a:prstGeom prst="rightArrow">
            <a:avLst>
              <a:gd name="adj1" fmla="val 50000"/>
              <a:gd name="adj2" fmla="val 51921"/>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pic>
        <p:nvPicPr>
          <p:cNvPr id="138" name="Picture 15"/>
          <p:cNvPicPr/>
          <p:nvPr/>
        </p:nvPicPr>
        <p:blipFill>
          <a:blip r:embed="rId9"/>
          <a:stretch/>
        </p:blipFill>
        <p:spPr>
          <a:xfrm>
            <a:off x="900000" y="998640"/>
            <a:ext cx="7197480" cy="948960"/>
          </a:xfrm>
          <a:prstGeom prst="rect">
            <a:avLst/>
          </a:prstGeom>
          <a:ln>
            <a:noFill/>
          </a:ln>
        </p:spPr>
      </p:pic>
      <p:pic>
        <p:nvPicPr>
          <p:cNvPr id="139" name="Picture 16"/>
          <p:cNvPicPr/>
          <p:nvPr/>
        </p:nvPicPr>
        <p:blipFill>
          <a:blip r:embed="rId10"/>
          <a:stretch/>
        </p:blipFill>
        <p:spPr>
          <a:xfrm>
            <a:off x="5203800" y="2033640"/>
            <a:ext cx="3747600" cy="1661760"/>
          </a:xfrm>
          <a:prstGeom prst="rect">
            <a:avLst/>
          </a:prstGeom>
          <a:ln>
            <a:noFill/>
          </a:ln>
        </p:spPr>
      </p:pic>
      <p:pic>
        <p:nvPicPr>
          <p:cNvPr id="140" name="Picture 17"/>
          <p:cNvPicPr/>
          <p:nvPr/>
        </p:nvPicPr>
        <p:blipFill>
          <a:blip r:embed="rId11"/>
          <a:stretch/>
        </p:blipFill>
        <p:spPr>
          <a:xfrm>
            <a:off x="6410160" y="4397400"/>
            <a:ext cx="2435040" cy="1260000"/>
          </a:xfrm>
          <a:prstGeom prst="rect">
            <a:avLst/>
          </a:prstGeom>
          <a:ln>
            <a:noFill/>
          </a:ln>
        </p:spPr>
      </p:pic>
      <p:pic>
        <p:nvPicPr>
          <p:cNvPr id="141" name="Picture 18"/>
          <p:cNvPicPr/>
          <p:nvPr/>
        </p:nvPicPr>
        <p:blipFill>
          <a:blip r:embed="rId12"/>
          <a:stretch/>
        </p:blipFill>
        <p:spPr>
          <a:xfrm>
            <a:off x="2476440" y="3624120"/>
            <a:ext cx="3897000" cy="2391840"/>
          </a:xfrm>
          <a:prstGeom prst="rect">
            <a:avLst/>
          </a:prstGeom>
          <a:ln>
            <a:noFill/>
          </a:ln>
        </p:spPr>
      </p:pic>
      <p:pic>
        <p:nvPicPr>
          <p:cNvPr id="142" name="Picture 19"/>
          <p:cNvPicPr/>
          <p:nvPr/>
        </p:nvPicPr>
        <p:blipFill>
          <a:blip r:embed="rId13"/>
          <a:stretch/>
        </p:blipFill>
        <p:spPr>
          <a:xfrm>
            <a:off x="4846680" y="3708360"/>
            <a:ext cx="1126800" cy="1794960"/>
          </a:xfrm>
          <a:prstGeom prst="rect">
            <a:avLst/>
          </a:prstGeom>
          <a:ln>
            <a:noFill/>
          </a:ln>
        </p:spPr>
      </p:pic>
      <p:pic>
        <p:nvPicPr>
          <p:cNvPr id="143" name="Picture 20"/>
          <p:cNvPicPr/>
          <p:nvPr/>
        </p:nvPicPr>
        <p:blipFill>
          <a:blip r:embed="rId14"/>
          <a:stretch/>
        </p:blipFill>
        <p:spPr>
          <a:xfrm>
            <a:off x="3013200" y="3708360"/>
            <a:ext cx="971280" cy="1923840"/>
          </a:xfrm>
          <a:prstGeom prst="rect">
            <a:avLst/>
          </a:prstGeom>
          <a:ln>
            <a:noFill/>
          </a:ln>
        </p:spPr>
      </p:pic>
      <p:pic>
        <p:nvPicPr>
          <p:cNvPr id="144" name="Picture 21"/>
          <p:cNvPicPr/>
          <p:nvPr/>
        </p:nvPicPr>
        <p:blipFill>
          <a:blip r:embed="rId15"/>
          <a:stretch/>
        </p:blipFill>
        <p:spPr>
          <a:xfrm>
            <a:off x="3890880" y="4178160"/>
            <a:ext cx="1174320" cy="991800"/>
          </a:xfrm>
          <a:prstGeom prst="rect">
            <a:avLst/>
          </a:prstGeom>
          <a:ln>
            <a:noFill/>
          </a:ln>
        </p:spPr>
      </p:pic>
      <p:sp>
        <p:nvSpPr>
          <p:cNvPr id="145" name="CustomShape 6"/>
          <p:cNvSpPr/>
          <p:nvPr/>
        </p:nvSpPr>
        <p:spPr>
          <a:xfrm>
            <a:off x="4357800" y="4365720"/>
            <a:ext cx="244080" cy="4838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3200" b="1" strike="noStrike" spc="-1">
                <a:solidFill>
                  <a:srgbClr val="FF0000"/>
                </a:solidFill>
                <a:latin typeface="Arial"/>
                <a:ea typeface="Microsoft YaHei"/>
              </a:rPr>
              <a:t>=</a:t>
            </a:r>
            <a:endParaRPr lang="ru-RU" sz="3200" b="0" strike="noStrike" spc="-1">
              <a:latin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CustomShape 1"/>
          <p:cNvSpPr/>
          <p:nvPr/>
        </p:nvSpPr>
        <p:spPr>
          <a:xfrm>
            <a:off x="0" y="620640"/>
            <a:ext cx="5220072" cy="24144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dirty="0">
                <a:latin typeface="Times New Roman" panose="02020603050405020304" pitchFamily="18" charset="0"/>
                <a:cs typeface="Times New Roman" panose="02020603050405020304" pitchFamily="18" charset="0"/>
              </a:rPr>
              <a:t>Обеспечение потребностей населения и экономики городского округа «Вуктыл» в качественных, доступных и безопасных транспортных </a:t>
            </a:r>
            <a:r>
              <a:rPr lang="ru-RU" sz="1200" b="1" dirty="0" smtClean="0">
                <a:latin typeface="Times New Roman" panose="02020603050405020304" pitchFamily="18" charset="0"/>
                <a:cs typeface="Times New Roman" panose="02020603050405020304" pitchFamily="18" charset="0"/>
              </a:rPr>
              <a:t>услугах</a:t>
            </a:r>
          </a:p>
          <a:p>
            <a:pPr algn="just">
              <a:lnSpc>
                <a:spcPct val="100000"/>
              </a:lnSpc>
            </a:pP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b="1" spc="-1" dirty="0">
              <a:latin typeface="Times New Roman" panose="02020603050405020304" pitchFamily="18" charset="0"/>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1. Развитие транспортной инфраструктуры на территории городского округа «Вуктыл», обеспечение устойчивого функционирования  </a:t>
            </a:r>
            <a:r>
              <a:rPr lang="ru-RU" sz="1200" b="1" dirty="0" err="1">
                <a:latin typeface="Times New Roman" panose="02020603050405020304" pitchFamily="18" charset="0"/>
                <a:cs typeface="Times New Roman" panose="02020603050405020304" pitchFamily="18" charset="0"/>
              </a:rPr>
              <a:t>улично</a:t>
            </a:r>
            <a:r>
              <a:rPr lang="ru-RU" sz="1200" b="1" dirty="0">
                <a:latin typeface="Times New Roman" panose="02020603050405020304" pitchFamily="18" charset="0"/>
                <a:cs typeface="Times New Roman" panose="02020603050405020304" pitchFamily="18" charset="0"/>
              </a:rPr>
              <a:t> – дорожной сети, зимних автомобильных дорог и ледовых переправ.</a:t>
            </a:r>
          </a:p>
          <a:p>
            <a:r>
              <a:rPr lang="ru-RU" sz="1200" b="1" dirty="0">
                <a:latin typeface="Times New Roman" panose="02020603050405020304" pitchFamily="18" charset="0"/>
                <a:cs typeface="Times New Roman" panose="02020603050405020304" pitchFamily="18" charset="0"/>
              </a:rPr>
              <a:t>2. Создание условий для предоставления транспортных услуг и организация транспортного обслуживания населения на территории городского округа «Вуктыл».</a:t>
            </a:r>
          </a:p>
          <a:p>
            <a:r>
              <a:rPr lang="ru-RU" sz="1200" b="1" dirty="0">
                <a:latin typeface="Times New Roman" panose="02020603050405020304" pitchFamily="18" charset="0"/>
                <a:cs typeface="Times New Roman" panose="02020603050405020304" pitchFamily="18" charset="0"/>
              </a:rPr>
              <a:t>3. Снижение количества лиц, погибших в результате дорожно-транспортных происшествий</a:t>
            </a:r>
            <a:endParaRPr lang="ru-RU" sz="1200" b="1" strike="noStrike" spc="-1" dirty="0">
              <a:latin typeface="Times New Roman" panose="02020603050405020304" pitchFamily="18" charset="0"/>
              <a:cs typeface="Times New Roman" panose="02020603050405020304" pitchFamily="18" charset="0"/>
            </a:endParaRPr>
          </a:p>
        </p:txBody>
      </p:sp>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a:t>
            </a:r>
            <a:endParaRPr lang="ru-RU" sz="2000" b="0" strike="noStrike" spc="-1" dirty="0">
              <a:latin typeface="Arial"/>
            </a:endParaRPr>
          </a:p>
        </p:txBody>
      </p:sp>
      <p:sp>
        <p:nvSpPr>
          <p:cNvPr id="11" name="TextShape 3"/>
          <p:cNvSpPr txBox="1"/>
          <p:nvPr/>
        </p:nvSpPr>
        <p:spPr>
          <a:xfrm>
            <a:off x="5220072" y="692696"/>
            <a:ext cx="3829304"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3072520384"/>
              </p:ext>
            </p:extLst>
          </p:nvPr>
        </p:nvGraphicFramePr>
        <p:xfrm>
          <a:off x="5275483" y="1177408"/>
          <a:ext cx="3696072" cy="159995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320230" y="2758041"/>
            <a:ext cx="457882"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руб.</a:t>
            </a:r>
            <a:endParaRPr lang="ru-RU" sz="1200" b="1" dirty="0">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686979573"/>
              </p:ext>
            </p:extLst>
          </p:nvPr>
        </p:nvGraphicFramePr>
        <p:xfrm>
          <a:off x="89572" y="3140968"/>
          <a:ext cx="8964856" cy="3443374"/>
        </p:xfrm>
        <a:graphic>
          <a:graphicData uri="http://schemas.openxmlformats.org/drawingml/2006/table">
            <a:tbl>
              <a:tblPr firstRow="1" bandRow="1">
                <a:tableStyleId>{5C22544A-7EE6-4342-B048-85BDC9FD1C3A}</a:tableStyleId>
              </a:tblPr>
              <a:tblGrid>
                <a:gridCol w="5976664"/>
                <a:gridCol w="1008112"/>
                <a:gridCol w="1008112"/>
                <a:gridCol w="971968"/>
              </a:tblGrid>
              <a:tr h="248311">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39703">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«Развитие транспортной системы»</a:t>
                      </a:r>
                    </a:p>
                  </a:txBody>
                  <a:tcPr marL="9525" marR="9525" marT="9525" marB="0" anchor="ctr"/>
                </a:tc>
                <a:tc>
                  <a:txBody>
                    <a:bodyPr/>
                    <a:lstStyle/>
                    <a:p>
                      <a:pPr algn="ctr" fontAlgn="ctr"/>
                      <a:r>
                        <a:rPr lang="ru-RU" sz="1200" b="1" i="0" u="none" strike="noStrike">
                          <a:solidFill>
                            <a:srgbClr val="000000"/>
                          </a:solidFill>
                          <a:effectLst/>
                          <a:latin typeface="Times New Roman"/>
                        </a:rPr>
                        <a:t>31 455 256,34</a:t>
                      </a:r>
                    </a:p>
                  </a:txBody>
                  <a:tcPr marL="9525" marR="9525" marT="9525" marB="0" anchor="ctr"/>
                </a:tc>
                <a:tc>
                  <a:txBody>
                    <a:bodyPr/>
                    <a:lstStyle/>
                    <a:p>
                      <a:pPr algn="ctr" fontAlgn="ctr"/>
                      <a:r>
                        <a:rPr lang="ru-RU" sz="1200" b="1" i="0" u="none" strike="noStrike">
                          <a:solidFill>
                            <a:srgbClr val="000000"/>
                          </a:solidFill>
                          <a:effectLst/>
                          <a:latin typeface="Times New Roman"/>
                        </a:rPr>
                        <a:t>32 716 053,82</a:t>
                      </a:r>
                    </a:p>
                  </a:txBody>
                  <a:tcPr marL="9525" marR="9525" marT="9525" marB="0" anchor="ctr"/>
                </a:tc>
                <a:tc>
                  <a:txBody>
                    <a:bodyPr/>
                    <a:lstStyle/>
                    <a:p>
                      <a:pPr algn="ctr" fontAlgn="ctr"/>
                      <a:r>
                        <a:rPr lang="ru-RU" sz="1200" b="1" i="0" u="none" strike="noStrike">
                          <a:solidFill>
                            <a:srgbClr val="000000"/>
                          </a:solidFill>
                          <a:effectLst/>
                          <a:latin typeface="Times New Roman"/>
                        </a:rPr>
                        <a:t>32 516 053,82</a:t>
                      </a:r>
                    </a:p>
                  </a:txBody>
                  <a:tcPr marL="9525" marR="9525" marT="9525" marB="0" anchor="ctr"/>
                </a:tc>
              </a:tr>
              <a:tr h="238746">
                <a:tc>
                  <a:txBody>
                    <a:bodyPr/>
                    <a:lstStyle/>
                    <a:p>
                      <a:pPr algn="l" fontAlgn="ctr"/>
                      <a:r>
                        <a:rPr lang="ru-RU" sz="1200" b="1" i="0" u="none" strike="noStrike">
                          <a:solidFill>
                            <a:srgbClr val="000000"/>
                          </a:solidFill>
                          <a:effectLst/>
                          <a:latin typeface="Times New Roman"/>
                        </a:rPr>
                        <a:t>Подпрограмма 1 «Развитие транспортной инфраструктуры и дорожного хозяйства»</a:t>
                      </a:r>
                    </a:p>
                  </a:txBody>
                  <a:tcPr marL="9525" marR="9525" marT="9525" marB="0" anchor="ctr"/>
                </a:tc>
                <a:tc>
                  <a:txBody>
                    <a:bodyPr/>
                    <a:lstStyle/>
                    <a:p>
                      <a:pPr algn="ctr" fontAlgn="ctr"/>
                      <a:r>
                        <a:rPr lang="ru-RU" sz="1200" b="1" i="0" u="none" strike="noStrike">
                          <a:solidFill>
                            <a:srgbClr val="000000"/>
                          </a:solidFill>
                          <a:effectLst/>
                          <a:latin typeface="Times New Roman"/>
                        </a:rPr>
                        <a:t>20 158 720,21</a:t>
                      </a:r>
                    </a:p>
                  </a:txBody>
                  <a:tcPr marL="9525" marR="9525" marT="9525" marB="0" anchor="ctr"/>
                </a:tc>
                <a:tc>
                  <a:txBody>
                    <a:bodyPr/>
                    <a:lstStyle/>
                    <a:p>
                      <a:pPr algn="ctr" fontAlgn="ctr"/>
                      <a:r>
                        <a:rPr lang="ru-RU" sz="1200" b="1" i="0" u="none" strike="noStrike">
                          <a:solidFill>
                            <a:srgbClr val="000000"/>
                          </a:solidFill>
                          <a:effectLst/>
                          <a:latin typeface="Times New Roman"/>
                        </a:rPr>
                        <a:t>21 419 473,69</a:t>
                      </a:r>
                    </a:p>
                  </a:txBody>
                  <a:tcPr marL="9525" marR="9525" marT="9525" marB="0" anchor="ctr"/>
                </a:tc>
                <a:tc>
                  <a:txBody>
                    <a:bodyPr/>
                    <a:lstStyle/>
                    <a:p>
                      <a:pPr algn="ctr" fontAlgn="ctr"/>
                      <a:r>
                        <a:rPr lang="ru-RU" sz="1200" b="1" i="0" u="none" strike="noStrike">
                          <a:solidFill>
                            <a:srgbClr val="000000"/>
                          </a:solidFill>
                          <a:effectLst/>
                          <a:latin typeface="Times New Roman"/>
                        </a:rPr>
                        <a:t>21 369 473,69</a:t>
                      </a:r>
                    </a:p>
                  </a:txBody>
                  <a:tcPr marL="9525" marR="9525" marT="9525" marB="0" anchor="ctr"/>
                </a:tc>
              </a:tr>
              <a:tr h="670784">
                <a:tc>
                  <a:txBody>
                    <a:bodyPr/>
                    <a:lstStyle/>
                    <a:p>
                      <a:pPr algn="l" fontAlgn="ctr"/>
                      <a:r>
                        <a:rPr lang="ru-RU" sz="1200" b="0" i="0" u="none" strike="noStrike" dirty="0">
                          <a:solidFill>
                            <a:srgbClr val="000000"/>
                          </a:solidFill>
                          <a:effectLst/>
                          <a:latin typeface="Times New Roman"/>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dirty="0">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r>
              <a:tr h="339703">
                <a:tc>
                  <a:txBody>
                    <a:bodyPr/>
                    <a:lstStyle/>
                    <a:p>
                      <a:pPr algn="l" fontAlgn="ctr"/>
                      <a:r>
                        <a:rPr lang="ru-RU" sz="1200" b="0" i="0" u="none" strike="noStrike" dirty="0">
                          <a:solidFill>
                            <a:srgbClr val="000000"/>
                          </a:solidFill>
                          <a:effectLst/>
                          <a:latin typeface="Times New Roman"/>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tc>
                <a:tc>
                  <a:txBody>
                    <a:bodyPr/>
                    <a:lstStyle/>
                    <a:p>
                      <a:pPr algn="ctr" fontAlgn="ctr"/>
                      <a:r>
                        <a:rPr lang="ru-RU" sz="1200" b="0" i="0" u="none" strike="noStrike">
                          <a:solidFill>
                            <a:srgbClr val="000000"/>
                          </a:solidFill>
                          <a:effectLst/>
                          <a:latin typeface="Times New Roman"/>
                        </a:rPr>
                        <a:t>9 234 263,03</a:t>
                      </a:r>
                    </a:p>
                  </a:txBody>
                  <a:tcPr marL="9525" marR="9525" marT="9525" marB="0" anchor="ctr"/>
                </a:tc>
                <a:tc>
                  <a:txBody>
                    <a:bodyPr/>
                    <a:lstStyle/>
                    <a:p>
                      <a:pPr algn="ctr" fontAlgn="ctr"/>
                      <a:r>
                        <a:rPr lang="ru-RU" sz="1200" b="0" i="0" u="none" strike="noStrike">
                          <a:solidFill>
                            <a:srgbClr val="000000"/>
                          </a:solidFill>
                          <a:effectLst/>
                          <a:latin typeface="Times New Roman"/>
                        </a:rPr>
                        <a:t>9 800 000,00</a:t>
                      </a:r>
                    </a:p>
                  </a:txBody>
                  <a:tcPr marL="9525" marR="9525" marT="9525" marB="0" anchor="ctr"/>
                </a:tc>
                <a:tc>
                  <a:txBody>
                    <a:bodyPr/>
                    <a:lstStyle/>
                    <a:p>
                      <a:pPr algn="ctr" fontAlgn="ctr"/>
                      <a:r>
                        <a:rPr lang="ru-RU" sz="1200" b="0" i="0" u="none" strike="noStrike">
                          <a:solidFill>
                            <a:srgbClr val="000000"/>
                          </a:solidFill>
                          <a:effectLst/>
                          <a:latin typeface="Times New Roman"/>
                        </a:rPr>
                        <a:t>9 900 000,00</a:t>
                      </a:r>
                    </a:p>
                  </a:txBody>
                  <a:tcPr marL="9525" marR="9525" marT="9525" marB="0" anchor="ctr"/>
                </a:tc>
              </a:tr>
              <a:tr h="339703">
                <a:tc>
                  <a:txBody>
                    <a:bodyPr/>
                    <a:lstStyle/>
                    <a:p>
                      <a:pPr algn="l" fontAlgn="ctr"/>
                      <a:r>
                        <a:rPr lang="ru-RU" sz="1200" b="0" i="0" u="none" strike="noStrike" dirty="0">
                          <a:solidFill>
                            <a:srgbClr val="000000"/>
                          </a:solidFill>
                          <a:effectLst/>
                          <a:latin typeface="Times New Roman"/>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769 473,69</a:t>
                      </a:r>
                    </a:p>
                  </a:txBody>
                  <a:tcPr marL="9525" marR="9525" marT="9525" marB="0" anchor="ctr"/>
                </a:tc>
                <a:tc>
                  <a:txBody>
                    <a:bodyPr/>
                    <a:lstStyle/>
                    <a:p>
                      <a:pPr algn="ctr" fontAlgn="ctr"/>
                      <a:r>
                        <a:rPr lang="ru-RU" sz="1200" b="0" i="0" u="none" strike="noStrike">
                          <a:solidFill>
                            <a:srgbClr val="000000"/>
                          </a:solidFill>
                          <a:effectLst/>
                          <a:latin typeface="Times New Roman"/>
                        </a:rPr>
                        <a:t>769 473,69</a:t>
                      </a:r>
                    </a:p>
                  </a:txBody>
                  <a:tcPr marL="9525" marR="9525" marT="9525" marB="0" anchor="ctr"/>
                </a:tc>
                <a:tc>
                  <a:txBody>
                    <a:bodyPr/>
                    <a:lstStyle/>
                    <a:p>
                      <a:pPr algn="ctr" fontAlgn="ctr"/>
                      <a:r>
                        <a:rPr lang="ru-RU" sz="1200" b="0" i="0" u="none" strike="noStrike">
                          <a:solidFill>
                            <a:srgbClr val="000000"/>
                          </a:solidFill>
                          <a:effectLst/>
                          <a:latin typeface="Times New Roman"/>
                        </a:rPr>
                        <a:t>769 473,69</a:t>
                      </a:r>
                    </a:p>
                  </a:txBody>
                  <a:tcPr marL="9525" marR="9525" marT="9525" marB="0" anchor="ctr"/>
                </a:tc>
              </a:tr>
              <a:tr h="505243">
                <a:tc>
                  <a:txBody>
                    <a:bodyPr/>
                    <a:lstStyle/>
                    <a:p>
                      <a:pPr algn="l" fontAlgn="ctr"/>
                      <a:r>
                        <a:rPr lang="ru-RU" sz="1200" b="0" i="0" u="none" strike="noStrike">
                          <a:solidFill>
                            <a:srgbClr val="000000"/>
                          </a:solidFill>
                          <a:effectLst/>
                          <a:latin typeface="Times New Roman"/>
                        </a:rPr>
                        <a:t>Содержание, ремонт и капитальный ремонт уличной сети городского округа «Вуктыл» и сооружений на них, в том числе тротуаров общего пользования, остановок общественного транспорта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10 099 383,49</a:t>
                      </a:r>
                    </a:p>
                  </a:txBody>
                  <a:tcPr marL="9525" marR="9525" marT="9525" marB="0" anchor="ctr"/>
                </a:tc>
                <a:tc>
                  <a:txBody>
                    <a:bodyPr/>
                    <a:lstStyle/>
                    <a:p>
                      <a:pPr algn="ctr" fontAlgn="ctr"/>
                      <a:r>
                        <a:rPr lang="ru-RU" sz="1200" b="0" i="0" u="none" strike="noStrike">
                          <a:solidFill>
                            <a:srgbClr val="000000"/>
                          </a:solidFill>
                          <a:effectLst/>
                          <a:latin typeface="Times New Roman"/>
                        </a:rPr>
                        <a:t>10 850 000,00</a:t>
                      </a:r>
                    </a:p>
                  </a:txBody>
                  <a:tcPr marL="9525" marR="9525" marT="9525" marB="0" anchor="ctr"/>
                </a:tc>
                <a:tc>
                  <a:txBody>
                    <a:bodyPr/>
                    <a:lstStyle/>
                    <a:p>
                      <a:pPr algn="ctr" fontAlgn="ctr"/>
                      <a:r>
                        <a:rPr lang="ru-RU" sz="1200" b="0" i="0" u="none" strike="noStrike">
                          <a:solidFill>
                            <a:srgbClr val="000000"/>
                          </a:solidFill>
                          <a:effectLst/>
                          <a:latin typeface="Times New Roman"/>
                        </a:rPr>
                        <a:t>10 700 000,00</a:t>
                      </a:r>
                    </a:p>
                  </a:txBody>
                  <a:tcPr marL="9525" marR="9525" marT="9525" marB="0" anchor="ctr"/>
                </a:tc>
              </a:tr>
              <a:tr h="505243">
                <a:tc>
                  <a:txBody>
                    <a:bodyPr/>
                    <a:lstStyle/>
                    <a:p>
                      <a:pPr algn="l" fontAlgn="t"/>
                      <a:r>
                        <a:rPr lang="ru-RU" sz="1200" b="0" i="0" u="none" strike="noStrike" dirty="0">
                          <a:solidFill>
                            <a:srgbClr val="000000"/>
                          </a:solidFill>
                          <a:effectLst/>
                          <a:latin typeface="Times New Roman"/>
                        </a:rPr>
                        <a:t>Реализация народных проектов в сфере дорожной деятельности в рамках проекта "Народный бюджет"</a:t>
                      </a:r>
                    </a:p>
                  </a:txBody>
                  <a:tcPr marL="9525" marR="9525" marT="9525" marB="0"/>
                </a:tc>
                <a:tc>
                  <a:txBody>
                    <a:bodyPr/>
                    <a:lstStyle/>
                    <a:p>
                      <a:pPr algn="ctr" fontAlgn="ctr"/>
                      <a:r>
                        <a:rPr lang="ru-RU" sz="1200" b="0" i="0" u="none" strike="noStrike">
                          <a:solidFill>
                            <a:srgbClr val="000000"/>
                          </a:solidFill>
                          <a:effectLst/>
                          <a:latin typeface="Times New Roman"/>
                        </a:rPr>
                        <a:t>55 600,00</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dirty="0">
                          <a:solidFill>
                            <a:srgbClr val="000000"/>
                          </a:solidFill>
                          <a:effectLst/>
                          <a:latin typeface="Times New Roman"/>
                        </a:rPr>
                        <a:t>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ustomShape 2"/>
          <p:cNvSpPr/>
          <p:nvPr/>
        </p:nvSpPr>
        <p:spPr>
          <a:xfrm>
            <a:off x="2355632" y="3905488"/>
            <a:ext cx="4176464" cy="288032"/>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a:t>
            </a:r>
            <a:r>
              <a:rPr lang="ru-RU" sz="1400" b="1" strike="noStrike" spc="-1" dirty="0">
                <a:solidFill>
                  <a:srgbClr val="0000FF"/>
                </a:solidFill>
                <a:latin typeface="Calibri"/>
                <a:ea typeface="Microsoft YaHei"/>
              </a:rPr>
              <a:t>МП</a:t>
            </a:r>
            <a:endParaRPr lang="ru-RU" sz="1400" b="0" strike="noStrike" spc="-1" dirty="0">
              <a:latin typeface="Arial"/>
            </a:endParaRPr>
          </a:p>
        </p:txBody>
      </p:sp>
      <p:graphicFrame>
        <p:nvGraphicFramePr>
          <p:cNvPr id="577" name="Table 4"/>
          <p:cNvGraphicFramePr/>
          <p:nvPr>
            <p:extLst>
              <p:ext uri="{D42A27DB-BD31-4B8C-83A1-F6EECF244321}">
                <p14:modId xmlns:p14="http://schemas.microsoft.com/office/powerpoint/2010/main" val="2406216748"/>
              </p:ext>
            </p:extLst>
          </p:nvPr>
        </p:nvGraphicFramePr>
        <p:xfrm>
          <a:off x="483413" y="4193520"/>
          <a:ext cx="8177174" cy="2484120"/>
        </p:xfrm>
        <a:graphic>
          <a:graphicData uri="http://schemas.openxmlformats.org/drawingml/2006/table">
            <a:tbl>
              <a:tblPr/>
              <a:tblGrid>
                <a:gridCol w="3024385"/>
                <a:gridCol w="880493"/>
                <a:gridCol w="588203"/>
                <a:gridCol w="556898"/>
                <a:gridCol w="609292"/>
                <a:gridCol w="651142"/>
                <a:gridCol w="640926"/>
                <a:gridCol w="546024"/>
                <a:gridCol w="679811"/>
              </a:tblGrid>
              <a:tr h="0">
                <a:tc>
                  <a:txBody>
                    <a:bodyPr/>
                    <a:lstStyle/>
                    <a:p>
                      <a:pPr algn="ctr"/>
                      <a:r>
                        <a:rPr lang="ru-RU" sz="1100" b="1" strike="noStrike" spc="-1" dirty="0">
                          <a:latin typeface="Times New Roman" panose="02020603050405020304" pitchFamily="18" charset="0"/>
                          <a:ea typeface="Microsoft YaHei"/>
                          <a:cs typeface="Times New Roman" panose="02020603050405020304" pitchFamily="18" charset="0"/>
                        </a:rPr>
                        <a:t>Показатель (индикатор) (наименование)</a:t>
                      </a:r>
                      <a:endParaRPr lang="ru-RU" sz="11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r>
                        <a:rPr lang="ru-RU" sz="1100" b="1" strike="noStrike" spc="-1" dirty="0">
                          <a:latin typeface="Times New Roman" panose="02020603050405020304" pitchFamily="18" charset="0"/>
                          <a:ea typeface="Microsoft YaHei"/>
                          <a:cs typeface="Times New Roman" panose="02020603050405020304" pitchFamily="18" charset="0"/>
                        </a:rPr>
                        <a:t>Ед. </a:t>
                      </a:r>
                      <a:r>
                        <a:rPr lang="ru-RU" sz="1100" b="1" strike="noStrike" spc="-1" dirty="0" smtClean="0">
                          <a:latin typeface="Times New Roman" panose="02020603050405020304" pitchFamily="18" charset="0"/>
                          <a:ea typeface="Microsoft YaHei"/>
                          <a:cs typeface="Times New Roman" panose="02020603050405020304" pitchFamily="18" charset="0"/>
                        </a:rPr>
                        <a:t>изм.</a:t>
                      </a:r>
                      <a:endParaRPr lang="ru-RU" sz="11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2019 год</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2020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2021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2022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2023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dirty="0">
                          <a:effectLst/>
                          <a:latin typeface="Times New Roman"/>
                          <a:ea typeface="Times New Roman"/>
                        </a:rPr>
                        <a:t>2024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dirty="0">
                          <a:effectLst/>
                          <a:latin typeface="Times New Roman"/>
                          <a:ea typeface="Times New Roman"/>
                        </a:rPr>
                        <a:t>2025 год</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r>
              <a:tr h="238066">
                <a:tc gridSpan="9">
                  <a:txBody>
                    <a:bodyPr/>
                    <a:lstStyle/>
                    <a:p>
                      <a:pPr algn="ctr"/>
                      <a:r>
                        <a:rPr lang="ru-RU" sz="11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a:t>
                      </a:r>
                      <a:r>
                        <a:rPr lang="ru-RU" sz="1100" b="1" strike="noStrike" spc="-1" dirty="0">
                          <a:latin typeface="Times New Roman" panose="02020603050405020304" pitchFamily="18" charset="0"/>
                          <a:ea typeface="Calibri"/>
                          <a:cs typeface="Times New Roman" panose="02020603050405020304" pitchFamily="18" charset="0"/>
                        </a:rPr>
                        <a:t>Развитие транспортной системы</a:t>
                      </a:r>
                      <a:r>
                        <a:rPr lang="ru-RU" sz="1100" b="1" strike="noStrike" spc="-1" dirty="0">
                          <a:latin typeface="Times New Roman" panose="02020603050405020304" pitchFamily="18" charset="0"/>
                          <a:cs typeface="Times New Roman" panose="02020603050405020304" pitchFamily="18" charset="0"/>
                        </a:rPr>
                        <a:t>»</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pPr algn="ctr"/>
                      <a:endParaRPr lang="ru-RU" sz="10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644179">
                <a:tc>
                  <a:txBody>
                    <a:bodyPr/>
                    <a:lstStyle/>
                    <a:p>
                      <a:pPr marL="36195" marR="36195" algn="just">
                        <a:spcAft>
                          <a:spcPts val="0"/>
                        </a:spcAft>
                        <a:tabLst>
                          <a:tab pos="410210" algn="ctr"/>
                        </a:tabLst>
                      </a:pPr>
                      <a:r>
                        <a:rPr lang="ru-RU" sz="1100">
                          <a:effectLst/>
                          <a:latin typeface="Times New Roman"/>
                          <a:ea typeface="Times New Roman"/>
                        </a:rPr>
                        <a:t>Доля протяженности автомобильных дорог общего пользования местного значения, отвечающих нормативным требованиям, в общей протяженности автомобильных дорог общего пользования местного значения</a:t>
                      </a:r>
                    </a:p>
                  </a:txBody>
                  <a:tcPr marL="0" marR="0" marT="47625" marB="47625"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процент</a:t>
                      </a:r>
                    </a:p>
                  </a:txBody>
                  <a:tcPr marL="0" marR="0" marT="47625" marB="47625"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12</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11,6</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11,6</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11,6</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11,6</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r>
              <a:tr h="504140">
                <a:tc>
                  <a:txBody>
                    <a:bodyPr/>
                    <a:lstStyle/>
                    <a:p>
                      <a:pPr marL="36195" marR="36195" algn="just">
                        <a:spcAft>
                          <a:spcPts val="0"/>
                        </a:spcAft>
                      </a:pPr>
                      <a:r>
                        <a:rPr lang="ru-RU" sz="1100">
                          <a:effectLst/>
                          <a:latin typeface="Times New Roman"/>
                          <a:ea typeface="Times New Roman"/>
                        </a:rPr>
                        <a:t>Доля населенных пунктов, охваченных автобусным   сообщением, в общей численности населенных пунктов (на конец года)</a:t>
                      </a:r>
                    </a:p>
                  </a:txBody>
                  <a:tcPr marL="0" marR="0" marT="47625" marB="47625"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процент</a:t>
                      </a:r>
                    </a:p>
                  </a:txBody>
                  <a:tcPr marL="0" marR="0" marT="47625" marB="47625"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45,5</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45,5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364101">
                <a:tc>
                  <a:txBody>
                    <a:bodyPr/>
                    <a:lstStyle/>
                    <a:p>
                      <a:pPr marL="36195" marR="36195" algn="just">
                        <a:spcAft>
                          <a:spcPts val="0"/>
                        </a:spcAft>
                        <a:tabLst>
                          <a:tab pos="410210" algn="ctr"/>
                        </a:tabLst>
                      </a:pPr>
                      <a:r>
                        <a:rPr lang="ru-RU" sz="1100" dirty="0">
                          <a:effectLst/>
                          <a:latin typeface="Times New Roman"/>
                          <a:ea typeface="Times New Roman"/>
                        </a:rPr>
                        <a:t>Число граждан, погибших в дорожно-транспортных происшествиях</a:t>
                      </a:r>
                    </a:p>
                  </a:txBody>
                  <a:tcPr marL="0" marR="0" marT="47625" marB="47625"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человек</a:t>
                      </a:r>
                    </a:p>
                  </a:txBody>
                  <a:tcPr marL="0" marR="0" marT="47625" marB="47625"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3</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1</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1</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1</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1</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r>
            </a:tbl>
          </a:graphicData>
        </a:graphic>
      </p:graphicFrame>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667156849"/>
              </p:ext>
            </p:extLst>
          </p:nvPr>
        </p:nvGraphicFramePr>
        <p:xfrm>
          <a:off x="35496" y="692696"/>
          <a:ext cx="9038952" cy="3157324"/>
        </p:xfrm>
        <a:graphic>
          <a:graphicData uri="http://schemas.openxmlformats.org/drawingml/2006/table">
            <a:tbl>
              <a:tblPr firstRow="1" bandRow="1">
                <a:tableStyleId>{5C22544A-7EE6-4342-B048-85BDC9FD1C3A}</a:tableStyleId>
              </a:tblPr>
              <a:tblGrid>
                <a:gridCol w="6150111"/>
                <a:gridCol w="962947"/>
                <a:gridCol w="999983"/>
                <a:gridCol w="925911"/>
              </a:tblGrid>
              <a:tr h="183928">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175164">
                <a:tc>
                  <a:txBody>
                    <a:bodyPr/>
                    <a:lstStyle/>
                    <a:p>
                      <a:pPr algn="l" fontAlgn="ctr"/>
                      <a:r>
                        <a:rPr lang="ru-RU" sz="1200" b="1" i="0" u="none" strike="noStrike">
                          <a:solidFill>
                            <a:schemeClr val="tx1"/>
                          </a:solidFill>
                          <a:effectLst/>
                          <a:latin typeface="Times New Roman"/>
                        </a:rPr>
                        <a:t>Подпрограмма 2 «Организация транспортного обслуживания»</a:t>
                      </a:r>
                    </a:p>
                  </a:txBody>
                  <a:tcPr marL="9525" marR="9525" marT="9525" marB="0" anchor="ctr"/>
                </a:tc>
                <a:tc>
                  <a:txBody>
                    <a:bodyPr/>
                    <a:lstStyle/>
                    <a:p>
                      <a:pPr algn="ctr" fontAlgn="ctr"/>
                      <a:r>
                        <a:rPr lang="ru-RU" sz="1200" b="1" i="0" u="none" strike="noStrike">
                          <a:solidFill>
                            <a:srgbClr val="000000"/>
                          </a:solidFill>
                          <a:effectLst/>
                          <a:latin typeface="Times New Roman"/>
                        </a:rPr>
                        <a:t>10 849 855,63</a:t>
                      </a:r>
                    </a:p>
                  </a:txBody>
                  <a:tcPr marL="9525" marR="9525" marT="9525" marB="0" anchor="ctr"/>
                </a:tc>
                <a:tc>
                  <a:txBody>
                    <a:bodyPr/>
                    <a:lstStyle/>
                    <a:p>
                      <a:pPr algn="ctr" fontAlgn="ctr"/>
                      <a:r>
                        <a:rPr lang="ru-RU" sz="1200" b="1" i="0" u="none" strike="noStrike">
                          <a:solidFill>
                            <a:srgbClr val="000000"/>
                          </a:solidFill>
                          <a:effectLst/>
                          <a:latin typeface="Times New Roman"/>
                        </a:rPr>
                        <a:t>10 849 899,63</a:t>
                      </a:r>
                    </a:p>
                  </a:txBody>
                  <a:tcPr marL="9525" marR="9525" marT="9525" marB="0" anchor="ctr"/>
                </a:tc>
                <a:tc>
                  <a:txBody>
                    <a:bodyPr/>
                    <a:lstStyle/>
                    <a:p>
                      <a:pPr algn="ctr" fontAlgn="ctr"/>
                      <a:r>
                        <a:rPr lang="ru-RU" sz="1200" b="1" i="0" u="none" strike="noStrike">
                          <a:solidFill>
                            <a:srgbClr val="000000"/>
                          </a:solidFill>
                          <a:effectLst/>
                          <a:latin typeface="Times New Roman"/>
                        </a:rPr>
                        <a:t>10 849 899,63</a:t>
                      </a:r>
                    </a:p>
                  </a:txBody>
                  <a:tcPr marL="9525" marR="9525" marT="9525" marB="0" anchor="ctr"/>
                </a:tc>
              </a:tr>
              <a:tr h="175164">
                <a:tc>
                  <a:txBody>
                    <a:bodyPr/>
                    <a:lstStyle/>
                    <a:p>
                      <a:pPr algn="l" fontAlgn="ctr"/>
                      <a:r>
                        <a:rPr lang="ru-RU" sz="1200" b="0" i="0" u="none" strike="noStrike">
                          <a:solidFill>
                            <a:schemeClr val="tx1"/>
                          </a:solidFill>
                          <a:effectLst/>
                          <a:latin typeface="Times New Roman"/>
                        </a:rPr>
                        <a:t>Организация осуществления перевозок пассажиров и багажа автомобильным транспортом</a:t>
                      </a:r>
                    </a:p>
                  </a:txBody>
                  <a:tcPr marL="9525" marR="9525" marT="9525" marB="0" anchor="ctr"/>
                </a:tc>
                <a:tc>
                  <a:txBody>
                    <a:bodyPr/>
                    <a:lstStyle/>
                    <a:p>
                      <a:pPr algn="ctr" fontAlgn="ctr"/>
                      <a:r>
                        <a:rPr lang="ru-RU" sz="1200" b="0" i="0" u="none" strike="noStrike">
                          <a:solidFill>
                            <a:srgbClr val="000000"/>
                          </a:solidFill>
                          <a:effectLst/>
                          <a:latin typeface="Times New Roman"/>
                        </a:rPr>
                        <a:t>3 964 002,00</a:t>
                      </a:r>
                    </a:p>
                  </a:txBody>
                  <a:tcPr marL="9525" marR="9525" marT="9525" marB="0" anchor="ctr"/>
                </a:tc>
                <a:tc>
                  <a:txBody>
                    <a:bodyPr/>
                    <a:lstStyle/>
                    <a:p>
                      <a:pPr algn="ctr" fontAlgn="ctr"/>
                      <a:r>
                        <a:rPr lang="ru-RU" sz="1200" b="0" i="0" u="none" strike="noStrike">
                          <a:solidFill>
                            <a:srgbClr val="000000"/>
                          </a:solidFill>
                          <a:effectLst/>
                          <a:latin typeface="Times New Roman"/>
                        </a:rPr>
                        <a:t>3 964 046,00</a:t>
                      </a:r>
                    </a:p>
                  </a:txBody>
                  <a:tcPr marL="9525" marR="9525" marT="9525" marB="0" anchor="ctr"/>
                </a:tc>
                <a:tc>
                  <a:txBody>
                    <a:bodyPr/>
                    <a:lstStyle/>
                    <a:p>
                      <a:pPr algn="ctr" fontAlgn="ctr"/>
                      <a:r>
                        <a:rPr lang="ru-RU" sz="1200" b="0" i="0" u="none" strike="noStrike">
                          <a:solidFill>
                            <a:srgbClr val="000000"/>
                          </a:solidFill>
                          <a:effectLst/>
                          <a:latin typeface="Times New Roman"/>
                        </a:rPr>
                        <a:t>3 964 046,00</a:t>
                      </a:r>
                    </a:p>
                  </a:txBody>
                  <a:tcPr marL="9525" marR="9525" marT="9525" marB="0" anchor="ctr"/>
                </a:tc>
              </a:tr>
              <a:tr h="341656">
                <a:tc>
                  <a:txBody>
                    <a:bodyPr/>
                    <a:lstStyle/>
                    <a:p>
                      <a:pPr algn="l" fontAlgn="ctr"/>
                      <a:r>
                        <a:rPr lang="ru-RU" sz="1200" b="0" i="0" u="none" strike="noStrike">
                          <a:solidFill>
                            <a:schemeClr val="tx1"/>
                          </a:solidFill>
                          <a:effectLst/>
                          <a:latin typeface="Times New Roman"/>
                        </a:rPr>
                        <a:t>Обеспечение деятельности муниципального казенного учреждения «Административно-хозяйственный отдел»</a:t>
                      </a:r>
                    </a:p>
                  </a:txBody>
                  <a:tcPr marL="9525" marR="9525" marT="9525" marB="0" anchor="ctr"/>
                </a:tc>
                <a:tc>
                  <a:txBody>
                    <a:bodyPr/>
                    <a:lstStyle/>
                    <a:p>
                      <a:pPr algn="ctr" fontAlgn="ctr"/>
                      <a:r>
                        <a:rPr lang="ru-RU" sz="1200" b="0" i="0" u="none" strike="noStrike">
                          <a:solidFill>
                            <a:srgbClr val="000000"/>
                          </a:solidFill>
                          <a:effectLst/>
                          <a:latin typeface="Times New Roman"/>
                        </a:rPr>
                        <a:t>6 403 353,63</a:t>
                      </a:r>
                    </a:p>
                  </a:txBody>
                  <a:tcPr marL="9525" marR="9525" marT="9525" marB="0" anchor="ctr"/>
                </a:tc>
                <a:tc>
                  <a:txBody>
                    <a:bodyPr/>
                    <a:lstStyle/>
                    <a:p>
                      <a:pPr algn="ctr" fontAlgn="ctr"/>
                      <a:r>
                        <a:rPr lang="ru-RU" sz="1200" b="0" i="0" u="none" strike="noStrike">
                          <a:solidFill>
                            <a:srgbClr val="000000"/>
                          </a:solidFill>
                          <a:effectLst/>
                          <a:latin typeface="Times New Roman"/>
                        </a:rPr>
                        <a:t>6 403 353,63</a:t>
                      </a:r>
                    </a:p>
                  </a:txBody>
                  <a:tcPr marL="9525" marR="9525" marT="9525" marB="0" anchor="ctr"/>
                </a:tc>
                <a:tc>
                  <a:txBody>
                    <a:bodyPr/>
                    <a:lstStyle/>
                    <a:p>
                      <a:pPr algn="ctr" fontAlgn="ctr"/>
                      <a:r>
                        <a:rPr lang="ru-RU" sz="1200" b="0" i="0" u="none" strike="noStrike">
                          <a:solidFill>
                            <a:srgbClr val="000000"/>
                          </a:solidFill>
                          <a:effectLst/>
                          <a:latin typeface="Times New Roman"/>
                        </a:rPr>
                        <a:t>6 403 353,63</a:t>
                      </a:r>
                    </a:p>
                  </a:txBody>
                  <a:tcPr marL="9525" marR="9525" marT="9525" marB="0" anchor="ctr"/>
                </a:tc>
              </a:tr>
              <a:tr h="333737">
                <a:tc>
                  <a:txBody>
                    <a:bodyPr/>
                    <a:lstStyle/>
                    <a:p>
                      <a:pPr algn="l" fontAlgn="ctr"/>
                      <a:r>
                        <a:rPr lang="ru-RU" sz="1200" b="0" i="0" u="none" strike="noStrike">
                          <a:solidFill>
                            <a:schemeClr val="tx1"/>
                          </a:solidFill>
                          <a:effectLst/>
                          <a:latin typeface="Times New Roman"/>
                        </a:rPr>
                        <a:t>Содержание и обустройство остановочных пунктов, расположенных на 1164 км р. Печора в районе местечка Кузьдибож</a:t>
                      </a:r>
                    </a:p>
                  </a:txBody>
                  <a:tcPr marL="9525" marR="9525" marT="9525" marB="0" anchor="ctr"/>
                </a:tc>
                <a:tc>
                  <a:txBody>
                    <a:bodyPr/>
                    <a:lstStyle/>
                    <a:p>
                      <a:pPr algn="ctr" fontAlgn="ctr"/>
                      <a:r>
                        <a:rPr lang="ru-RU" sz="1200" b="0" i="0" u="none" strike="noStrike">
                          <a:solidFill>
                            <a:srgbClr val="000000"/>
                          </a:solidFill>
                          <a:effectLst/>
                          <a:latin typeface="Times New Roman"/>
                        </a:rPr>
                        <a:t>282 500,00</a:t>
                      </a:r>
                    </a:p>
                  </a:txBody>
                  <a:tcPr marL="9525" marR="9525" marT="9525" marB="0" anchor="ctr"/>
                </a:tc>
                <a:tc>
                  <a:txBody>
                    <a:bodyPr/>
                    <a:lstStyle/>
                    <a:p>
                      <a:pPr algn="ctr" fontAlgn="ctr"/>
                      <a:r>
                        <a:rPr lang="ru-RU" sz="1200" b="0" i="0" u="none" strike="noStrike">
                          <a:solidFill>
                            <a:srgbClr val="000000"/>
                          </a:solidFill>
                          <a:effectLst/>
                          <a:latin typeface="Times New Roman"/>
                        </a:rPr>
                        <a:t>282 500,00</a:t>
                      </a:r>
                    </a:p>
                  </a:txBody>
                  <a:tcPr marL="9525" marR="9525" marT="9525" marB="0" anchor="ctr"/>
                </a:tc>
                <a:tc>
                  <a:txBody>
                    <a:bodyPr/>
                    <a:lstStyle/>
                    <a:p>
                      <a:pPr algn="ctr" fontAlgn="ctr"/>
                      <a:r>
                        <a:rPr lang="ru-RU" sz="1200" b="0" i="0" u="none" strike="noStrike">
                          <a:solidFill>
                            <a:srgbClr val="000000"/>
                          </a:solidFill>
                          <a:effectLst/>
                          <a:latin typeface="Times New Roman"/>
                        </a:rPr>
                        <a:t>282 500,00</a:t>
                      </a:r>
                    </a:p>
                  </a:txBody>
                  <a:tcPr marL="9525" marR="9525" marT="9525" marB="0" anchor="ctr"/>
                </a:tc>
              </a:tr>
              <a:tr h="246484">
                <a:tc>
                  <a:txBody>
                    <a:bodyPr/>
                    <a:lstStyle/>
                    <a:p>
                      <a:pPr algn="l" fontAlgn="ctr"/>
                      <a:r>
                        <a:rPr lang="ru-RU" sz="1200" b="0" i="0" u="none" strike="noStrike">
                          <a:solidFill>
                            <a:schemeClr val="tx1"/>
                          </a:solidFill>
                          <a:effectLst/>
                          <a:latin typeface="Times New Roman"/>
                        </a:rPr>
                        <a:t>Содержание части участка взлетно-посадочной полосы аэропорта города Вуктыла</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175164">
                <a:tc>
                  <a:txBody>
                    <a:bodyPr/>
                    <a:lstStyle/>
                    <a:p>
                      <a:pPr algn="l" fontAlgn="ctr"/>
                      <a:r>
                        <a:rPr lang="ru-RU" sz="1200" b="1" i="0" u="none" strike="noStrike">
                          <a:solidFill>
                            <a:schemeClr val="tx1"/>
                          </a:solidFill>
                          <a:effectLst/>
                          <a:latin typeface="Times New Roman"/>
                        </a:rPr>
                        <a:t>Подпрограмма 3 «Повышение безопасности дорожного движения»</a:t>
                      </a:r>
                    </a:p>
                  </a:txBody>
                  <a:tcPr marL="9525" marR="9525" marT="9525" marB="0" anchor="ctr"/>
                </a:tc>
                <a:tc>
                  <a:txBody>
                    <a:bodyPr/>
                    <a:lstStyle/>
                    <a:p>
                      <a:pPr algn="ctr" fontAlgn="ctr"/>
                      <a:r>
                        <a:rPr lang="ru-RU" sz="1200" b="1" i="0" u="none" strike="noStrike">
                          <a:solidFill>
                            <a:srgbClr val="000000"/>
                          </a:solidFill>
                          <a:effectLst/>
                          <a:latin typeface="Times New Roman"/>
                        </a:rPr>
                        <a:t>446 680,50</a:t>
                      </a:r>
                    </a:p>
                  </a:txBody>
                  <a:tcPr marL="9525" marR="9525" marT="9525" marB="0" anchor="ctr"/>
                </a:tc>
                <a:tc>
                  <a:txBody>
                    <a:bodyPr/>
                    <a:lstStyle/>
                    <a:p>
                      <a:pPr algn="ctr" fontAlgn="ctr"/>
                      <a:r>
                        <a:rPr lang="ru-RU" sz="1200" b="1" i="0" u="none" strike="noStrike">
                          <a:solidFill>
                            <a:srgbClr val="000000"/>
                          </a:solidFill>
                          <a:effectLst/>
                          <a:latin typeface="Times New Roman"/>
                        </a:rPr>
                        <a:t>446 680,50</a:t>
                      </a:r>
                    </a:p>
                  </a:txBody>
                  <a:tcPr marL="9525" marR="9525" marT="9525" marB="0" anchor="ctr"/>
                </a:tc>
                <a:tc>
                  <a:txBody>
                    <a:bodyPr/>
                    <a:lstStyle/>
                    <a:p>
                      <a:pPr algn="ctr" fontAlgn="ctr"/>
                      <a:r>
                        <a:rPr lang="ru-RU" sz="1200" b="1" i="0" u="none" strike="noStrike">
                          <a:solidFill>
                            <a:srgbClr val="000000"/>
                          </a:solidFill>
                          <a:effectLst/>
                          <a:latin typeface="Times New Roman"/>
                        </a:rPr>
                        <a:t>296 680,50</a:t>
                      </a:r>
                    </a:p>
                  </a:txBody>
                  <a:tcPr marL="9525" marR="9525" marT="9525" marB="0" anchor="ctr"/>
                </a:tc>
              </a:tr>
              <a:tr h="175164">
                <a:tc>
                  <a:txBody>
                    <a:bodyPr/>
                    <a:lstStyle/>
                    <a:p>
                      <a:pPr algn="l" fontAlgn="ctr"/>
                      <a:r>
                        <a:rPr lang="ru-RU" sz="1200" b="0" i="0" u="none" strike="noStrike" dirty="0">
                          <a:solidFill>
                            <a:schemeClr val="tx1"/>
                          </a:solidFill>
                          <a:effectLst/>
                          <a:latin typeface="Times New Roman"/>
                        </a:rPr>
                        <a:t>Оснащение образовательных учреждений на территории муниципального образования городского округа "Вуктыл" оборудованием и материалами, позволяющими в игровой форме формировать навыки безопасного поведения на улично-дорожной сети</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41656">
                <a:tc>
                  <a:txBody>
                    <a:bodyPr/>
                    <a:lstStyle/>
                    <a:p>
                      <a:pPr algn="l" fontAlgn="ctr"/>
                      <a:r>
                        <a:rPr lang="ru-RU" sz="1200" b="0" i="0" u="none" strike="noStrike">
                          <a:solidFill>
                            <a:schemeClr val="tx1"/>
                          </a:solidFill>
                          <a:effectLst/>
                          <a:latin typeface="Times New Roman"/>
                        </a:rPr>
                        <a:t>Обеспечение обустройства и содержания технических средств организации безопасного дорожного движения</a:t>
                      </a:r>
                    </a:p>
                  </a:txBody>
                  <a:tcPr marL="9525" marR="9525" marT="9525" marB="0" anchor="ctr"/>
                </a:tc>
                <a:tc>
                  <a:txBody>
                    <a:bodyPr/>
                    <a:lstStyle/>
                    <a:p>
                      <a:pPr algn="ctr" fontAlgn="ctr"/>
                      <a:r>
                        <a:rPr lang="ru-RU" sz="1200" b="0" i="0" u="none" strike="noStrike">
                          <a:solidFill>
                            <a:srgbClr val="000000"/>
                          </a:solidFill>
                          <a:effectLst/>
                          <a:latin typeface="Times New Roman"/>
                        </a:rPr>
                        <a:t>350 000,00</a:t>
                      </a:r>
                    </a:p>
                  </a:txBody>
                  <a:tcPr marL="9525" marR="9525" marT="9525" marB="0" anchor="ctr"/>
                </a:tc>
                <a:tc>
                  <a:txBody>
                    <a:bodyPr/>
                    <a:lstStyle/>
                    <a:p>
                      <a:pPr algn="ctr" fontAlgn="ctr"/>
                      <a:r>
                        <a:rPr lang="ru-RU" sz="1200" b="0" i="0" u="none" strike="noStrike">
                          <a:solidFill>
                            <a:srgbClr val="000000"/>
                          </a:solidFill>
                          <a:effectLst/>
                          <a:latin typeface="Times New Roman"/>
                        </a:rPr>
                        <a:t>350 000,00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341656">
                <a:tc>
                  <a:txBody>
                    <a:bodyPr/>
                    <a:lstStyle/>
                    <a:p>
                      <a:pPr algn="l" fontAlgn="ctr"/>
                      <a:r>
                        <a:rPr lang="ru-RU" sz="1200" b="0" i="0" u="none" strike="noStrike" dirty="0">
                          <a:solidFill>
                            <a:schemeClr val="tx1"/>
                          </a:solidFill>
                          <a:effectLst/>
                          <a:latin typeface="Times New Roman"/>
                        </a:rPr>
                        <a:t>Эвакуация длительно хранящегося, брошенного (бесхозяйного) и разукомплектованного автотранспорта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86 680,50</a:t>
                      </a:r>
                    </a:p>
                  </a:txBody>
                  <a:tcPr marL="9525" marR="9525" marT="9525" marB="0" anchor="ctr"/>
                </a:tc>
                <a:tc>
                  <a:txBody>
                    <a:bodyPr/>
                    <a:lstStyle/>
                    <a:p>
                      <a:pPr algn="ctr" fontAlgn="ctr"/>
                      <a:r>
                        <a:rPr lang="ru-RU" sz="1200" b="0" i="0" u="none" strike="noStrike">
                          <a:solidFill>
                            <a:srgbClr val="000000"/>
                          </a:solidFill>
                          <a:effectLst/>
                          <a:latin typeface="Times New Roman"/>
                        </a:rPr>
                        <a:t>86 680,50</a:t>
                      </a:r>
                    </a:p>
                  </a:txBody>
                  <a:tcPr marL="9525" marR="9525" marT="9525" marB="0" anchor="ctr"/>
                </a:tc>
                <a:tc>
                  <a:txBody>
                    <a:bodyPr/>
                    <a:lstStyle/>
                    <a:p>
                      <a:pPr algn="ctr" fontAlgn="ctr"/>
                      <a:r>
                        <a:rPr lang="ru-RU" sz="1200" b="0" i="0" u="none" strike="noStrike" dirty="0">
                          <a:solidFill>
                            <a:srgbClr val="000000"/>
                          </a:solidFill>
                          <a:effectLst/>
                          <a:latin typeface="Times New Roman"/>
                        </a:rPr>
                        <a:t>86 680,50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Picture 8"/>
          <p:cNvPicPr/>
          <p:nvPr/>
        </p:nvPicPr>
        <p:blipFill>
          <a:blip r:embed="rId3"/>
          <a:stretch/>
        </p:blipFill>
        <p:spPr>
          <a:xfrm>
            <a:off x="4932040" y="1021120"/>
            <a:ext cx="3612344" cy="3096344"/>
          </a:xfrm>
          <a:prstGeom prst="rect">
            <a:avLst/>
          </a:prstGeom>
          <a:ln>
            <a:noFill/>
          </a:ln>
        </p:spPr>
      </p:pic>
      <p:graphicFrame>
        <p:nvGraphicFramePr>
          <p:cNvPr id="580" name="Table 1"/>
          <p:cNvGraphicFramePr/>
          <p:nvPr>
            <p:extLst>
              <p:ext uri="{D42A27DB-BD31-4B8C-83A1-F6EECF244321}">
                <p14:modId xmlns:p14="http://schemas.microsoft.com/office/powerpoint/2010/main" val="2913238632"/>
              </p:ext>
            </p:extLst>
          </p:nvPr>
        </p:nvGraphicFramePr>
        <p:xfrm>
          <a:off x="100552" y="4406384"/>
          <a:ext cx="8942896" cy="2423011"/>
        </p:xfrm>
        <a:graphic>
          <a:graphicData uri="http://schemas.openxmlformats.org/drawingml/2006/table">
            <a:tbl>
              <a:tblPr/>
              <a:tblGrid>
                <a:gridCol w="5170655"/>
                <a:gridCol w="1250098"/>
                <a:gridCol w="1136455"/>
                <a:gridCol w="1385688"/>
              </a:tblGrid>
              <a:tr h="0">
                <a:tc>
                  <a:txBody>
                    <a:bodyPr/>
                    <a:lstStyle/>
                    <a:p>
                      <a:pPr algn="ctr"/>
                      <a:r>
                        <a:rPr lang="ru-RU" sz="1400" b="1" strike="noStrike" spc="-1" dirty="0">
                          <a:latin typeface="Times New Roman"/>
                        </a:rPr>
                        <a:t>Наименование мероприятия</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2021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2022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2023</a:t>
                      </a:r>
                    </a:p>
                    <a:p>
                      <a:pPr algn="ctr"/>
                      <a:r>
                        <a:rPr lang="ru-RU" sz="1400" b="1" strike="noStrike" spc="-1" dirty="0" smtClean="0">
                          <a:latin typeface="Times New Roman"/>
                        </a:rPr>
                        <a:t>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r>
              <a:tr h="922673">
                <a:tc>
                  <a:txBody>
                    <a:bodyPr/>
                    <a:lstStyle/>
                    <a:p>
                      <a:pPr algn="just" fontAlgn="ctr"/>
                      <a:r>
                        <a:rPr lang="ru-RU" sz="1200" b="0" i="0" u="none" strike="noStrike" dirty="0" smtClean="0">
                          <a:effectLst/>
                          <a:latin typeface="Times New Roman" panose="02020603050405020304" pitchFamily="18" charset="0"/>
                          <a:cs typeface="Times New Roman" panose="02020603050405020304" pitchFamily="18" charset="0"/>
                        </a:rPr>
                        <a:t>Содержание автомобильных дорог общего пользования местного значения городского округа «Вуктыл» и мостовых сооружений на них</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endParaRPr lang="ru-RU" sz="1200" b="0" i="0" u="none" strike="noStrike" dirty="0" smtClean="0">
                        <a:effectLst/>
                        <a:latin typeface="Times New Roman" panose="02020603050405020304" pitchFamily="18" charset="0"/>
                        <a:cs typeface="Times New Roman" panose="02020603050405020304" pitchFamily="18" charset="0"/>
                      </a:endParaRPr>
                    </a:p>
                    <a:p>
                      <a:pPr algn="ctr" fontAlgn="ctr"/>
                      <a:r>
                        <a:rPr lang="ru-RU" sz="1200" b="0" i="0" u="none" strike="noStrike" dirty="0" smtClean="0">
                          <a:effectLst/>
                          <a:latin typeface="Times New Roman" panose="02020603050405020304" pitchFamily="18" charset="0"/>
                          <a:cs typeface="Times New Roman" panose="02020603050405020304" pitchFamily="18" charset="0"/>
                        </a:rPr>
                        <a:t>9 234,2</a:t>
                      </a:r>
                    </a:p>
                    <a:p>
                      <a:pPr algn="ctr" fontAlgn="ct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9 800,0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9 900,0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491089">
                <a:tc>
                  <a:txBody>
                    <a:bodyPr/>
                    <a:lstStyle/>
                    <a:p>
                      <a:pPr algn="just" fontAlgn="ctr"/>
                      <a:r>
                        <a:rPr lang="ru-RU" sz="1200" b="0" i="0" u="none" strike="noStrike" dirty="0" smtClean="0">
                          <a:effectLst/>
                          <a:latin typeface="Times New Roman" panose="02020603050405020304" pitchFamily="18" charset="0"/>
                          <a:cs typeface="Times New Roman" panose="02020603050405020304" pitchFamily="18" charset="0"/>
                        </a:rPr>
                        <a:t>Оборудование и содержание ледовых переправ и зимних автомобильных дорог общего пользования местного значения городского округа «Вуктыл»</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0" i="0" u="none" strike="noStrike" dirty="0" smtClean="0">
                          <a:solidFill>
                            <a:srgbClr val="000000"/>
                          </a:solidFill>
                          <a:effectLst/>
                          <a:latin typeface="Times New Roman"/>
                        </a:rPr>
                        <a:t>769,5</a:t>
                      </a:r>
                      <a:endParaRPr lang="ru-RU" sz="10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0" i="0" u="none" strike="noStrike" dirty="0" smtClean="0">
                          <a:solidFill>
                            <a:srgbClr val="000000"/>
                          </a:solidFill>
                          <a:effectLst/>
                          <a:latin typeface="Times New Roman"/>
                        </a:rPr>
                        <a:t>769,5</a:t>
                      </a:r>
                      <a:endParaRPr lang="ru-RU" sz="10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0" i="0" u="none" strike="noStrike" dirty="0" smtClean="0">
                          <a:solidFill>
                            <a:srgbClr val="000000"/>
                          </a:solidFill>
                          <a:effectLst/>
                          <a:latin typeface="Times New Roman"/>
                        </a:rPr>
                        <a:t>769,5</a:t>
                      </a:r>
                      <a:endParaRPr lang="ru-RU" sz="10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491089">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Итого</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1" i="0" u="none" strike="noStrike" dirty="0" smtClean="0">
                          <a:solidFill>
                            <a:srgbClr val="000000"/>
                          </a:solidFill>
                          <a:effectLst/>
                          <a:latin typeface="Times New Roman"/>
                        </a:rPr>
                        <a:t>10 003,7</a:t>
                      </a:r>
                      <a:endParaRPr lang="ru-RU" sz="1000" b="1"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1" i="0" u="none" strike="noStrike" dirty="0" smtClean="0">
                          <a:solidFill>
                            <a:srgbClr val="000000"/>
                          </a:solidFill>
                          <a:effectLst/>
                          <a:latin typeface="Times New Roman"/>
                        </a:rPr>
                        <a:t>10 569,5</a:t>
                      </a:r>
                      <a:endParaRPr lang="ru-RU" sz="1000" b="1"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1" i="0" u="none" strike="noStrike" dirty="0" smtClean="0">
                          <a:solidFill>
                            <a:srgbClr val="000000"/>
                          </a:solidFill>
                          <a:effectLst/>
                          <a:latin typeface="Times New Roman"/>
                        </a:rPr>
                        <a:t>10 669,5</a:t>
                      </a:r>
                      <a:endParaRPr lang="ru-RU" sz="1000" b="1"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bl>
          </a:graphicData>
        </a:graphic>
      </p:graphicFrame>
      <p:sp>
        <p:nvSpPr>
          <p:cNvPr id="582" name="TextShape 2"/>
          <p:cNvSpPr txBox="1"/>
          <p:nvPr/>
        </p:nvSpPr>
        <p:spPr>
          <a:xfrm>
            <a:off x="1187624" y="764736"/>
            <a:ext cx="2448000" cy="576000"/>
          </a:xfrm>
          <a:prstGeom prst="rect">
            <a:avLst/>
          </a:prstGeom>
          <a:noFill/>
          <a:ln>
            <a:noFill/>
          </a:ln>
        </p:spPr>
        <p:txBody>
          <a:bodyPr lIns="90000" tIns="45000" rIns="90000" bIns="45000"/>
          <a:lstStyle/>
          <a:p>
            <a:pPr algn="ctr"/>
            <a:r>
              <a:rPr lang="ru-RU" sz="1800" b="1" i="1" strike="noStrike" spc="-1" dirty="0">
                <a:latin typeface="Times New Roman"/>
              </a:rPr>
              <a:t>Всего предусмотрено</a:t>
            </a:r>
            <a:endParaRPr lang="ru-RU" sz="1800" b="0" strike="noStrike" spc="-1" dirty="0">
              <a:latin typeface="Arial"/>
            </a:endParaRPr>
          </a:p>
        </p:txBody>
      </p:sp>
      <p:sp>
        <p:nvSpPr>
          <p:cNvPr id="7"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Муниципальный дорожный фонд,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149876323"/>
              </p:ext>
            </p:extLst>
          </p:nvPr>
        </p:nvGraphicFramePr>
        <p:xfrm>
          <a:off x="179512" y="1143876"/>
          <a:ext cx="4392488" cy="29927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«Социальная защита населения»,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762250267"/>
              </p:ext>
            </p:extLst>
          </p:nvPr>
        </p:nvGraphicFramePr>
        <p:xfrm>
          <a:off x="71499" y="980729"/>
          <a:ext cx="9001001" cy="5268824"/>
        </p:xfrm>
        <a:graphic>
          <a:graphicData uri="http://schemas.openxmlformats.org/drawingml/2006/table">
            <a:tbl>
              <a:tblPr firstRow="1" bandRow="1">
                <a:tableStyleId>{5C22544A-7EE6-4342-B048-85BDC9FD1C3A}</a:tableStyleId>
              </a:tblPr>
              <a:tblGrid>
                <a:gridCol w="6387806"/>
                <a:gridCol w="871065"/>
                <a:gridCol w="871065"/>
                <a:gridCol w="871065"/>
              </a:tblGrid>
              <a:tr h="223810">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26492">
                <a:tc>
                  <a:txBody>
                    <a:bodyPr/>
                    <a:lstStyle/>
                    <a:p>
                      <a:pPr algn="l" fontAlgn="ctr"/>
                      <a:r>
                        <a:rPr lang="ru-RU" sz="1200" b="1" i="0" u="none" strike="noStrike" dirty="0">
                          <a:solidFill>
                            <a:schemeClr val="tx1"/>
                          </a:solidFill>
                          <a:effectLst/>
                          <a:latin typeface="Times New Roman"/>
                        </a:rPr>
                        <a:t>Муниципальная программа городского округа «Вуктыл» «Социальная защита населения»</a:t>
                      </a:r>
                    </a:p>
                  </a:txBody>
                  <a:tcPr marL="9525" marR="9525" marT="9525" marB="0" anchor="ctr"/>
                </a:tc>
                <a:tc>
                  <a:txBody>
                    <a:bodyPr/>
                    <a:lstStyle/>
                    <a:p>
                      <a:pPr algn="ctr" fontAlgn="ctr"/>
                      <a:r>
                        <a:rPr lang="ru-RU" sz="1200" b="1" i="0" u="none" strike="noStrike" dirty="0">
                          <a:solidFill>
                            <a:srgbClr val="000000"/>
                          </a:solidFill>
                          <a:effectLst/>
                          <a:latin typeface="Times New Roman"/>
                        </a:rPr>
                        <a:t>2 </a:t>
                      </a:r>
                      <a:r>
                        <a:rPr lang="ru-RU" sz="1200" b="1" i="0" u="none" strike="noStrike" dirty="0" smtClean="0">
                          <a:solidFill>
                            <a:srgbClr val="000000"/>
                          </a:solidFill>
                          <a:effectLst/>
                          <a:latin typeface="Times New Roman"/>
                        </a:rPr>
                        <a:t>765 442,67</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ctr"/>
                      <a:r>
                        <a:rPr lang="ru-RU" sz="1200" b="1" i="0" u="none" strike="noStrike">
                          <a:solidFill>
                            <a:srgbClr val="000000"/>
                          </a:solidFill>
                          <a:effectLst/>
                          <a:latin typeface="Times New Roman"/>
                        </a:rPr>
                        <a:t>3 684 668,00</a:t>
                      </a:r>
                    </a:p>
                  </a:txBody>
                  <a:tcPr marL="9525" marR="9525" marT="9525" marB="0" anchor="ctr"/>
                </a:tc>
                <a:tc>
                  <a:txBody>
                    <a:bodyPr/>
                    <a:lstStyle/>
                    <a:p>
                      <a:pPr algn="ctr" fontAlgn="ctr"/>
                      <a:r>
                        <a:rPr lang="ru-RU" sz="1200" b="1" i="0" u="none" strike="noStrike">
                          <a:solidFill>
                            <a:srgbClr val="000000"/>
                          </a:solidFill>
                          <a:effectLst/>
                          <a:latin typeface="Times New Roman"/>
                        </a:rPr>
                        <a:t>3 674 668,00</a:t>
                      </a:r>
                    </a:p>
                  </a:txBody>
                  <a:tcPr marL="9525" marR="9525" marT="9525" marB="0" anchor="ctr"/>
                </a:tc>
              </a:tr>
              <a:tr h="140028">
                <a:tc>
                  <a:txBody>
                    <a:bodyPr/>
                    <a:lstStyle/>
                    <a:p>
                      <a:pPr algn="l" fontAlgn="ctr"/>
                      <a:r>
                        <a:rPr lang="ru-RU" sz="1200" b="1" i="0" u="none" strike="noStrike" dirty="0">
                          <a:solidFill>
                            <a:schemeClr val="tx1"/>
                          </a:solidFill>
                          <a:effectLst/>
                          <a:latin typeface="Times New Roman"/>
                        </a:rPr>
                        <a:t>Подпрограмма 1 «Улучшение жилищных условий»</a:t>
                      </a:r>
                    </a:p>
                  </a:txBody>
                  <a:tcPr marL="9525" marR="9525" marT="9525" marB="0" anchor="ctr"/>
                </a:tc>
                <a:tc>
                  <a:txBody>
                    <a:bodyPr/>
                    <a:lstStyle/>
                    <a:p>
                      <a:pPr algn="ctr" fontAlgn="ctr"/>
                      <a:r>
                        <a:rPr lang="ru-RU" sz="1200" b="1" i="0" u="none" strike="noStrike">
                          <a:solidFill>
                            <a:srgbClr val="000000"/>
                          </a:solidFill>
                          <a:effectLst/>
                          <a:latin typeface="Times New Roman"/>
                        </a:rPr>
                        <a:t>1 486 539,00</a:t>
                      </a:r>
                    </a:p>
                  </a:txBody>
                  <a:tcPr marL="9525" marR="9525" marT="9525" marB="0" anchor="ctr"/>
                </a:tc>
                <a:tc>
                  <a:txBody>
                    <a:bodyPr/>
                    <a:lstStyle/>
                    <a:p>
                      <a:pPr algn="ctr" fontAlgn="ctr"/>
                      <a:r>
                        <a:rPr lang="ru-RU" sz="1200" b="1" i="0" u="none" strike="noStrike">
                          <a:solidFill>
                            <a:srgbClr val="000000"/>
                          </a:solidFill>
                          <a:effectLst/>
                          <a:latin typeface="Times New Roman"/>
                        </a:rPr>
                        <a:t>2 609 668,00</a:t>
                      </a:r>
                    </a:p>
                  </a:txBody>
                  <a:tcPr marL="9525" marR="9525" marT="9525" marB="0" anchor="ctr"/>
                </a:tc>
                <a:tc>
                  <a:txBody>
                    <a:bodyPr/>
                    <a:lstStyle/>
                    <a:p>
                      <a:pPr algn="ctr" fontAlgn="ctr"/>
                      <a:r>
                        <a:rPr lang="ru-RU" sz="1200" b="1" i="0" u="none" strike="noStrike">
                          <a:solidFill>
                            <a:srgbClr val="000000"/>
                          </a:solidFill>
                          <a:effectLst/>
                          <a:latin typeface="Times New Roman"/>
                        </a:rPr>
                        <a:t>2 609 668,00</a:t>
                      </a:r>
                    </a:p>
                  </a:txBody>
                  <a:tcPr marL="9525" marR="9525" marT="9525" marB="0" anchor="ctr"/>
                </a:tc>
              </a:tr>
              <a:tr h="226492">
                <a:tc>
                  <a:txBody>
                    <a:bodyPr/>
                    <a:lstStyle/>
                    <a:p>
                      <a:pPr algn="l" fontAlgn="ctr"/>
                      <a:r>
                        <a:rPr lang="ru-RU" sz="1200" b="0" i="0" u="none" strike="noStrike" dirty="0">
                          <a:solidFill>
                            <a:schemeClr val="tx1"/>
                          </a:solidFill>
                          <a:effectLst/>
                          <a:latin typeface="Times New Roman"/>
                        </a:rPr>
                        <a:t>Обеспечение жилыми помещениями детей-сирот, детей, оставшихся без попечения родителей, и лиц из их числа по договорам найма специализированных жилых помещений</a:t>
                      </a:r>
                    </a:p>
                  </a:txBody>
                  <a:tcPr marL="9525" marR="9525" marT="9525" marB="0" anchor="ctr"/>
                </a:tc>
                <a:tc>
                  <a:txBody>
                    <a:bodyPr/>
                    <a:lstStyle/>
                    <a:p>
                      <a:pPr algn="ctr" fontAlgn="ctr"/>
                      <a:r>
                        <a:rPr lang="ru-RU" sz="1200" b="0" i="0" u="none" strike="noStrike">
                          <a:solidFill>
                            <a:srgbClr val="000000"/>
                          </a:solidFill>
                          <a:effectLst/>
                          <a:latin typeface="Times New Roman"/>
                        </a:rPr>
                        <a:t>51 900,00</a:t>
                      </a:r>
                    </a:p>
                  </a:txBody>
                  <a:tcPr marL="9525" marR="9525" marT="9525" marB="0" anchor="ctr"/>
                </a:tc>
                <a:tc>
                  <a:txBody>
                    <a:bodyPr/>
                    <a:lstStyle/>
                    <a:p>
                      <a:pPr algn="ctr" fontAlgn="ctr"/>
                      <a:r>
                        <a:rPr lang="ru-RU" sz="1200" b="0" i="0" u="none" strike="noStrike">
                          <a:solidFill>
                            <a:srgbClr val="000000"/>
                          </a:solidFill>
                          <a:effectLst/>
                          <a:latin typeface="Times New Roman"/>
                        </a:rPr>
                        <a:t>1 175 029,00</a:t>
                      </a:r>
                    </a:p>
                  </a:txBody>
                  <a:tcPr marL="9525" marR="9525" marT="9525" marB="0" anchor="ctr"/>
                </a:tc>
                <a:tc>
                  <a:txBody>
                    <a:bodyPr/>
                    <a:lstStyle/>
                    <a:p>
                      <a:pPr algn="ctr" fontAlgn="ctr"/>
                      <a:r>
                        <a:rPr lang="ru-RU" sz="1200" b="0" i="0" u="none" strike="noStrike">
                          <a:solidFill>
                            <a:srgbClr val="000000"/>
                          </a:solidFill>
                          <a:effectLst/>
                          <a:latin typeface="Times New Roman"/>
                        </a:rPr>
                        <a:t>1 175 029,00</a:t>
                      </a:r>
                    </a:p>
                  </a:txBody>
                  <a:tcPr marL="9525" marR="9525" marT="9525" marB="0" anchor="ctr"/>
                </a:tc>
              </a:tr>
              <a:tr h="447236">
                <a:tc>
                  <a:txBody>
                    <a:bodyPr/>
                    <a:lstStyle/>
                    <a:p>
                      <a:pPr algn="l" fontAlgn="ctr"/>
                      <a:r>
                        <a:rPr lang="ru-RU" sz="1200" b="0" i="0" u="none" strike="noStrike" dirty="0">
                          <a:solidFill>
                            <a:schemeClr val="tx1"/>
                          </a:solidFill>
                          <a:effectLst/>
                          <a:latin typeface="Times New Roman"/>
                        </a:rPr>
                        <a:t>Предоставление единовременных денежных выплат на строительство или приобретение жилого помещения отдельным категориям граждан, установленных </a:t>
                      </a:r>
                      <a:r>
                        <a:rPr lang="ru-RU" sz="1200" b="0" i="0" u="none" strike="noStrike" dirty="0" smtClean="0">
                          <a:solidFill>
                            <a:schemeClr val="tx1"/>
                          </a:solidFill>
                          <a:effectLst/>
                          <a:latin typeface="Times New Roman"/>
                        </a:rPr>
                        <a:t>федеральным законом от </a:t>
                      </a:r>
                      <a:r>
                        <a:rPr lang="ru-RU" sz="1200" b="0" i="0" u="none" strike="noStrike" dirty="0">
                          <a:solidFill>
                            <a:schemeClr val="tx1"/>
                          </a:solidFill>
                          <a:effectLst/>
                          <a:latin typeface="Times New Roman"/>
                        </a:rPr>
                        <a:t>24 ноября 1995 г. № 181-ФЗ «О социальной защите инвалидов в Российской Федерации»</a:t>
                      </a:r>
                    </a:p>
                  </a:txBody>
                  <a:tcPr marL="9525" marR="9525" marT="9525" marB="0" anchor="ctr"/>
                </a:tc>
                <a:tc>
                  <a:txBody>
                    <a:bodyPr/>
                    <a:lstStyle/>
                    <a:p>
                      <a:pPr algn="ctr" fontAlgn="ctr"/>
                      <a:r>
                        <a:rPr lang="ru-RU" sz="1200" b="0" i="0" u="none" strike="noStrike">
                          <a:solidFill>
                            <a:srgbClr val="000000"/>
                          </a:solidFill>
                          <a:effectLst/>
                          <a:latin typeface="Times New Roman"/>
                        </a:rPr>
                        <a:t>851 798,00</a:t>
                      </a:r>
                    </a:p>
                  </a:txBody>
                  <a:tcPr marL="9525" marR="9525" marT="9525" marB="0" anchor="ctr"/>
                </a:tc>
                <a:tc>
                  <a:txBody>
                    <a:bodyPr/>
                    <a:lstStyle/>
                    <a:p>
                      <a:pPr algn="ctr" fontAlgn="ctr"/>
                      <a:r>
                        <a:rPr lang="ru-RU" sz="1200" b="0" i="0" u="none" strike="noStrike">
                          <a:solidFill>
                            <a:srgbClr val="000000"/>
                          </a:solidFill>
                          <a:effectLst/>
                          <a:latin typeface="Times New Roman"/>
                        </a:rPr>
                        <a:t>851 798,00</a:t>
                      </a:r>
                    </a:p>
                  </a:txBody>
                  <a:tcPr marL="9525" marR="9525" marT="9525" marB="0" anchor="ctr"/>
                </a:tc>
                <a:tc>
                  <a:txBody>
                    <a:bodyPr/>
                    <a:lstStyle/>
                    <a:p>
                      <a:pPr algn="ctr" fontAlgn="ctr"/>
                      <a:r>
                        <a:rPr lang="ru-RU" sz="1200" b="0" i="0" u="none" strike="noStrike">
                          <a:solidFill>
                            <a:srgbClr val="000000"/>
                          </a:solidFill>
                          <a:effectLst/>
                          <a:latin typeface="Times New Roman"/>
                        </a:rPr>
                        <a:t>851 798,00</a:t>
                      </a:r>
                    </a:p>
                  </a:txBody>
                  <a:tcPr marL="9525" marR="9525" marT="9525" marB="0" anchor="ctr"/>
                </a:tc>
              </a:tr>
              <a:tr h="174871">
                <a:tc>
                  <a:txBody>
                    <a:bodyPr/>
                    <a:lstStyle/>
                    <a:p>
                      <a:pPr algn="l" fontAlgn="ctr"/>
                      <a:r>
                        <a:rPr lang="ru-RU" sz="1200" b="0" i="0" u="none" strike="noStrike" dirty="0">
                          <a:solidFill>
                            <a:schemeClr val="tx1"/>
                          </a:solidFill>
                          <a:effectLst/>
                          <a:latin typeface="Times New Roman"/>
                        </a:rPr>
                        <a:t>Предоставление социальных выплат молодым семьям</a:t>
                      </a:r>
                    </a:p>
                  </a:txBody>
                  <a:tcPr marL="9525" marR="9525" marT="9525" marB="0" anchor="ctr"/>
                </a:tc>
                <a:tc>
                  <a:txBody>
                    <a:bodyPr/>
                    <a:lstStyle/>
                    <a:p>
                      <a:pPr algn="ctr" fontAlgn="ctr"/>
                      <a:r>
                        <a:rPr lang="ru-RU" sz="1200" b="0" i="0" u="none" strike="noStrike">
                          <a:solidFill>
                            <a:srgbClr val="000000"/>
                          </a:solidFill>
                          <a:effectLst/>
                          <a:latin typeface="Times New Roman"/>
                        </a:rPr>
                        <a:t>582 841,00</a:t>
                      </a:r>
                    </a:p>
                  </a:txBody>
                  <a:tcPr marL="9525" marR="9525" marT="9525" marB="0" anchor="ctr"/>
                </a:tc>
                <a:tc>
                  <a:txBody>
                    <a:bodyPr/>
                    <a:lstStyle/>
                    <a:p>
                      <a:pPr algn="ctr" fontAlgn="ctr"/>
                      <a:r>
                        <a:rPr lang="ru-RU" sz="1200" b="0" i="0" u="none" strike="noStrike">
                          <a:solidFill>
                            <a:srgbClr val="000000"/>
                          </a:solidFill>
                          <a:effectLst/>
                          <a:latin typeface="Times New Roman"/>
                        </a:rPr>
                        <a:t>582 841,00</a:t>
                      </a:r>
                    </a:p>
                  </a:txBody>
                  <a:tcPr marL="9525" marR="9525" marT="9525" marB="0" anchor="ctr"/>
                </a:tc>
                <a:tc>
                  <a:txBody>
                    <a:bodyPr/>
                    <a:lstStyle/>
                    <a:p>
                      <a:pPr algn="ctr" fontAlgn="ctr"/>
                      <a:r>
                        <a:rPr lang="ru-RU" sz="1200" b="0" i="0" u="none" strike="noStrike">
                          <a:solidFill>
                            <a:srgbClr val="000000"/>
                          </a:solidFill>
                          <a:effectLst/>
                          <a:latin typeface="Times New Roman"/>
                        </a:rPr>
                        <a:t>582 841,00</a:t>
                      </a:r>
                    </a:p>
                  </a:txBody>
                  <a:tcPr marL="9525" marR="9525" marT="9525" marB="0" anchor="ctr"/>
                </a:tc>
              </a:tr>
              <a:tr h="147582">
                <a:tc>
                  <a:txBody>
                    <a:bodyPr/>
                    <a:lstStyle/>
                    <a:p>
                      <a:pPr algn="l" fontAlgn="ctr"/>
                      <a:r>
                        <a:rPr lang="ru-RU" sz="1200" b="1" i="0" u="none" strike="noStrike" dirty="0">
                          <a:solidFill>
                            <a:schemeClr val="tx1"/>
                          </a:solidFill>
                          <a:effectLst/>
                          <a:latin typeface="Times New Roman"/>
                        </a:rPr>
                        <a:t>Подпрограмма 2 «Социальная поддержка населения»</a:t>
                      </a:r>
                    </a:p>
                  </a:txBody>
                  <a:tcPr marL="9525" marR="9525" marT="9525" marB="0" anchor="ctr"/>
                </a:tc>
                <a:tc>
                  <a:txBody>
                    <a:bodyPr/>
                    <a:lstStyle/>
                    <a:p>
                      <a:pPr algn="ctr" fontAlgn="ctr"/>
                      <a:r>
                        <a:rPr lang="ru-RU" sz="1200" b="1" i="0" u="none" strike="noStrike" dirty="0" smtClean="0">
                          <a:solidFill>
                            <a:srgbClr val="000000"/>
                          </a:solidFill>
                          <a:effectLst/>
                          <a:latin typeface="Times New Roman"/>
                        </a:rPr>
                        <a:t>330 992,55</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ctr"/>
                      <a:r>
                        <a:rPr lang="ru-RU" sz="1200" b="1" i="0" u="none" strike="noStrike">
                          <a:solidFill>
                            <a:srgbClr val="000000"/>
                          </a:solidFill>
                          <a:effectLst/>
                          <a:latin typeface="Times New Roman"/>
                        </a:rPr>
                        <a:t>385 000,00</a:t>
                      </a:r>
                    </a:p>
                  </a:txBody>
                  <a:tcPr marL="9525" marR="9525" marT="9525" marB="0" anchor="ctr"/>
                </a:tc>
                <a:tc>
                  <a:txBody>
                    <a:bodyPr/>
                    <a:lstStyle/>
                    <a:p>
                      <a:pPr algn="ctr" fontAlgn="ctr"/>
                      <a:r>
                        <a:rPr lang="ru-RU" sz="1200" b="1" i="0" u="none" strike="noStrike">
                          <a:solidFill>
                            <a:srgbClr val="000000"/>
                          </a:solidFill>
                          <a:effectLst/>
                          <a:latin typeface="Times New Roman"/>
                        </a:rPr>
                        <a:t>385 000,00</a:t>
                      </a:r>
                    </a:p>
                  </a:txBody>
                  <a:tcPr marL="9525" marR="9525" marT="9525" marB="0" anchor="ctr"/>
                </a:tc>
              </a:tr>
              <a:tr h="147582">
                <a:tc>
                  <a:txBody>
                    <a:bodyPr/>
                    <a:lstStyle/>
                    <a:p>
                      <a:pPr algn="l" fontAlgn="ctr"/>
                      <a:r>
                        <a:rPr lang="ru-RU" sz="1200" b="0" i="0" u="none" strike="noStrike" dirty="0">
                          <a:solidFill>
                            <a:schemeClr val="tx1"/>
                          </a:solidFill>
                          <a:effectLst/>
                          <a:latin typeface="Times New Roman"/>
                        </a:rPr>
                        <a:t>Организация и проведение социально значимых мероприятий</a:t>
                      </a:r>
                    </a:p>
                  </a:txBody>
                  <a:tcPr marL="9525" marR="9525" marT="9525" marB="0" anchor="ctr"/>
                </a:tc>
                <a:tc>
                  <a:txBody>
                    <a:bodyPr/>
                    <a:lstStyle/>
                    <a:p>
                      <a:pPr algn="ctr" fontAlgn="ctr"/>
                      <a:r>
                        <a:rPr lang="ru-RU" sz="1200" b="0" i="0" u="none" strike="noStrike" dirty="0" smtClean="0">
                          <a:solidFill>
                            <a:srgbClr val="000000"/>
                          </a:solidFill>
                          <a:effectLst/>
                          <a:latin typeface="Times New Roman"/>
                        </a:rPr>
                        <a:t>190 992,55</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a:solidFill>
                            <a:srgbClr val="000000"/>
                          </a:solidFill>
                          <a:effectLst/>
                          <a:latin typeface="Times New Roman"/>
                        </a:rPr>
                        <a:t>240 000,00</a:t>
                      </a:r>
                    </a:p>
                  </a:txBody>
                  <a:tcPr marL="9525" marR="9525" marT="9525" marB="0" anchor="ctr"/>
                </a:tc>
                <a:tc>
                  <a:txBody>
                    <a:bodyPr/>
                    <a:lstStyle/>
                    <a:p>
                      <a:pPr algn="ctr" fontAlgn="ctr"/>
                      <a:r>
                        <a:rPr lang="ru-RU" sz="1200" b="0" i="0" u="none" strike="noStrike">
                          <a:solidFill>
                            <a:srgbClr val="000000"/>
                          </a:solidFill>
                          <a:effectLst/>
                          <a:latin typeface="Times New Roman"/>
                        </a:rPr>
                        <a:t>240 000,00</a:t>
                      </a:r>
                    </a:p>
                  </a:txBody>
                  <a:tcPr marL="9525" marR="9525" marT="9525" marB="0" anchor="ctr"/>
                </a:tc>
              </a:tr>
              <a:tr h="147582">
                <a:tc>
                  <a:txBody>
                    <a:bodyPr/>
                    <a:lstStyle/>
                    <a:p>
                      <a:pPr algn="l" fontAlgn="ctr"/>
                      <a:r>
                        <a:rPr lang="ru-RU" sz="1200" b="0" i="0" u="none" strike="noStrike" dirty="0">
                          <a:solidFill>
                            <a:schemeClr val="tx1"/>
                          </a:solidFill>
                          <a:effectLst/>
                          <a:latin typeface="Times New Roman"/>
                        </a:rPr>
                        <a:t>Оказание адресной помощи населению, а также дополнительных мер социальной поддержки</a:t>
                      </a:r>
                    </a:p>
                  </a:txBody>
                  <a:tcPr marL="9525" marR="9525" marT="9525" marB="0" anchor="ctr"/>
                </a:tc>
                <a:tc>
                  <a:txBody>
                    <a:bodyPr/>
                    <a:lstStyle/>
                    <a:p>
                      <a:pPr algn="ctr" fontAlgn="ctr"/>
                      <a:r>
                        <a:rPr lang="ru-RU" sz="1200" b="0" i="0" u="none" strike="noStrike" dirty="0">
                          <a:solidFill>
                            <a:srgbClr val="000000"/>
                          </a:solidFill>
                          <a:effectLst/>
                          <a:latin typeface="Times New Roman"/>
                        </a:rPr>
                        <a:t>140 000,00</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r>
              <a:tr h="192289">
                <a:tc>
                  <a:txBody>
                    <a:bodyPr/>
                    <a:lstStyle/>
                    <a:p>
                      <a:pPr algn="l" fontAlgn="ctr"/>
                      <a:r>
                        <a:rPr lang="ru-RU" sz="1200" b="0" i="0" u="none" strike="noStrike">
                          <a:solidFill>
                            <a:schemeClr val="tx1"/>
                          </a:solidFill>
                          <a:effectLst/>
                          <a:latin typeface="Times New Roman"/>
                        </a:rPr>
                        <a:t>Обучение граждан в области правовой и компьютерной грамотности, организация деятельности «социального десанта»</a:t>
                      </a:r>
                    </a:p>
                  </a:txBody>
                  <a:tcPr marL="9525" marR="9525" marT="9525" marB="0" anchor="ctr"/>
                </a:tc>
                <a:tc>
                  <a:txBody>
                    <a:bodyPr/>
                    <a:lstStyle/>
                    <a:p>
                      <a:pPr algn="ctr" fontAlgn="ctr"/>
                      <a:r>
                        <a:rPr lang="ru-RU" sz="1200" b="0" i="0" u="none" strike="noStrike" dirty="0">
                          <a:solidFill>
                            <a:srgbClr val="000000"/>
                          </a:solidFill>
                          <a:effectLst/>
                          <a:latin typeface="Times New Roman"/>
                        </a:rPr>
                        <a:t>0,00</a:t>
                      </a:r>
                    </a:p>
                  </a:txBody>
                  <a:tcPr marL="9525" marR="9525" marT="9525" marB="0" anchor="ctr"/>
                </a:tc>
                <a:tc>
                  <a:txBody>
                    <a:bodyPr/>
                    <a:lstStyle/>
                    <a:p>
                      <a:pPr algn="ctr" fontAlgn="ctr"/>
                      <a:r>
                        <a:rPr lang="ru-RU" sz="1200" b="0" i="0" u="none" strike="noStrike" dirty="0">
                          <a:solidFill>
                            <a:srgbClr val="000000"/>
                          </a:solidFill>
                          <a:effectLst/>
                          <a:latin typeface="Times New Roman"/>
                        </a:rPr>
                        <a:t>5 000,00</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r>
              <a:tr h="226492">
                <a:tc>
                  <a:txBody>
                    <a:bodyPr/>
                    <a:lstStyle/>
                    <a:p>
                      <a:pPr algn="l" fontAlgn="ctr"/>
                      <a:r>
                        <a:rPr lang="ru-RU" sz="1200" b="1" i="0" u="none" strike="noStrike" dirty="0">
                          <a:solidFill>
                            <a:schemeClr val="tx1"/>
                          </a:solidFill>
                          <a:effectLst/>
                          <a:latin typeface="Times New Roman"/>
                        </a:rPr>
                        <a:t>Подпрограмма 3 «Содействие занятости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697 911,12</a:t>
                      </a:r>
                    </a:p>
                  </a:txBody>
                  <a:tcPr marL="9525" marR="9525" marT="9525" marB="0" anchor="ctr"/>
                </a:tc>
                <a:tc>
                  <a:txBody>
                    <a:bodyPr/>
                    <a:lstStyle/>
                    <a:p>
                      <a:pPr algn="ctr" fontAlgn="ctr"/>
                      <a:r>
                        <a:rPr lang="ru-RU" sz="1200" b="1" i="0" u="none" strike="noStrike" dirty="0">
                          <a:solidFill>
                            <a:srgbClr val="000000"/>
                          </a:solidFill>
                          <a:effectLst/>
                          <a:latin typeface="Times New Roman"/>
                        </a:rPr>
                        <a:t>320 000,00</a:t>
                      </a:r>
                    </a:p>
                  </a:txBody>
                  <a:tcPr marL="9525" marR="9525" marT="9525" marB="0" anchor="ctr"/>
                </a:tc>
                <a:tc>
                  <a:txBody>
                    <a:bodyPr/>
                    <a:lstStyle/>
                    <a:p>
                      <a:pPr algn="ctr" fontAlgn="ctr"/>
                      <a:r>
                        <a:rPr lang="ru-RU" sz="1200" b="1" i="0" u="none" strike="noStrike">
                          <a:solidFill>
                            <a:srgbClr val="000000"/>
                          </a:solidFill>
                          <a:effectLst/>
                          <a:latin typeface="Times New Roman"/>
                        </a:rPr>
                        <a:t>320 000,00</a:t>
                      </a:r>
                    </a:p>
                  </a:txBody>
                  <a:tcPr marL="9525" marR="9525" marT="9525" marB="0" anchor="ctr"/>
                </a:tc>
              </a:tr>
              <a:tr h="179359">
                <a:tc>
                  <a:txBody>
                    <a:bodyPr/>
                    <a:lstStyle/>
                    <a:p>
                      <a:pPr algn="l" fontAlgn="ctr"/>
                      <a:r>
                        <a:rPr lang="ru-RU" sz="1200" b="0" i="0" u="none" strike="noStrike">
                          <a:solidFill>
                            <a:schemeClr val="tx1"/>
                          </a:solidFill>
                          <a:effectLst/>
                          <a:latin typeface="Times New Roman"/>
                        </a:rPr>
                        <a:t>Реализация социально-значимых проектов в рамках проекта «Народный бюджет»</a:t>
                      </a:r>
                    </a:p>
                  </a:txBody>
                  <a:tcPr marL="9525" marR="9525" marT="9525" marB="0" anchor="ctr"/>
                </a:tc>
                <a:tc>
                  <a:txBody>
                    <a:bodyPr/>
                    <a:lstStyle/>
                    <a:p>
                      <a:pPr algn="ctr" fontAlgn="ctr"/>
                      <a:r>
                        <a:rPr lang="ru-RU" sz="1200" b="0" i="0" u="none" strike="noStrike">
                          <a:solidFill>
                            <a:srgbClr val="000000"/>
                          </a:solidFill>
                          <a:effectLst/>
                          <a:latin typeface="Times New Roman"/>
                        </a:rPr>
                        <a:t>377 911,12</a:t>
                      </a:r>
                    </a:p>
                  </a:txBody>
                  <a:tcPr marL="9525" marR="9525" marT="9525" marB="0" anchor="ctr"/>
                </a:tc>
                <a:tc>
                  <a:txBody>
                    <a:bodyPr/>
                    <a:lstStyle/>
                    <a:p>
                      <a:pPr algn="ctr" fontAlgn="ctr"/>
                      <a:r>
                        <a:rPr lang="ru-RU" sz="1200" b="0" i="0" u="none" strike="noStrike" dirty="0">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r>
              <a:tr h="184478">
                <a:tc>
                  <a:txBody>
                    <a:bodyPr/>
                    <a:lstStyle/>
                    <a:p>
                      <a:pPr algn="l" fontAlgn="ctr"/>
                      <a:r>
                        <a:rPr lang="ru-RU" sz="1200" b="0" i="0" u="none" strike="noStrike" dirty="0">
                          <a:solidFill>
                            <a:schemeClr val="tx1"/>
                          </a:solidFill>
                          <a:effectLst/>
                          <a:latin typeface="Times New Roman"/>
                        </a:rPr>
                        <a:t>Организация общественных (временных) работ на территории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320 000,00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320 000,00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320 000,00</a:t>
                      </a:r>
                    </a:p>
                  </a:txBody>
                  <a:tcPr marL="9525" marR="9525" marT="9525" marB="0" anchor="ctr"/>
                </a:tc>
              </a:tr>
              <a:tr h="184478">
                <a:tc>
                  <a:txBody>
                    <a:bodyPr/>
                    <a:lstStyle/>
                    <a:p>
                      <a:pPr algn="l" fontAlgn="ctr"/>
                      <a:r>
                        <a:rPr lang="ru-RU" sz="1200" b="1" i="0" u="none" strike="noStrike" dirty="0">
                          <a:solidFill>
                            <a:schemeClr val="tx1"/>
                          </a:solidFill>
                          <a:effectLst/>
                          <a:latin typeface="Times New Roman"/>
                        </a:rPr>
                        <a:t>Подпрограмма 5 «Доступная среда»</a:t>
                      </a:r>
                    </a:p>
                  </a:txBody>
                  <a:tcPr marL="9525" marR="9525" marT="9525" marB="0" anchor="ctr"/>
                </a:tc>
                <a:tc>
                  <a:txBody>
                    <a:bodyPr/>
                    <a:lstStyle/>
                    <a:p>
                      <a:pPr algn="ctr" fontAlgn="ctr"/>
                      <a:r>
                        <a:rPr lang="ru-RU" sz="1200" b="1" i="0" u="none" strike="noStrike" dirty="0">
                          <a:solidFill>
                            <a:srgbClr val="000000"/>
                          </a:solidFill>
                          <a:effectLst/>
                          <a:latin typeface="Times New Roman"/>
                        </a:rPr>
                        <a:t>100 000,00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220 000,00</a:t>
                      </a:r>
                    </a:p>
                  </a:txBody>
                  <a:tcPr marL="9525" marR="9525" marT="9525" marB="0" anchor="ctr"/>
                </a:tc>
                <a:tc>
                  <a:txBody>
                    <a:bodyPr/>
                    <a:lstStyle/>
                    <a:p>
                      <a:pPr algn="ctr" fontAlgn="ctr"/>
                      <a:r>
                        <a:rPr lang="ru-RU" sz="1200" b="1" i="0" u="none" strike="noStrike">
                          <a:solidFill>
                            <a:srgbClr val="000000"/>
                          </a:solidFill>
                          <a:effectLst/>
                          <a:latin typeface="Times New Roman"/>
                        </a:rPr>
                        <a:t>210 000,00</a:t>
                      </a:r>
                    </a:p>
                  </a:txBody>
                  <a:tcPr marL="9525" marR="9525" marT="9525" marB="0" anchor="ctr"/>
                </a:tc>
              </a:tr>
              <a:tr h="184478">
                <a:tc>
                  <a:txBody>
                    <a:bodyPr/>
                    <a:lstStyle/>
                    <a:p>
                      <a:pPr algn="l" fontAlgn="ctr"/>
                      <a:r>
                        <a:rPr lang="ru-RU" sz="1200" b="0" i="0" u="none" strike="noStrike" dirty="0">
                          <a:solidFill>
                            <a:schemeClr val="tx1"/>
                          </a:solidFill>
                          <a:effectLst/>
                          <a:latin typeface="Times New Roman"/>
                        </a:rPr>
                        <a:t>Оснащение зданий учреждений сферы образования пандусами, поручнями, пандусными съездами, специальным оборудованием</a:t>
                      </a:r>
                    </a:p>
                  </a:txBody>
                  <a:tcPr marL="9525" marR="9525" marT="9525" marB="0" anchor="ctr"/>
                </a:tc>
                <a:tc>
                  <a:txBody>
                    <a:bodyPr/>
                    <a:lstStyle/>
                    <a:p>
                      <a:pPr algn="ctr" fontAlgn="ctr"/>
                      <a:r>
                        <a:rPr lang="ru-RU" sz="1200" b="0" i="0" u="none" strike="noStrike" dirty="0">
                          <a:solidFill>
                            <a:srgbClr val="000000"/>
                          </a:solidFill>
                          <a:effectLst/>
                          <a:latin typeface="Times New Roman"/>
                        </a:rPr>
                        <a:t>0,00</a:t>
                      </a:r>
                    </a:p>
                  </a:txBody>
                  <a:tcPr marL="9525" marR="9525" marT="9525" marB="0" anchor="ctr"/>
                </a:tc>
                <a:tc>
                  <a:txBody>
                    <a:bodyPr/>
                    <a:lstStyle/>
                    <a:p>
                      <a:pPr algn="ctr" fontAlgn="ctr"/>
                      <a:r>
                        <a:rPr lang="ru-RU" sz="1200" b="0" i="0" u="none" strike="noStrike" dirty="0">
                          <a:solidFill>
                            <a:srgbClr val="000000"/>
                          </a:solidFill>
                          <a:effectLst/>
                          <a:latin typeface="Times New Roman"/>
                        </a:rPr>
                        <a:t>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50 000,00</a:t>
                      </a:r>
                    </a:p>
                  </a:txBody>
                  <a:tcPr marL="9525" marR="9525" marT="9525" marB="0" anchor="ctr"/>
                </a:tc>
              </a:tr>
              <a:tr h="184478">
                <a:tc>
                  <a:txBody>
                    <a:bodyPr/>
                    <a:lstStyle/>
                    <a:p>
                      <a:pPr algn="l" fontAlgn="t"/>
                      <a:r>
                        <a:rPr lang="ru-RU" sz="1200" b="0" i="0" u="none" strike="noStrike" dirty="0">
                          <a:solidFill>
                            <a:schemeClr val="tx1"/>
                          </a:solidFill>
                          <a:effectLst/>
                          <a:latin typeface="Times New Roman"/>
                        </a:rPr>
                        <a:t>Адаптация муниципальных учреждений сферы культуры путем ремонта, дооборудования техническими средствами адаптации, а также путем организации альтернативного формата предоставления услуг</a:t>
                      </a:r>
                    </a:p>
                  </a:txBody>
                  <a:tcPr marL="9525" marR="9525" marT="9525" marB="0"/>
                </a:tc>
                <a:tc>
                  <a:txBody>
                    <a:bodyPr/>
                    <a:lstStyle/>
                    <a:p>
                      <a:pPr algn="ctr" fontAlgn="ctr"/>
                      <a:r>
                        <a:rPr lang="ru-RU" sz="1200" b="0" i="0" u="none" strike="noStrike" dirty="0">
                          <a:solidFill>
                            <a:srgbClr val="000000"/>
                          </a:solidFill>
                          <a:effectLst/>
                          <a:latin typeface="Times New Roman"/>
                        </a:rPr>
                        <a:t>0,00</a:t>
                      </a:r>
                    </a:p>
                  </a:txBody>
                  <a:tcPr marL="9525" marR="9525" marT="9525" marB="0" anchor="ctr"/>
                </a:tc>
                <a:tc>
                  <a:txBody>
                    <a:bodyPr/>
                    <a:lstStyle/>
                    <a:p>
                      <a:pPr algn="ctr" fontAlgn="ctr"/>
                      <a:r>
                        <a:rPr lang="ru-RU" sz="1200" b="0" i="0" u="none" strike="noStrike" dirty="0">
                          <a:solidFill>
                            <a:srgbClr val="000000"/>
                          </a:solidFill>
                          <a:effectLst/>
                          <a:latin typeface="Times New Roman"/>
                        </a:rPr>
                        <a:t>70 000,00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60 000,00</a:t>
                      </a:r>
                    </a:p>
                  </a:txBody>
                  <a:tcPr marL="9525" marR="9525" marT="9525" marB="0" anchor="ctr"/>
                </a:tc>
              </a:tr>
              <a:tr h="184478">
                <a:tc>
                  <a:txBody>
                    <a:bodyPr/>
                    <a:lstStyle/>
                    <a:p>
                      <a:pPr algn="l" fontAlgn="ctr"/>
                      <a:r>
                        <a:rPr lang="ru-RU" sz="1200" b="0" i="0" u="none" strike="noStrike" dirty="0">
                          <a:solidFill>
                            <a:schemeClr val="tx1"/>
                          </a:solidFill>
                          <a:effectLst/>
                          <a:latin typeface="Times New Roman"/>
                        </a:rPr>
                        <a:t>Адаптация объектов жилого фонда и дворовых территорий к потребностям инвалидов и других маломобильных групп </a:t>
                      </a:r>
                      <a:r>
                        <a:rPr lang="ru-RU" sz="1200" b="0" i="0" u="none" strike="noStrike" dirty="0" smtClean="0">
                          <a:solidFill>
                            <a:schemeClr val="tx1"/>
                          </a:solidFill>
                          <a:effectLst/>
                          <a:latin typeface="Times New Roman"/>
                        </a:rPr>
                        <a:t>населения</a:t>
                      </a:r>
                      <a:endParaRPr lang="ru-RU" sz="1200" b="0" i="0" u="none" strike="noStrike" dirty="0">
                        <a:solidFill>
                          <a:schemeClr val="tx1"/>
                        </a:solidFill>
                        <a:effectLst/>
                        <a:latin typeface="Times New Roman"/>
                      </a:endParaRPr>
                    </a:p>
                  </a:txBody>
                  <a:tcPr marL="9525" marR="9525" marT="9525" marB="0" anchor="ctr"/>
                </a:tc>
                <a:tc>
                  <a:txBody>
                    <a:bodyPr/>
                    <a:lstStyle/>
                    <a:p>
                      <a:pPr algn="ctr" fontAlgn="ctr"/>
                      <a:r>
                        <a:rPr lang="ru-RU" sz="1200" b="0" i="0" u="none" strike="noStrike" dirty="0">
                          <a:solidFill>
                            <a:srgbClr val="000000"/>
                          </a:solidFill>
                          <a:effectLst/>
                          <a:latin typeface="Times New Roman"/>
                        </a:rPr>
                        <a:t>100 000,00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100 000,00</a:t>
                      </a:r>
                    </a:p>
                  </a:txBody>
                  <a:tcPr marL="9525" marR="9525" marT="9525" marB="0" anchor="ctr"/>
                </a:tc>
              </a:tr>
              <a:tr h="184478">
                <a:tc>
                  <a:txBody>
                    <a:bodyPr/>
                    <a:lstStyle/>
                    <a:p>
                      <a:pPr algn="l" fontAlgn="ctr"/>
                      <a:r>
                        <a:rPr lang="ru-RU" sz="1200" b="1" i="0" u="none" strike="noStrike" dirty="0">
                          <a:solidFill>
                            <a:schemeClr val="tx1"/>
                          </a:solidFill>
                          <a:effectLst/>
                          <a:latin typeface="Times New Roman"/>
                        </a:rPr>
                        <a:t>Подпрограмма 6 «Поддержка социально ориентированных некоммерческих организаций»</a:t>
                      </a:r>
                    </a:p>
                  </a:txBody>
                  <a:tcPr marL="9525" marR="9525" marT="9525" marB="0" anchor="ctr"/>
                </a:tc>
                <a:tc>
                  <a:txBody>
                    <a:bodyPr/>
                    <a:lstStyle/>
                    <a:p>
                      <a:pPr algn="ctr" fontAlgn="ctr"/>
                      <a:r>
                        <a:rPr lang="ru-RU" sz="1200" b="1" i="0" u="none" strike="noStrike">
                          <a:solidFill>
                            <a:srgbClr val="000000"/>
                          </a:solidFill>
                          <a:effectLst/>
                          <a:latin typeface="Times New Roman"/>
                        </a:rPr>
                        <a:t>150 000,00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150 000,00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150 000,00</a:t>
                      </a:r>
                    </a:p>
                  </a:txBody>
                  <a:tcPr marL="9525" marR="9525" marT="9525" marB="0" anchor="ctr"/>
                </a:tc>
              </a:tr>
              <a:tr h="184478">
                <a:tc>
                  <a:txBody>
                    <a:bodyPr/>
                    <a:lstStyle/>
                    <a:p>
                      <a:pPr algn="l" fontAlgn="t"/>
                      <a:r>
                        <a:rPr lang="ru-RU" sz="1200" b="0" i="0" u="none" strike="noStrike" dirty="0">
                          <a:solidFill>
                            <a:schemeClr val="tx1"/>
                          </a:solidFill>
                          <a:effectLst/>
                          <a:latin typeface="Times New Roman"/>
                        </a:rPr>
                        <a:t>Финансовая поддержка социально ориентированных некоммерческих организаций</a:t>
                      </a:r>
                    </a:p>
                  </a:txBody>
                  <a:tcPr marL="9525" marR="9525" marT="9525" marB="0"/>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150 000,00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CustomShape 1"/>
          <p:cNvSpPr/>
          <p:nvPr/>
        </p:nvSpPr>
        <p:spPr>
          <a:xfrm>
            <a:off x="129400" y="667208"/>
            <a:ext cx="8928000" cy="187220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1" dirty="0">
                <a:latin typeface="Times New Roman" panose="02020603050405020304" pitchFamily="18" charset="0"/>
                <a:cs typeface="Times New Roman" panose="02020603050405020304" pitchFamily="18" charset="0"/>
              </a:rPr>
              <a:t>Повышение социальной защищенности граждан</a:t>
            </a:r>
          </a:p>
          <a:p>
            <a:pPr algn="just">
              <a:lnSpc>
                <a:spcPct val="100000"/>
              </a:lnSpc>
            </a:pPr>
            <a:r>
              <a:rPr lang="ru-RU" sz="1100" b="1" strike="noStrike"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100" b="1" strike="noStrike" spc="-1" dirty="0">
              <a:latin typeface="Times New Roman" panose="02020603050405020304" pitchFamily="18" charset="0"/>
              <a:cs typeface="Times New Roman" panose="02020603050405020304" pitchFamily="18" charset="0"/>
            </a:endParaRPr>
          </a:p>
          <a:p>
            <a:pPr lvl="0"/>
            <a:r>
              <a:rPr lang="ru-RU" sz="1100" b="1" dirty="0" smtClean="0">
                <a:latin typeface="Times New Roman" panose="02020603050405020304" pitchFamily="18" charset="0"/>
                <a:cs typeface="Times New Roman" panose="02020603050405020304" pitchFamily="18" charset="0"/>
              </a:rPr>
              <a:t>1. Создание </a:t>
            </a:r>
            <a:r>
              <a:rPr lang="ru-RU" sz="1100" b="1" dirty="0">
                <a:latin typeface="Times New Roman" panose="02020603050405020304" pitchFamily="18" charset="0"/>
                <a:cs typeface="Times New Roman" panose="02020603050405020304" pitchFamily="18" charset="0"/>
              </a:rPr>
              <a:t>условий для повышения удовлетворения потребностей на­селения в жилье.</a:t>
            </a:r>
          </a:p>
          <a:p>
            <a:pPr lvl="0"/>
            <a:r>
              <a:rPr lang="ru-RU" sz="1100" b="1" dirty="0" smtClean="0">
                <a:latin typeface="Times New Roman" panose="02020603050405020304" pitchFamily="18" charset="0"/>
                <a:cs typeface="Times New Roman" panose="02020603050405020304" pitchFamily="18" charset="0"/>
              </a:rPr>
              <a:t>2. Формирование </a:t>
            </a:r>
            <a:r>
              <a:rPr lang="ru-RU" sz="1100" b="1" dirty="0">
                <a:latin typeface="Times New Roman" panose="02020603050405020304" pitchFamily="18" charset="0"/>
                <a:cs typeface="Times New Roman" panose="02020603050405020304" pitchFamily="18" charset="0"/>
              </a:rPr>
              <a:t>социально-экономических условий для осуществле­ния мер по поддержанию уровня жизни граждан старшего поколения, инвалидов, граждан и семей, оказавшихся в трудной жизненной ситуа­ции.</a:t>
            </a:r>
          </a:p>
          <a:p>
            <a:pPr lvl="0"/>
            <a:r>
              <a:rPr lang="ru-RU" sz="1100" b="1" dirty="0" smtClean="0">
                <a:latin typeface="Times New Roman" panose="02020603050405020304" pitchFamily="18" charset="0"/>
                <a:cs typeface="Times New Roman" panose="02020603050405020304" pitchFamily="18" charset="0"/>
              </a:rPr>
              <a:t>3. Содействие </a:t>
            </a:r>
            <a:r>
              <a:rPr lang="ru-RU" sz="1100" b="1" dirty="0">
                <a:latin typeface="Times New Roman" panose="02020603050405020304" pitchFamily="18" charset="0"/>
                <a:cs typeface="Times New Roman" panose="02020603050405020304" pitchFamily="18" charset="0"/>
              </a:rPr>
              <a:t>занятости населения.</a:t>
            </a:r>
          </a:p>
          <a:p>
            <a:pPr lvl="0"/>
            <a:r>
              <a:rPr lang="ru-RU" sz="1100" b="1" dirty="0" smtClean="0">
                <a:latin typeface="Times New Roman" panose="02020603050405020304" pitchFamily="18" charset="0"/>
                <a:cs typeface="Times New Roman" panose="02020603050405020304" pitchFamily="18" charset="0"/>
              </a:rPr>
              <a:t>4. Улучшение </a:t>
            </a:r>
            <a:r>
              <a:rPr lang="ru-RU" sz="1100" b="1" dirty="0">
                <a:latin typeface="Times New Roman" panose="02020603050405020304" pitchFamily="18" charset="0"/>
                <a:cs typeface="Times New Roman" panose="02020603050405020304" pitchFamily="18" charset="0"/>
              </a:rPr>
              <a:t>состояния здоровья населения городского округа «Вуктыл».</a:t>
            </a:r>
          </a:p>
          <a:p>
            <a:pPr lvl="0"/>
            <a:r>
              <a:rPr lang="ru-RU" sz="1100" b="1" dirty="0" smtClean="0">
                <a:latin typeface="Times New Roman" panose="02020603050405020304" pitchFamily="18" charset="0"/>
                <a:cs typeface="Times New Roman" panose="02020603050405020304" pitchFamily="18" charset="0"/>
              </a:rPr>
              <a:t>5. Создание </a:t>
            </a:r>
            <a:r>
              <a:rPr lang="ru-RU" sz="1100" b="1" dirty="0">
                <a:latin typeface="Times New Roman" panose="02020603050405020304" pitchFamily="18" charset="0"/>
                <a:cs typeface="Times New Roman" panose="02020603050405020304" pitchFamily="18" charset="0"/>
              </a:rPr>
              <a:t>условий для беспрепятственного доступа к приоритетным объектам и услугам в приоритетных сферах жизнедеятельности инва­лидов (инвалидов – колясочников, детей-инвалидов) и других маломо­бильных групп населения.</a:t>
            </a:r>
          </a:p>
          <a:p>
            <a:r>
              <a:rPr lang="ru-RU" sz="1100" b="1" dirty="0" smtClean="0">
                <a:latin typeface="Times New Roman" panose="02020603050405020304" pitchFamily="18" charset="0"/>
                <a:cs typeface="Times New Roman" panose="02020603050405020304" pitchFamily="18" charset="0"/>
              </a:rPr>
              <a:t>6. Развитие </a:t>
            </a:r>
            <a:r>
              <a:rPr lang="ru-RU" sz="1100" b="1" dirty="0">
                <a:latin typeface="Times New Roman" panose="02020603050405020304" pitchFamily="18" charset="0"/>
                <a:cs typeface="Times New Roman" panose="02020603050405020304" pitchFamily="18" charset="0"/>
              </a:rPr>
              <a:t>социально ориентированных некоммерческих организаций, деятельность которых направлена на решение социальных проблем</a:t>
            </a:r>
            <a:endParaRPr lang="ru-RU" sz="1100" b="1" strike="noStrike" spc="-1" dirty="0">
              <a:latin typeface="Times New Roman" panose="02020603050405020304" pitchFamily="18" charset="0"/>
              <a:cs typeface="Times New Roman" panose="02020603050405020304" pitchFamily="18" charset="0"/>
            </a:endParaRPr>
          </a:p>
        </p:txBody>
      </p:sp>
      <p:graphicFrame>
        <p:nvGraphicFramePr>
          <p:cNvPr id="594" name="Table 3"/>
          <p:cNvGraphicFramePr/>
          <p:nvPr>
            <p:extLst>
              <p:ext uri="{D42A27DB-BD31-4B8C-83A1-F6EECF244321}">
                <p14:modId xmlns:p14="http://schemas.microsoft.com/office/powerpoint/2010/main" val="206153368"/>
              </p:ext>
            </p:extLst>
          </p:nvPr>
        </p:nvGraphicFramePr>
        <p:xfrm>
          <a:off x="364167" y="2857464"/>
          <a:ext cx="8230137" cy="2651760"/>
        </p:xfrm>
        <a:graphic>
          <a:graphicData uri="http://schemas.openxmlformats.org/drawingml/2006/table">
            <a:tbl>
              <a:tblPr/>
              <a:tblGrid>
                <a:gridCol w="3250907"/>
                <a:gridCol w="713712"/>
                <a:gridCol w="651053"/>
                <a:gridCol w="629608"/>
                <a:gridCol w="661440"/>
                <a:gridCol w="598446"/>
                <a:gridCol w="587723"/>
                <a:gridCol w="525064"/>
                <a:gridCol w="612184"/>
              </a:tblGrid>
              <a:tr h="249304">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ед</a:t>
                      </a:r>
                      <a:r>
                        <a:rPr lang="ru-RU" sz="1200" b="1" strike="noStrike" spc="-1" dirty="0" smtClean="0">
                          <a:latin typeface="Times New Roman" panose="02020603050405020304" pitchFamily="18" charset="0"/>
                          <a:cs typeface="Times New Roman" panose="02020603050405020304" pitchFamily="18" charset="0"/>
                        </a:rPr>
                        <a:t>. изм</a:t>
                      </a:r>
                      <a:r>
                        <a:rPr lang="ru-RU" sz="1200" b="1" strike="noStrike" spc="-1" dirty="0">
                          <a:latin typeface="Times New Roman" panose="02020603050405020304" pitchFamily="18" charset="0"/>
                          <a:cs typeface="Times New Roman" panose="02020603050405020304" pitchFamily="18" charset="0"/>
                        </a:rPr>
                        <a:t>.</a:t>
                      </a: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2019 </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год</a:t>
                      </a:r>
                      <a:endParaRPr lang="ru-RU" sz="1000" b="1"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2020</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год</a:t>
                      </a:r>
                      <a:endParaRPr lang="ru-RU" sz="1000" b="1"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2021 </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год</a:t>
                      </a:r>
                      <a:endParaRPr lang="ru-RU" sz="1000" b="1"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2022 </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2023</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 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2024</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 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2025</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 год </a:t>
                      </a:r>
                      <a:endParaRPr lang="ru-RU" sz="1000" b="1" dirty="0">
                        <a:solidFill>
                          <a:srgbClr val="00000A"/>
                        </a:solidFill>
                        <a:effectLst/>
                        <a:latin typeface="Times New Roman"/>
                        <a:ea typeface="Times New Roman"/>
                        <a:cs typeface="Lucida Sans"/>
                      </a:endParaRP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B3B3B3"/>
                    </a:solidFill>
                  </a:tcPr>
                </a:tc>
              </a:tr>
              <a:tr h="186978">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«Социальное развитие и защита населения»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623260">
                <a:tc>
                  <a:txBody>
                    <a:bodyPr/>
                    <a:lstStyle/>
                    <a:p>
                      <a:pPr algn="just">
                        <a:spcAft>
                          <a:spcPts val="0"/>
                        </a:spcAft>
                      </a:pPr>
                      <a:r>
                        <a:rPr lang="ru-RU" sz="1200">
                          <a:solidFill>
                            <a:srgbClr val="00000A"/>
                          </a:solidFill>
                          <a:effectLst/>
                          <a:latin typeface="Times New Roman"/>
                          <a:ea typeface="Times New Roman"/>
                          <a:cs typeface="Lucida Sans"/>
                        </a:rPr>
                        <a:t>Доля населения, получившего жилые помещения и улучшив­шего жилищные условия в отчетном году, в общей численно­сти населения, состоящего на учете в качестве нуждающегося в жилых помещениях</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4,4</a:t>
                      </a: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E6E6E6"/>
                    </a:solidFill>
                  </a:tcPr>
                </a:tc>
              </a:tr>
              <a:tr h="276050">
                <a:tc>
                  <a:txBody>
                    <a:bodyPr/>
                    <a:lstStyle/>
                    <a:p>
                      <a:pPr algn="just">
                        <a:spcAft>
                          <a:spcPts val="0"/>
                        </a:spcAft>
                      </a:pPr>
                      <a:r>
                        <a:rPr lang="ru-RU" sz="1200">
                          <a:solidFill>
                            <a:srgbClr val="00000A"/>
                          </a:solidFill>
                          <a:effectLst/>
                          <a:latin typeface="Times New Roman"/>
                          <a:ea typeface="Times New Roman"/>
                          <a:cs typeface="Lucida Sans"/>
                        </a:rPr>
                        <a:t>Число организованных оплачиваемых общественных (времен­ных) рабочих мест</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dirty="0">
                          <a:solidFill>
                            <a:srgbClr val="00000A"/>
                          </a:solidFill>
                          <a:effectLst/>
                          <a:latin typeface="Times New Roman"/>
                          <a:ea typeface="Times New Roman"/>
                          <a:cs typeface="Lucida Sans"/>
                        </a:rPr>
                        <a:t>35</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dirty="0">
                          <a:solidFill>
                            <a:srgbClr val="00000A"/>
                          </a:solidFill>
                          <a:effectLst/>
                          <a:latin typeface="Times New Roman"/>
                          <a:ea typeface="Times New Roman"/>
                          <a:cs typeface="Lucida Sans"/>
                        </a:rPr>
                        <a:t>35</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dirty="0">
                          <a:solidFill>
                            <a:srgbClr val="00000A"/>
                          </a:solidFill>
                          <a:effectLst/>
                          <a:latin typeface="Times New Roman"/>
                          <a:ea typeface="Times New Roman"/>
                          <a:cs typeface="Lucida Sans"/>
                        </a:rPr>
                        <a:t>35</a:t>
                      </a:r>
                      <a:endParaRPr lang="ru-RU" sz="1000" dirty="0">
                        <a:solidFill>
                          <a:srgbClr val="00000A"/>
                        </a:solidFill>
                        <a:effectLst/>
                        <a:latin typeface="Times New Roman"/>
                        <a:ea typeface="Times New Roman"/>
                        <a:cs typeface="Lucida Sans"/>
                      </a:endParaRP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498608">
                <a:tc>
                  <a:txBody>
                    <a:bodyPr/>
                    <a:lstStyle/>
                    <a:p>
                      <a:pPr algn="just">
                        <a:spcAft>
                          <a:spcPts val="0"/>
                        </a:spcAft>
                      </a:pPr>
                      <a:r>
                        <a:rPr lang="ru-RU" sz="1200" dirty="0">
                          <a:solidFill>
                            <a:srgbClr val="00000A"/>
                          </a:solidFill>
                          <a:effectLst/>
                          <a:latin typeface="Times New Roman"/>
                          <a:ea typeface="Calibri"/>
                          <a:cs typeface="Lucida Sans"/>
                        </a:rPr>
                        <a:t>Доля граждан охваченных дополнительной социальной под­держкой (помощью) от общего количества обратившихся гра­ждан в администрацию городского округа «Вуктыл»</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82,22</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82,98</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82,98</a:t>
                      </a:r>
                      <a:endParaRPr lang="ru-RU" sz="1000" dirty="0">
                        <a:solidFill>
                          <a:srgbClr val="00000A"/>
                        </a:solidFill>
                        <a:effectLst/>
                        <a:latin typeface="Times New Roman"/>
                        <a:ea typeface="Times New Roman"/>
                        <a:cs typeface="Lucida Sans"/>
                      </a:endParaRP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77470" h="12700" prst="softRound"/>
                      <a:lightRig rig="flood" dir="t"/>
                    </a:cell3D>
                    <a:solidFill>
                      <a:srgbClr val="E6E6E6"/>
                    </a:solidFill>
                  </a:tcPr>
                </a:tc>
              </a:tr>
            </a:tbl>
          </a:graphicData>
        </a:graphic>
      </p:graphicFrame>
      <p:sp>
        <p:nvSpPr>
          <p:cNvPr id="595" name="CustomShape 4"/>
          <p:cNvSpPr/>
          <p:nvPr/>
        </p:nvSpPr>
        <p:spPr>
          <a:xfrm>
            <a:off x="2455496" y="2539416"/>
            <a:ext cx="404748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0000FF"/>
                </a:solidFill>
                <a:latin typeface="Calibri"/>
                <a:ea typeface="Microsoft YaHei"/>
              </a:rPr>
              <a:t>Основные целевые индикаторы и показатели МП</a:t>
            </a:r>
            <a:endParaRPr lang="ru-RU" sz="1400" b="0" strike="noStrike" spc="-1" dirty="0">
              <a:latin typeface="Arial"/>
            </a:endParaRPr>
          </a:p>
        </p:txBody>
      </p:sp>
      <p:sp>
        <p:nvSpPr>
          <p:cNvPr id="8"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a:t>
            </a:r>
            <a:endParaRPr lang="ru-RU" sz="2000" b="0" strike="noStrike" spc="-1" dirty="0">
              <a:latin typeface="Arial"/>
            </a:endParaRPr>
          </a:p>
        </p:txBody>
      </p:sp>
      <p:sp>
        <p:nvSpPr>
          <p:cNvPr id="7" name="TextShape 2"/>
          <p:cNvSpPr txBox="1"/>
          <p:nvPr/>
        </p:nvSpPr>
        <p:spPr>
          <a:xfrm>
            <a:off x="107200" y="6093296"/>
            <a:ext cx="4032904" cy="570780"/>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1091454707"/>
              </p:ext>
            </p:extLst>
          </p:nvPr>
        </p:nvGraphicFramePr>
        <p:xfrm>
          <a:off x="4054704" y="5722726"/>
          <a:ext cx="4896544" cy="10238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CustomShape 1"/>
          <p:cNvSpPr/>
          <p:nvPr/>
        </p:nvSpPr>
        <p:spPr>
          <a:xfrm>
            <a:off x="18000" y="5554080"/>
            <a:ext cx="3484080" cy="630000"/>
          </a:xfrm>
          <a:prstGeom prst="roundRect">
            <a:avLst>
              <a:gd name="adj" fmla="val 16667"/>
            </a:avLst>
          </a:prstGeom>
          <a:noFill/>
          <a:ln>
            <a:noFill/>
          </a:ln>
        </p:spPr>
        <p:style>
          <a:lnRef idx="0">
            <a:scrgbClr r="0" g="0" b="0"/>
          </a:lnRef>
          <a:fillRef idx="0">
            <a:scrgbClr r="0" g="0" b="0"/>
          </a:fillRef>
          <a:effectRef idx="0">
            <a:scrgbClr r="0" g="0" b="0"/>
          </a:effectRef>
          <a:fontRef idx="minor"/>
        </p:style>
      </p:sp>
      <p:sp>
        <p:nvSpPr>
          <p:cNvPr id="598" name="CustomShape 2"/>
          <p:cNvSpPr/>
          <p:nvPr/>
        </p:nvSpPr>
        <p:spPr>
          <a:xfrm>
            <a:off x="3433320" y="1829160"/>
            <a:ext cx="393480" cy="279000"/>
          </a:xfrm>
          <a:prstGeom prst="rect">
            <a:avLst/>
          </a:prstGeom>
          <a:noFill/>
          <a:ln>
            <a:noFill/>
          </a:ln>
        </p:spPr>
        <p:style>
          <a:lnRef idx="0">
            <a:scrgbClr r="0" g="0" b="0"/>
          </a:lnRef>
          <a:fillRef idx="0">
            <a:scrgbClr r="0" g="0" b="0"/>
          </a:fillRef>
          <a:effectRef idx="0">
            <a:scrgbClr r="0" g="0" b="0"/>
          </a:effectRef>
          <a:fontRef idx="minor"/>
        </p:style>
      </p:sp>
      <p:sp>
        <p:nvSpPr>
          <p:cNvPr id="599" name="CustomShape 3"/>
          <p:cNvSpPr/>
          <p:nvPr/>
        </p:nvSpPr>
        <p:spPr>
          <a:xfrm>
            <a:off x="4032000" y="2455920"/>
            <a:ext cx="5003280" cy="568080"/>
          </a:xfrm>
          <a:prstGeom prst="rect">
            <a:avLst/>
          </a:prstGeom>
          <a:noFill/>
          <a:ln>
            <a:noFill/>
          </a:ln>
        </p:spPr>
        <p:style>
          <a:lnRef idx="0">
            <a:scrgbClr r="0" g="0" b="0"/>
          </a:lnRef>
          <a:fillRef idx="0">
            <a:scrgbClr r="0" g="0" b="0"/>
          </a:fillRef>
          <a:effectRef idx="0">
            <a:scrgbClr r="0" g="0" b="0"/>
          </a:effectRef>
          <a:fontRef idx="minor"/>
        </p:style>
      </p:sp>
      <p:sp>
        <p:nvSpPr>
          <p:cNvPr id="600" name="CustomShape 4"/>
          <p:cNvSpPr/>
          <p:nvPr/>
        </p:nvSpPr>
        <p:spPr>
          <a:xfrm>
            <a:off x="193320" y="2521440"/>
            <a:ext cx="3190680" cy="415440"/>
          </a:xfrm>
          <a:prstGeom prst="roundRect">
            <a:avLst>
              <a:gd name="adj" fmla="val 16667"/>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600" b="1" strike="noStrike" spc="-1">
                <a:solidFill>
                  <a:srgbClr val="0000FF"/>
                </a:solidFill>
                <a:latin typeface="Arial"/>
                <a:ea typeface="Microsoft YaHei"/>
              </a:rPr>
              <a:t> </a:t>
            </a:r>
            <a:endParaRPr lang="ru-RU" sz="1600" b="0" strike="noStrike" spc="-1">
              <a:latin typeface="Arial"/>
            </a:endParaRPr>
          </a:p>
        </p:txBody>
      </p:sp>
      <p:sp>
        <p:nvSpPr>
          <p:cNvPr id="601" name="CustomShape 5"/>
          <p:cNvSpPr/>
          <p:nvPr/>
        </p:nvSpPr>
        <p:spPr>
          <a:xfrm>
            <a:off x="3452400" y="3378600"/>
            <a:ext cx="361440" cy="342720"/>
          </a:xfrm>
          <a:prstGeom prst="rect">
            <a:avLst/>
          </a:prstGeom>
          <a:noFill/>
          <a:ln>
            <a:noFill/>
          </a:ln>
        </p:spPr>
        <p:style>
          <a:lnRef idx="0">
            <a:scrgbClr r="0" g="0" b="0"/>
          </a:lnRef>
          <a:fillRef idx="0">
            <a:scrgbClr r="0" g="0" b="0"/>
          </a:fillRef>
          <a:effectRef idx="0">
            <a:scrgbClr r="0" g="0" b="0"/>
          </a:effectRef>
          <a:fontRef idx="minor"/>
        </p:style>
      </p:sp>
      <p:sp>
        <p:nvSpPr>
          <p:cNvPr id="602" name="CustomShape 6"/>
          <p:cNvSpPr/>
          <p:nvPr/>
        </p:nvSpPr>
        <p:spPr>
          <a:xfrm>
            <a:off x="3455640" y="4358160"/>
            <a:ext cx="355320" cy="352080"/>
          </a:xfrm>
          <a:prstGeom prst="rect">
            <a:avLst/>
          </a:prstGeom>
          <a:noFill/>
          <a:ln>
            <a:noFill/>
          </a:ln>
        </p:spPr>
        <p:style>
          <a:lnRef idx="0">
            <a:scrgbClr r="0" g="0" b="0"/>
          </a:lnRef>
          <a:fillRef idx="0">
            <a:scrgbClr r="0" g="0" b="0"/>
          </a:fillRef>
          <a:effectRef idx="0">
            <a:scrgbClr r="0" g="0" b="0"/>
          </a:effectRef>
          <a:fontRef idx="minor"/>
        </p:style>
      </p:sp>
      <p:sp>
        <p:nvSpPr>
          <p:cNvPr id="603" name="CustomShape 7"/>
          <p:cNvSpPr/>
          <p:nvPr/>
        </p:nvSpPr>
        <p:spPr>
          <a:xfrm>
            <a:off x="3455640" y="5193000"/>
            <a:ext cx="348840" cy="352080"/>
          </a:xfrm>
          <a:prstGeom prst="rect">
            <a:avLst/>
          </a:prstGeom>
          <a:noFill/>
          <a:ln>
            <a:noFill/>
          </a:ln>
        </p:spPr>
        <p:style>
          <a:lnRef idx="0">
            <a:scrgbClr r="0" g="0" b="0"/>
          </a:lnRef>
          <a:fillRef idx="0">
            <a:scrgbClr r="0" g="0" b="0"/>
          </a:fillRef>
          <a:effectRef idx="0">
            <a:scrgbClr r="0" g="0" b="0"/>
          </a:effectRef>
          <a:fontRef idx="minor"/>
        </p:style>
      </p:sp>
      <p:sp>
        <p:nvSpPr>
          <p:cNvPr id="604" name="CustomShape 8"/>
          <p:cNvSpPr/>
          <p:nvPr/>
        </p:nvSpPr>
        <p:spPr>
          <a:xfrm>
            <a:off x="4088880" y="3218040"/>
            <a:ext cx="4987440" cy="711000"/>
          </a:xfrm>
          <a:prstGeom prst="rect">
            <a:avLst/>
          </a:prstGeom>
          <a:noFill/>
          <a:ln>
            <a:noFill/>
          </a:ln>
        </p:spPr>
        <p:style>
          <a:lnRef idx="0">
            <a:scrgbClr r="0" g="0" b="0"/>
          </a:lnRef>
          <a:fillRef idx="0">
            <a:scrgbClr r="0" g="0" b="0"/>
          </a:fillRef>
          <a:effectRef idx="0">
            <a:scrgbClr r="0" g="0" b="0"/>
          </a:effectRef>
          <a:fontRef idx="minor"/>
        </p:style>
      </p:sp>
      <p:sp>
        <p:nvSpPr>
          <p:cNvPr id="605" name="CustomShape 9"/>
          <p:cNvSpPr/>
          <p:nvPr/>
        </p:nvSpPr>
        <p:spPr>
          <a:xfrm>
            <a:off x="4104000" y="4170240"/>
            <a:ext cx="4978080" cy="653760"/>
          </a:xfrm>
          <a:prstGeom prst="rect">
            <a:avLst/>
          </a:prstGeom>
          <a:noFill/>
          <a:ln>
            <a:noFill/>
          </a:ln>
        </p:spPr>
        <p:style>
          <a:lnRef idx="0">
            <a:scrgbClr r="0" g="0" b="0"/>
          </a:lnRef>
          <a:fillRef idx="0">
            <a:scrgbClr r="0" g="0" b="0"/>
          </a:fillRef>
          <a:effectRef idx="0">
            <a:scrgbClr r="0" g="0" b="0"/>
          </a:effectRef>
          <a:fontRef idx="minor"/>
        </p:style>
      </p:sp>
      <p:sp>
        <p:nvSpPr>
          <p:cNvPr id="606" name="CustomShape 10"/>
          <p:cNvSpPr/>
          <p:nvPr/>
        </p:nvSpPr>
        <p:spPr>
          <a:xfrm>
            <a:off x="4173840" y="5049000"/>
            <a:ext cx="4970160" cy="711000"/>
          </a:xfrm>
          <a:prstGeom prst="rect">
            <a:avLst/>
          </a:prstGeom>
          <a:noFill/>
          <a:ln>
            <a:noFill/>
          </a:ln>
        </p:spPr>
        <p:style>
          <a:lnRef idx="0">
            <a:scrgbClr r="0" g="0" b="0"/>
          </a:lnRef>
          <a:fillRef idx="0">
            <a:scrgbClr r="0" g="0" b="0"/>
          </a:fillRef>
          <a:effectRef idx="0">
            <a:scrgbClr r="0" g="0" b="0"/>
          </a:effectRef>
          <a:fontRef idx="minor"/>
        </p:style>
      </p:sp>
      <p:sp>
        <p:nvSpPr>
          <p:cNvPr id="15"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6"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 руб.</a:t>
            </a:r>
            <a:endParaRPr lang="ru-RU" sz="2000" b="0" strike="noStrike" spc="-1" dirty="0">
              <a:latin typeface="Arial"/>
            </a:endParaRPr>
          </a:p>
        </p:txBody>
      </p:sp>
      <p:graphicFrame>
        <p:nvGraphicFramePr>
          <p:cNvPr id="17" name="Таблица 16"/>
          <p:cNvGraphicFramePr>
            <a:graphicFrameLocks noGrp="1"/>
          </p:cNvGraphicFramePr>
          <p:nvPr>
            <p:extLst>
              <p:ext uri="{D42A27DB-BD31-4B8C-83A1-F6EECF244321}">
                <p14:modId xmlns:p14="http://schemas.microsoft.com/office/powerpoint/2010/main" val="829131791"/>
              </p:ext>
            </p:extLst>
          </p:nvPr>
        </p:nvGraphicFramePr>
        <p:xfrm>
          <a:off x="186416" y="1052736"/>
          <a:ext cx="8771168" cy="5690883"/>
        </p:xfrm>
        <a:graphic>
          <a:graphicData uri="http://schemas.openxmlformats.org/drawingml/2006/table">
            <a:tbl>
              <a:tblPr firstRow="1" bandRow="1">
                <a:tableStyleId>{5C22544A-7EE6-4342-B048-85BDC9FD1C3A}</a:tableStyleId>
              </a:tblPr>
              <a:tblGrid>
                <a:gridCol w="5183705"/>
                <a:gridCol w="1224987"/>
                <a:gridCol w="1152568"/>
                <a:gridCol w="1209908"/>
              </a:tblGrid>
              <a:tr h="357142">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26984">
                <a:tc>
                  <a:txBody>
                    <a:bodyPr/>
                    <a:lstStyle/>
                    <a:p>
                      <a:pPr algn="l" fontAlgn="ctr"/>
                      <a:r>
                        <a:rPr lang="ru-RU" sz="1200" b="1" i="0" u="none" strike="noStrike" dirty="0">
                          <a:solidFill>
                            <a:schemeClr val="tx1"/>
                          </a:solidFill>
                          <a:effectLst/>
                          <a:latin typeface="Times New Roman"/>
                        </a:rPr>
                        <a:t>Муниципальная программа городского округа «Вуктыл» «Муниципальное управление»</a:t>
                      </a:r>
                    </a:p>
                  </a:txBody>
                  <a:tcPr marL="9525" marR="9525" marT="9525" marB="0" anchor="ctr"/>
                </a:tc>
                <a:tc>
                  <a:txBody>
                    <a:bodyPr/>
                    <a:lstStyle/>
                    <a:p>
                      <a:pPr algn="ctr" fontAlgn="ctr"/>
                      <a:r>
                        <a:rPr lang="ru-RU" sz="1200" b="1" i="0" u="none" strike="noStrike">
                          <a:solidFill>
                            <a:srgbClr val="000000"/>
                          </a:solidFill>
                          <a:effectLst/>
                          <a:latin typeface="Times New Roman"/>
                        </a:rPr>
                        <a:t>84 473 947,54</a:t>
                      </a:r>
                    </a:p>
                  </a:txBody>
                  <a:tcPr marL="9525" marR="9525" marT="9525" marB="0" anchor="ctr"/>
                </a:tc>
                <a:tc>
                  <a:txBody>
                    <a:bodyPr/>
                    <a:lstStyle/>
                    <a:p>
                      <a:pPr algn="ctr" fontAlgn="ctr"/>
                      <a:r>
                        <a:rPr lang="ru-RU" sz="1200" b="1" i="0" u="none" strike="noStrike">
                          <a:solidFill>
                            <a:srgbClr val="000000"/>
                          </a:solidFill>
                          <a:effectLst/>
                          <a:latin typeface="Times New Roman"/>
                        </a:rPr>
                        <a:t>81 783 547,98</a:t>
                      </a:r>
                    </a:p>
                  </a:txBody>
                  <a:tcPr marL="9525" marR="9525" marT="9525" marB="0" anchor="ctr"/>
                </a:tc>
                <a:tc>
                  <a:txBody>
                    <a:bodyPr/>
                    <a:lstStyle/>
                    <a:p>
                      <a:pPr algn="ctr" fontAlgn="ctr"/>
                      <a:r>
                        <a:rPr lang="ru-RU" sz="1200" b="1" i="0" u="none" strike="noStrike">
                          <a:solidFill>
                            <a:srgbClr val="000000"/>
                          </a:solidFill>
                          <a:effectLst/>
                          <a:latin typeface="Times New Roman"/>
                        </a:rPr>
                        <a:t>77 229 434,18</a:t>
                      </a:r>
                    </a:p>
                  </a:txBody>
                  <a:tcPr marL="9525" marR="9525" marT="9525" marB="0" anchor="ctr"/>
                </a:tc>
              </a:tr>
              <a:tr h="247868">
                <a:tc>
                  <a:txBody>
                    <a:bodyPr/>
                    <a:lstStyle/>
                    <a:p>
                      <a:pPr algn="l" fontAlgn="ctr"/>
                      <a:r>
                        <a:rPr lang="ru-RU" sz="1200" b="1" i="0" u="none" strike="noStrike" dirty="0">
                          <a:solidFill>
                            <a:schemeClr val="tx1"/>
                          </a:solidFill>
                          <a:effectLst/>
                          <a:latin typeface="Times New Roman"/>
                        </a:rPr>
                        <a:t>Подпрограмма 1 «Открытый муниципалитет»</a:t>
                      </a:r>
                    </a:p>
                  </a:txBody>
                  <a:tcPr marL="9525" marR="9525" marT="9525" marB="0" anchor="ct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tc>
              </a:tr>
              <a:tr h="1259279">
                <a:tc>
                  <a:txBody>
                    <a:bodyPr/>
                    <a:lstStyle/>
                    <a:p>
                      <a:pPr algn="l" fontAlgn="ctr"/>
                      <a:r>
                        <a:rPr lang="ru-RU" sz="1200" b="0" i="0" u="none" strike="noStrike" dirty="0">
                          <a:solidFill>
                            <a:schemeClr val="tx1"/>
                          </a:solidFill>
                          <a:effectLst/>
                          <a:latin typeface="Times New Roman"/>
                        </a:rPr>
                        <a:t>Размещение официальных пресс-релизов на официальном сайте администрации городского округа «Вуктыл»; проведение «прямых линий»; проведение встреч с населением городского округа «Вуктыл»; проведение встреч сотрудников администрации городского округа «Вуктыл» с представителями общественных объединений, трудовых коллективов, молодежных и прочих организаций; информирование о деятельности органов местного самоуправления</a:t>
                      </a:r>
                    </a:p>
                  </a:txBody>
                  <a:tcPr marL="9525" marR="9525" marT="9525" marB="0" anchor="ctr"/>
                </a:tc>
                <a:tc>
                  <a:txBody>
                    <a:bodyPr/>
                    <a:lstStyle/>
                    <a:p>
                      <a:pPr algn="ctr" fontAlgn="ctr"/>
                      <a:r>
                        <a:rPr lang="ru-RU" sz="1200" b="0" i="0" u="none" strike="noStrike" dirty="0">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260768">
                <a:tc>
                  <a:txBody>
                    <a:bodyPr/>
                    <a:lstStyle/>
                    <a:p>
                      <a:pPr algn="l" fontAlgn="ctr"/>
                      <a:r>
                        <a:rPr lang="ru-RU" sz="1200" b="1" i="0" u="none" strike="noStrike" dirty="0">
                          <a:solidFill>
                            <a:schemeClr val="tx1"/>
                          </a:solidFill>
                          <a:effectLst/>
                          <a:latin typeface="Times New Roman"/>
                        </a:rPr>
                        <a:t>Подпрограмма 2 «Развитие кадрового потенциала»</a:t>
                      </a:r>
                    </a:p>
                  </a:txBody>
                  <a:tcPr marL="9525" marR="9525" marT="9525" marB="0" anchor="ctr"/>
                </a:tc>
                <a:tc>
                  <a:txBody>
                    <a:bodyPr/>
                    <a:lstStyle/>
                    <a:p>
                      <a:pPr algn="ctr" fontAlgn="ctr"/>
                      <a:r>
                        <a:rPr lang="ru-RU" sz="1200" b="1" i="0" u="none" strike="noStrike">
                          <a:solidFill>
                            <a:srgbClr val="000000"/>
                          </a:solidFill>
                          <a:effectLst/>
                          <a:latin typeface="Times New Roman"/>
                        </a:rPr>
                        <a:t>10 000,00</a:t>
                      </a:r>
                    </a:p>
                  </a:txBody>
                  <a:tcPr marL="9525" marR="9525" marT="9525" marB="0" anchor="ctr"/>
                </a:tc>
                <a:tc>
                  <a:txBody>
                    <a:bodyPr/>
                    <a:lstStyle/>
                    <a:p>
                      <a:pPr algn="ctr" fontAlgn="ctr"/>
                      <a:r>
                        <a:rPr lang="ru-RU" sz="1200" b="1" i="0" u="none" strike="noStrike">
                          <a:solidFill>
                            <a:srgbClr val="000000"/>
                          </a:solidFill>
                          <a:effectLst/>
                          <a:latin typeface="Times New Roman"/>
                        </a:rPr>
                        <a:t>22 200,00</a:t>
                      </a:r>
                    </a:p>
                  </a:txBody>
                  <a:tcPr marL="9525" marR="9525" marT="9525" marB="0" anchor="ctr"/>
                </a:tc>
                <a:tc>
                  <a:txBody>
                    <a:bodyPr/>
                    <a:lstStyle/>
                    <a:p>
                      <a:pPr algn="ctr" fontAlgn="ctr"/>
                      <a:r>
                        <a:rPr lang="ru-RU" sz="1200" b="1" i="0" u="none" strike="noStrike">
                          <a:solidFill>
                            <a:srgbClr val="000000"/>
                          </a:solidFill>
                          <a:effectLst/>
                          <a:latin typeface="Times New Roman"/>
                        </a:rPr>
                        <a:t>22 200,00</a:t>
                      </a:r>
                    </a:p>
                  </a:txBody>
                  <a:tcPr marL="9525" marR="9525" marT="9525" marB="0" anchor="ctr"/>
                </a:tc>
              </a:tr>
              <a:tr h="1051205">
                <a:tc>
                  <a:txBody>
                    <a:bodyPr/>
                    <a:lstStyle/>
                    <a:p>
                      <a:pPr algn="l" fontAlgn="ctr"/>
                      <a:r>
                        <a:rPr lang="ru-RU" sz="1200" b="0" i="0" u="none" strike="noStrike" dirty="0">
                          <a:solidFill>
                            <a:schemeClr val="tx1"/>
                          </a:solidFill>
                          <a:effectLst/>
                          <a:latin typeface="Times New Roman"/>
                        </a:rPr>
                        <a:t>Организация обучения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 по программам дополнительного профессионального образования, в том числе с применением дистанционных и модульных технологий</a:t>
                      </a:r>
                    </a:p>
                  </a:txBody>
                  <a:tcPr marL="9525" marR="9525" marT="9525" marB="0" anchor="ctr"/>
                </a:tc>
                <a:tc>
                  <a:txBody>
                    <a:bodyPr/>
                    <a:lstStyle/>
                    <a:p>
                      <a:pPr algn="ctr" fontAlgn="ctr"/>
                      <a:r>
                        <a:rPr lang="ru-RU" sz="1200" b="0" i="0" u="none" strike="noStrike" dirty="0">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22 200,00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22 200,00</a:t>
                      </a:r>
                    </a:p>
                  </a:txBody>
                  <a:tcPr marL="9525" marR="9525" marT="9525" marB="0" anchor="ctr"/>
                </a:tc>
              </a:tr>
              <a:tr h="259232">
                <a:tc>
                  <a:txBody>
                    <a:bodyPr/>
                    <a:lstStyle/>
                    <a:p>
                      <a:pPr algn="l" fontAlgn="ctr"/>
                      <a:r>
                        <a:rPr lang="ru-RU" sz="1200" b="1" i="0" u="none" strike="noStrike">
                          <a:solidFill>
                            <a:schemeClr val="tx1"/>
                          </a:solidFill>
                          <a:effectLst/>
                          <a:latin typeface="Times New Roman"/>
                        </a:rPr>
                        <a:t>Подпрограмма 3 «Обеспечение органов местного самоуправления»</a:t>
                      </a:r>
                    </a:p>
                  </a:txBody>
                  <a:tcPr marL="9525" marR="9525" marT="9525" marB="0" anchor="ctr"/>
                </a:tc>
                <a:tc>
                  <a:txBody>
                    <a:bodyPr/>
                    <a:lstStyle/>
                    <a:p>
                      <a:pPr algn="ctr" fontAlgn="ctr"/>
                      <a:r>
                        <a:rPr lang="ru-RU" sz="1200" b="1" i="0" u="none" strike="noStrike" dirty="0">
                          <a:solidFill>
                            <a:srgbClr val="000000"/>
                          </a:solidFill>
                          <a:effectLst/>
                          <a:latin typeface="Times New Roman"/>
                        </a:rPr>
                        <a:t>73 371 083,10</a:t>
                      </a:r>
                    </a:p>
                  </a:txBody>
                  <a:tcPr marL="9525" marR="9525" marT="9525" marB="0" anchor="ctr"/>
                </a:tc>
                <a:tc>
                  <a:txBody>
                    <a:bodyPr/>
                    <a:lstStyle/>
                    <a:p>
                      <a:pPr algn="ctr" fontAlgn="ctr"/>
                      <a:r>
                        <a:rPr lang="ru-RU" sz="1200" b="1" i="0" u="none" strike="noStrike">
                          <a:solidFill>
                            <a:srgbClr val="000000"/>
                          </a:solidFill>
                          <a:effectLst/>
                          <a:latin typeface="Times New Roman"/>
                        </a:rPr>
                        <a:t>71 140 058,82</a:t>
                      </a:r>
                    </a:p>
                  </a:txBody>
                  <a:tcPr marL="9525" marR="9525" marT="9525" marB="0" anchor="ctr"/>
                </a:tc>
                <a:tc>
                  <a:txBody>
                    <a:bodyPr/>
                    <a:lstStyle/>
                    <a:p>
                      <a:pPr algn="ctr" fontAlgn="ctr"/>
                      <a:r>
                        <a:rPr lang="ru-RU" sz="1200" b="1" i="0" u="none" strike="noStrike">
                          <a:solidFill>
                            <a:srgbClr val="000000"/>
                          </a:solidFill>
                          <a:effectLst/>
                          <a:latin typeface="Times New Roman"/>
                        </a:rPr>
                        <a:t>67 322 890,58</a:t>
                      </a:r>
                    </a:p>
                  </a:txBody>
                  <a:tcPr marL="9525" marR="9525" marT="9525" marB="0" anchor="ctr"/>
                </a:tc>
              </a:tr>
              <a:tr h="413278">
                <a:tc>
                  <a:txBody>
                    <a:bodyPr/>
                    <a:lstStyle/>
                    <a:p>
                      <a:pPr algn="l" fontAlgn="ctr"/>
                      <a:r>
                        <a:rPr lang="ru-RU" sz="1200" b="0" i="0" u="none" strike="noStrike">
                          <a:solidFill>
                            <a:schemeClr val="tx1"/>
                          </a:solidFill>
                          <a:effectLst/>
                          <a:latin typeface="Times New Roman"/>
                        </a:rPr>
                        <a:t>Выполнение функций и полномочий органов местного самоуправления</a:t>
                      </a:r>
                    </a:p>
                  </a:txBody>
                  <a:tcPr marL="9525" marR="9525" marT="9525" marB="0" anchor="ctr"/>
                </a:tc>
                <a:tc>
                  <a:txBody>
                    <a:bodyPr/>
                    <a:lstStyle/>
                    <a:p>
                      <a:pPr algn="ctr" fontAlgn="ctr"/>
                      <a:r>
                        <a:rPr lang="ru-RU" sz="1200" b="0" i="0" u="none" strike="noStrike" dirty="0">
                          <a:solidFill>
                            <a:srgbClr val="000000"/>
                          </a:solidFill>
                          <a:effectLst/>
                          <a:latin typeface="Times New Roman"/>
                        </a:rPr>
                        <a:t>70 486 886,87</a:t>
                      </a:r>
                    </a:p>
                  </a:txBody>
                  <a:tcPr marL="9525" marR="9525" marT="9525" marB="0" anchor="ctr"/>
                </a:tc>
                <a:tc>
                  <a:txBody>
                    <a:bodyPr/>
                    <a:lstStyle/>
                    <a:p>
                      <a:pPr algn="ctr" fontAlgn="ctr"/>
                      <a:r>
                        <a:rPr lang="ru-RU" sz="1200" b="0" i="0" u="none" strike="noStrike">
                          <a:solidFill>
                            <a:srgbClr val="000000"/>
                          </a:solidFill>
                          <a:effectLst/>
                          <a:latin typeface="Times New Roman"/>
                        </a:rPr>
                        <a:t>68 255 862,59</a:t>
                      </a:r>
                    </a:p>
                  </a:txBody>
                  <a:tcPr marL="9525" marR="9525" marT="9525" marB="0" anchor="ctr"/>
                </a:tc>
                <a:tc>
                  <a:txBody>
                    <a:bodyPr/>
                    <a:lstStyle/>
                    <a:p>
                      <a:pPr algn="ctr" fontAlgn="ctr"/>
                      <a:r>
                        <a:rPr lang="ru-RU" sz="1200" b="0" i="0" u="none" strike="noStrike">
                          <a:solidFill>
                            <a:srgbClr val="000000"/>
                          </a:solidFill>
                          <a:effectLst/>
                          <a:latin typeface="Times New Roman"/>
                        </a:rPr>
                        <a:t>64 438 694,35</a:t>
                      </a:r>
                    </a:p>
                  </a:txBody>
                  <a:tcPr marL="9525" marR="9525" marT="9525" marB="0" anchor="ctr"/>
                </a:tc>
              </a:tr>
              <a:tr h="413278">
                <a:tc>
                  <a:txBody>
                    <a:bodyPr/>
                    <a:lstStyle/>
                    <a:p>
                      <a:pPr algn="l" fontAlgn="ctr"/>
                      <a:r>
                        <a:rPr lang="ru-RU" sz="1200" b="0" i="0" u="none" strike="noStrike" dirty="0">
                          <a:solidFill>
                            <a:schemeClr val="tx1"/>
                          </a:solidFill>
                          <a:effectLst/>
                          <a:latin typeface="Times New Roman"/>
                        </a:rPr>
                        <a:t>Глава муниципального образования городского округа "Вуктыл" - руководитель администрации городского округа </a:t>
                      </a:r>
                      <a:r>
                        <a:rPr lang="ru-RU" sz="1200" b="0" i="0" u="none" strike="noStrike" dirty="0" smtClean="0">
                          <a:solidFill>
                            <a:schemeClr val="tx1"/>
                          </a:solidFill>
                          <a:effectLst/>
                          <a:latin typeface="Times New Roman"/>
                        </a:rPr>
                        <a:t>«Вуктыл»</a:t>
                      </a:r>
                      <a:endParaRPr lang="ru-RU" sz="1200" b="0" i="0" u="none" strike="noStrike" dirty="0">
                        <a:solidFill>
                          <a:schemeClr val="tx1"/>
                        </a:solidFill>
                        <a:effectLst/>
                        <a:latin typeface="Times New Roman"/>
                      </a:endParaRPr>
                    </a:p>
                  </a:txBody>
                  <a:tcPr marL="9525" marR="9525" marT="9525" marB="0" anchor="ctr"/>
                </a:tc>
                <a:tc>
                  <a:txBody>
                    <a:bodyPr/>
                    <a:lstStyle/>
                    <a:p>
                      <a:pPr algn="ctr" fontAlgn="ctr"/>
                      <a:r>
                        <a:rPr lang="ru-RU" sz="1200" b="0" i="0" u="none" strike="noStrike" dirty="0">
                          <a:solidFill>
                            <a:srgbClr val="000000"/>
                          </a:solidFill>
                          <a:effectLst/>
                          <a:latin typeface="Times New Roman"/>
                        </a:rPr>
                        <a:t>2 884 196,23</a:t>
                      </a:r>
                    </a:p>
                  </a:txBody>
                  <a:tcPr marL="9525" marR="9525" marT="9525" marB="0" anchor="ctr"/>
                </a:tc>
                <a:tc>
                  <a:txBody>
                    <a:bodyPr/>
                    <a:lstStyle/>
                    <a:p>
                      <a:pPr algn="ctr" fontAlgn="ctr"/>
                      <a:r>
                        <a:rPr lang="ru-RU" sz="1200" b="0" i="0" u="none" strike="noStrike" dirty="0">
                          <a:solidFill>
                            <a:srgbClr val="000000"/>
                          </a:solidFill>
                          <a:effectLst/>
                          <a:latin typeface="Times New Roman"/>
                        </a:rPr>
                        <a:t>2 884 196,23</a:t>
                      </a:r>
                    </a:p>
                  </a:txBody>
                  <a:tcPr marL="9525" marR="9525" marT="9525" marB="0" anchor="ctr"/>
                </a:tc>
                <a:tc>
                  <a:txBody>
                    <a:bodyPr/>
                    <a:lstStyle/>
                    <a:p>
                      <a:pPr algn="ctr" fontAlgn="ctr"/>
                      <a:r>
                        <a:rPr lang="ru-RU" sz="1200" b="0" i="0" u="none" strike="noStrike">
                          <a:solidFill>
                            <a:srgbClr val="000000"/>
                          </a:solidFill>
                          <a:effectLst/>
                          <a:latin typeface="Times New Roman"/>
                        </a:rPr>
                        <a:t>2 884 196,23</a:t>
                      </a:r>
                    </a:p>
                  </a:txBody>
                  <a:tcPr marL="9525" marR="9525" marT="9525" marB="0" anchor="ctr"/>
                </a:tc>
              </a:tr>
              <a:tr h="413278">
                <a:tc>
                  <a:txBody>
                    <a:bodyPr/>
                    <a:lstStyle/>
                    <a:p>
                      <a:pPr algn="l" fontAlgn="ctr"/>
                      <a:r>
                        <a:rPr lang="ru-RU" sz="1200" b="1" i="0" u="none" strike="noStrike">
                          <a:solidFill>
                            <a:schemeClr val="tx1"/>
                          </a:solidFill>
                          <a:effectLst/>
                          <a:latin typeface="Times New Roman"/>
                        </a:rPr>
                        <a:t>Подпрограмма 4 «Содержание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1" i="0" u="none" strike="noStrike">
                          <a:solidFill>
                            <a:srgbClr val="000000"/>
                          </a:solidFill>
                          <a:effectLst/>
                          <a:latin typeface="Times New Roman"/>
                        </a:rPr>
                        <a:t>11 042 864,44</a:t>
                      </a:r>
                    </a:p>
                  </a:txBody>
                  <a:tcPr marL="9525" marR="9525" marT="9525" marB="0" anchor="ctr"/>
                </a:tc>
                <a:tc>
                  <a:txBody>
                    <a:bodyPr/>
                    <a:lstStyle/>
                    <a:p>
                      <a:pPr algn="ctr" fontAlgn="ctr"/>
                      <a:r>
                        <a:rPr lang="ru-RU" sz="1200" b="1" i="0" u="none" strike="noStrike" dirty="0">
                          <a:solidFill>
                            <a:srgbClr val="000000"/>
                          </a:solidFill>
                          <a:effectLst/>
                          <a:latin typeface="Times New Roman"/>
                        </a:rPr>
                        <a:t>10 571 289,16</a:t>
                      </a:r>
                    </a:p>
                  </a:txBody>
                  <a:tcPr marL="9525" marR="9525" marT="9525" marB="0" anchor="ctr"/>
                </a:tc>
                <a:tc>
                  <a:txBody>
                    <a:bodyPr/>
                    <a:lstStyle/>
                    <a:p>
                      <a:pPr algn="ctr" fontAlgn="ctr"/>
                      <a:r>
                        <a:rPr lang="ru-RU" sz="1200" b="1" i="0" u="none" strike="noStrike" dirty="0">
                          <a:solidFill>
                            <a:srgbClr val="000000"/>
                          </a:solidFill>
                          <a:effectLst/>
                          <a:latin typeface="Times New Roman"/>
                        </a:rPr>
                        <a:t>9 834 343,60</a:t>
                      </a:r>
                    </a:p>
                  </a:txBody>
                  <a:tcPr marL="9525" marR="9525" marT="9525" marB="0" anchor="ctr"/>
                </a:tc>
              </a:tr>
              <a:tr h="413278">
                <a:tc>
                  <a:txBody>
                    <a:bodyPr/>
                    <a:lstStyle/>
                    <a:p>
                      <a:pPr algn="l" fontAlgn="ctr"/>
                      <a:r>
                        <a:rPr lang="ru-RU" sz="1200" b="0" i="0" u="none" strike="noStrike" dirty="0">
                          <a:solidFill>
                            <a:schemeClr val="tx1"/>
                          </a:solidFill>
                          <a:effectLst/>
                          <a:latin typeface="Times New Roman"/>
                        </a:rPr>
                        <a:t>Обеспечение деятельности муниципального казённого учреждения «Межотраслевая централизованная бухгалтерия» городского округа «</a:t>
                      </a:r>
                      <a:r>
                        <a:rPr lang="ru-RU" sz="1200" b="0" i="0" u="none" strike="noStrike" dirty="0" smtClean="0">
                          <a:solidFill>
                            <a:schemeClr val="tx1"/>
                          </a:solidFill>
                          <a:effectLst/>
                          <a:latin typeface="Times New Roman"/>
                        </a:rPr>
                        <a:t>Вуктыл»</a:t>
                      </a:r>
                      <a:endParaRPr lang="ru-RU" sz="1200" b="0" i="0" u="none" strike="noStrike" dirty="0">
                        <a:solidFill>
                          <a:schemeClr val="tx1"/>
                        </a:solidFill>
                        <a:effectLst/>
                        <a:latin typeface="Times New Roman"/>
                      </a:endParaRPr>
                    </a:p>
                  </a:txBody>
                  <a:tcPr marL="9525" marR="9525" marT="9525" marB="0" anchor="ctr"/>
                </a:tc>
                <a:tc>
                  <a:txBody>
                    <a:bodyPr/>
                    <a:lstStyle/>
                    <a:p>
                      <a:pPr algn="ctr" fontAlgn="ctr"/>
                      <a:r>
                        <a:rPr lang="ru-RU" sz="1200" b="0" i="0" u="none" strike="noStrike" dirty="0">
                          <a:solidFill>
                            <a:srgbClr val="000000"/>
                          </a:solidFill>
                          <a:effectLst/>
                          <a:latin typeface="Times New Roman"/>
                        </a:rPr>
                        <a:t>11 042 864,44</a:t>
                      </a:r>
                    </a:p>
                  </a:txBody>
                  <a:tcPr marL="9525" marR="9525" marT="9525" marB="0" anchor="ctr"/>
                </a:tc>
                <a:tc>
                  <a:txBody>
                    <a:bodyPr/>
                    <a:lstStyle/>
                    <a:p>
                      <a:pPr algn="ctr" fontAlgn="ctr"/>
                      <a:r>
                        <a:rPr lang="ru-RU" sz="1200" b="0" i="0" u="none" strike="noStrike">
                          <a:solidFill>
                            <a:srgbClr val="000000"/>
                          </a:solidFill>
                          <a:effectLst/>
                          <a:latin typeface="Times New Roman"/>
                        </a:rPr>
                        <a:t>10 571 289,16</a:t>
                      </a:r>
                    </a:p>
                  </a:txBody>
                  <a:tcPr marL="9525" marR="9525" marT="9525" marB="0" anchor="ctr"/>
                </a:tc>
                <a:tc>
                  <a:txBody>
                    <a:bodyPr/>
                    <a:lstStyle/>
                    <a:p>
                      <a:pPr algn="ctr" fontAlgn="ctr"/>
                      <a:r>
                        <a:rPr lang="ru-RU" sz="1200" b="0" i="0" u="none" strike="noStrike" dirty="0">
                          <a:solidFill>
                            <a:srgbClr val="000000"/>
                          </a:solidFill>
                          <a:effectLst/>
                          <a:latin typeface="Times New Roman"/>
                        </a:rPr>
                        <a:t>9 834 343,60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CustomShape 1"/>
          <p:cNvSpPr/>
          <p:nvPr/>
        </p:nvSpPr>
        <p:spPr>
          <a:xfrm>
            <a:off x="6608" y="641520"/>
            <a:ext cx="8928992" cy="113129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05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50" b="1" dirty="0">
                <a:latin typeface="Times New Roman" panose="02020603050405020304" pitchFamily="18" charset="0"/>
                <a:cs typeface="Times New Roman" panose="02020603050405020304" pitchFamily="18" charset="0"/>
              </a:rPr>
              <a:t>Совершенствование муниципального управления городского округа «Вуктыл</a:t>
            </a:r>
            <a:r>
              <a:rPr lang="ru-RU" sz="1050" b="1" dirty="0" smtClean="0">
                <a:latin typeface="Times New Roman" panose="02020603050405020304" pitchFamily="18" charset="0"/>
                <a:cs typeface="Times New Roman" panose="02020603050405020304" pitchFamily="18" charset="0"/>
              </a:rPr>
              <a:t>»</a:t>
            </a:r>
          </a:p>
          <a:p>
            <a:pPr algn="just">
              <a:lnSpc>
                <a:spcPct val="100000"/>
              </a:lnSpc>
            </a:pPr>
            <a:r>
              <a:rPr lang="ru-RU" sz="1200" b="1" strike="noStrike" spc="-1" dirty="0" smtClean="0">
                <a:solidFill>
                  <a:srgbClr val="FF0000"/>
                </a:solidFill>
                <a:latin typeface="Times New Roman" panose="02020603050405020304" pitchFamily="18" charset="0"/>
                <a:ea typeface="Microsoft YaHei"/>
                <a:cs typeface="Times New Roman" panose="02020603050405020304" pitchFamily="18" charset="0"/>
              </a:rPr>
              <a:t>Задачи </a:t>
            </a: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b="1" strike="noStrike" spc="-1" dirty="0">
              <a:solidFill>
                <a:srgbClr val="FF0000"/>
              </a:solidFill>
              <a:latin typeface="Times New Roman" panose="02020603050405020304" pitchFamily="18" charset="0"/>
              <a:cs typeface="Times New Roman" panose="02020603050405020304" pitchFamily="18" charset="0"/>
            </a:endParaRPr>
          </a:p>
          <a:p>
            <a:pPr lvl="0"/>
            <a:r>
              <a:rPr lang="ru-RU" sz="1050" b="1" dirty="0" smtClean="0">
                <a:latin typeface="Times New Roman" panose="02020603050405020304" pitchFamily="18" charset="0"/>
                <a:cs typeface="Times New Roman" panose="02020603050405020304" pitchFamily="18" charset="0"/>
              </a:rPr>
              <a:t>1. Повышение </a:t>
            </a:r>
            <a:r>
              <a:rPr lang="ru-RU" sz="1050" b="1" dirty="0">
                <a:latin typeface="Times New Roman" panose="02020603050405020304" pitchFamily="18" charset="0"/>
                <a:cs typeface="Times New Roman" panose="02020603050405020304" pitchFamily="18" charset="0"/>
              </a:rPr>
              <a:t>открытости и прозрачности деятельности органов местного самоуправления городского округа «Вуктыл».</a:t>
            </a:r>
          </a:p>
          <a:p>
            <a:pPr lvl="0"/>
            <a:r>
              <a:rPr lang="ru-RU" sz="1050" b="1" dirty="0" smtClean="0">
                <a:latin typeface="Times New Roman" panose="02020603050405020304" pitchFamily="18" charset="0"/>
                <a:cs typeface="Times New Roman" panose="02020603050405020304" pitchFamily="18" charset="0"/>
              </a:rPr>
              <a:t>2. Формирование </a:t>
            </a:r>
            <a:r>
              <a:rPr lang="ru-RU" sz="1050" b="1" dirty="0">
                <a:latin typeface="Times New Roman" panose="02020603050405020304" pitchFamily="18" charset="0"/>
                <a:cs typeface="Times New Roman" panose="02020603050405020304" pitchFamily="18" charset="0"/>
              </a:rPr>
              <a:t>компактного, высокопрофессионального, оптимально сбалансированного и эффективного аппарата органов местного самоуправления городского округа «Вуктыл».</a:t>
            </a:r>
          </a:p>
          <a:p>
            <a:r>
              <a:rPr lang="ru-RU" sz="1050" b="1" dirty="0" smtClean="0">
                <a:latin typeface="Times New Roman" panose="02020603050405020304" pitchFamily="18" charset="0"/>
                <a:cs typeface="Times New Roman" panose="02020603050405020304" pitchFamily="18" charset="0"/>
              </a:rPr>
              <a:t>3. Повышение </a:t>
            </a:r>
            <a:r>
              <a:rPr lang="ru-RU" sz="1050" b="1" dirty="0">
                <a:latin typeface="Times New Roman" panose="02020603050405020304" pitchFamily="18" charset="0"/>
                <a:cs typeface="Times New Roman" panose="02020603050405020304" pitchFamily="18" charset="0"/>
              </a:rPr>
              <a:t>эффективности и результативности деятельности органов местного самоуправления  муниципального образования городского округа «Вуктыл</a:t>
            </a:r>
            <a:r>
              <a:rPr lang="ru-RU" sz="1050" b="1" dirty="0" smtClean="0">
                <a:latin typeface="Times New Roman" panose="02020603050405020304" pitchFamily="18" charset="0"/>
                <a:cs typeface="Times New Roman" panose="02020603050405020304" pitchFamily="18" charset="0"/>
              </a:rPr>
              <a:t>». </a:t>
            </a:r>
            <a:endParaRPr lang="ru-RU" sz="1050" b="1" strike="noStrike" spc="-1" dirty="0">
              <a:latin typeface="Times New Roman" panose="02020603050405020304" pitchFamily="18" charset="0"/>
              <a:cs typeface="Times New Roman" panose="02020603050405020304" pitchFamily="18" charset="0"/>
            </a:endParaRPr>
          </a:p>
        </p:txBody>
      </p:sp>
      <p:sp>
        <p:nvSpPr>
          <p:cNvPr id="615" name="TextShape 5"/>
          <p:cNvSpPr txBox="1"/>
          <p:nvPr/>
        </p:nvSpPr>
        <p:spPr>
          <a:xfrm>
            <a:off x="2383104" y="1689644"/>
            <a:ext cx="4176000" cy="299384"/>
          </a:xfrm>
          <a:prstGeom prst="rect">
            <a:avLst/>
          </a:prstGeom>
          <a:noFill/>
          <a:ln>
            <a:noFill/>
          </a:ln>
        </p:spPr>
        <p:txBody>
          <a:bodyPr lIns="90000" tIns="45000" rIns="90000" bIns="45000"/>
          <a:lstStyle/>
          <a:p>
            <a:pPr algn="just">
              <a:lnSpc>
                <a:spcPct val="100000"/>
              </a:lnSpc>
            </a:pPr>
            <a:r>
              <a:rPr lang="ru-RU" sz="1400" b="1" strike="noStrike" spc="-1" dirty="0">
                <a:solidFill>
                  <a:srgbClr val="FF0000"/>
                </a:solidFill>
                <a:latin typeface="Calibri"/>
                <a:ea typeface="Microsoft YaHei"/>
              </a:rPr>
              <a:t>Основные целевые индикаторы и показатели МП</a:t>
            </a:r>
            <a:endParaRPr lang="ru-RU" sz="1400" b="0" strike="noStrike" spc="-1" dirty="0">
              <a:solidFill>
                <a:srgbClr val="FF0000"/>
              </a:solidFill>
              <a:latin typeface="Arial"/>
            </a:endParaRPr>
          </a:p>
        </p:txBody>
      </p:sp>
      <p:sp>
        <p:nvSpPr>
          <p:cNvPr id="617" name="TextShape 6"/>
          <p:cNvSpPr txBox="1"/>
          <p:nvPr/>
        </p:nvSpPr>
        <p:spPr>
          <a:xfrm>
            <a:off x="2267744" y="6237312"/>
            <a:ext cx="2952328"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a:t>
            </a:r>
            <a:endParaRPr lang="ru-RU" sz="1200" b="1" strike="noStrike" spc="-1" dirty="0" smtClean="0">
              <a:solidFill>
                <a:srgbClr val="CE181E"/>
              </a:solidFill>
              <a:latin typeface="Times New Roman" panose="02020603050405020304" pitchFamily="18" charset="0"/>
              <a:ea typeface="DejaVu Sans"/>
              <a:cs typeface="Times New Roman" panose="02020603050405020304" pitchFamily="18" charset="0"/>
            </a:endParaRPr>
          </a:p>
          <a:p>
            <a:pPr algn="ctr">
              <a:lnSpc>
                <a:spcPct val="100000"/>
              </a:lnSpc>
            </a:pPr>
            <a:r>
              <a:rPr lang="ru-RU" sz="1200" b="1" strike="noStrike" spc="-1" dirty="0" smtClean="0">
                <a:solidFill>
                  <a:srgbClr val="CE181E"/>
                </a:solidFill>
                <a:latin typeface="Times New Roman" panose="02020603050405020304" pitchFamily="18" charset="0"/>
                <a:ea typeface="DejaVu Sans"/>
                <a:cs typeface="Times New Roman" panose="02020603050405020304" pitchFamily="18" charset="0"/>
              </a:rPr>
              <a:t>программы в </a:t>
            </a: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109720208"/>
              </p:ext>
            </p:extLst>
          </p:nvPr>
        </p:nvGraphicFramePr>
        <p:xfrm>
          <a:off x="107503" y="1989028"/>
          <a:ext cx="8828097" cy="647567"/>
        </p:xfrm>
        <a:graphic>
          <a:graphicData uri="http://schemas.openxmlformats.org/drawingml/2006/table">
            <a:tbl>
              <a:tblPr/>
              <a:tblGrid>
                <a:gridCol w="4824536"/>
                <a:gridCol w="576064"/>
                <a:gridCol w="432048"/>
                <a:gridCol w="504056"/>
                <a:gridCol w="432048"/>
                <a:gridCol w="504056"/>
                <a:gridCol w="432048"/>
                <a:gridCol w="576064"/>
                <a:gridCol w="547177"/>
              </a:tblGrid>
              <a:tr h="274822">
                <a:tc rowSpan="2">
                  <a:txBody>
                    <a:bodyPr/>
                    <a:lstStyle/>
                    <a:p>
                      <a:pPr algn="ctr" rtl="0">
                        <a:lnSpc>
                          <a:spcPct val="100000"/>
                        </a:lnSpc>
                      </a:pPr>
                      <a:r>
                        <a:rPr lang="ru-RU" sz="900" b="1" dirty="0">
                          <a:solidFill>
                            <a:srgbClr val="000000"/>
                          </a:solidFill>
                          <a:effectLst/>
                          <a:latin typeface="Times New Roman" panose="02020603050405020304" pitchFamily="18" charset="0"/>
                          <a:cs typeface="Times New Roman" panose="02020603050405020304" pitchFamily="18" charset="0"/>
                        </a:rPr>
                        <a:t>Показатель (индикатор) (наименование)</a:t>
                      </a:r>
                    </a:p>
                  </a:txBody>
                  <a:tcPr marL="57857" marR="57857" marT="57857" marB="5785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rowSpan="2">
                  <a:txBody>
                    <a:bodyPr/>
                    <a:lstStyle/>
                    <a:p>
                      <a:pPr algn="ctr" rtl="0">
                        <a:lnSpc>
                          <a:spcPct val="100000"/>
                        </a:lnSpc>
                      </a:pPr>
                      <a:r>
                        <a:rPr lang="ru-RU" sz="900" b="1" dirty="0">
                          <a:solidFill>
                            <a:srgbClr val="000000"/>
                          </a:solidFill>
                          <a:effectLst/>
                          <a:latin typeface="Times New Roman" panose="02020603050405020304" pitchFamily="18" charset="0"/>
                          <a:cs typeface="Times New Roman" panose="02020603050405020304" pitchFamily="18" charset="0"/>
                        </a:rPr>
                        <a:t>Ед. </a:t>
                      </a:r>
                      <a:br>
                        <a:rPr lang="ru-RU" sz="900" b="1" dirty="0">
                          <a:solidFill>
                            <a:srgbClr val="000000"/>
                          </a:solidFill>
                          <a:effectLst/>
                          <a:latin typeface="Times New Roman" panose="02020603050405020304" pitchFamily="18" charset="0"/>
                          <a:cs typeface="Times New Roman" panose="02020603050405020304" pitchFamily="18" charset="0"/>
                        </a:rPr>
                      </a:br>
                      <a:r>
                        <a:rPr lang="ru-RU" sz="900" b="1" dirty="0">
                          <a:solidFill>
                            <a:srgbClr val="000000"/>
                          </a:solidFill>
                          <a:effectLst/>
                          <a:latin typeface="Times New Roman" panose="02020603050405020304" pitchFamily="18" charset="0"/>
                          <a:cs typeface="Times New Roman" panose="02020603050405020304" pitchFamily="18" charset="0"/>
                        </a:rPr>
                        <a:t>измерения</a:t>
                      </a:r>
                    </a:p>
                  </a:txBody>
                  <a:tcPr marL="57857" marR="57857" marT="57857" marB="5785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gridSpan="7">
                  <a:txBody>
                    <a:bodyPr/>
                    <a:lstStyle/>
                    <a:p>
                      <a:pPr algn="ctr" rtl="0">
                        <a:lnSpc>
                          <a:spcPct val="100000"/>
                        </a:lnSpc>
                      </a:pPr>
                      <a:r>
                        <a:rPr lang="ru-RU" sz="900" b="1" dirty="0">
                          <a:solidFill>
                            <a:srgbClr val="000000"/>
                          </a:solidFill>
                          <a:effectLst/>
                          <a:latin typeface="Times New Roman" panose="02020603050405020304" pitchFamily="18" charset="0"/>
                          <a:cs typeface="Times New Roman" panose="02020603050405020304" pitchFamily="18" charset="0"/>
                        </a:rPr>
                        <a:t>Значения показателей</a:t>
                      </a:r>
                    </a:p>
                  </a:txBody>
                  <a:tcPr marL="57857" marR="57857" marT="57857" marB="5785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72745">
                <a:tc vMerge="1">
                  <a:txBody>
                    <a:bodyPr/>
                    <a:lstStyle/>
                    <a:p>
                      <a:endParaRPr lang="ru-RU"/>
                    </a:p>
                  </a:txBody>
                  <a:tcPr/>
                </a:tc>
                <a:tc vMerge="1">
                  <a:txBody>
                    <a:bodyPr/>
                    <a:lstStyle/>
                    <a:p>
                      <a:endParaRPr lang="ru-RU"/>
                    </a:p>
                  </a:txBody>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2019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2020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2021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2022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2023</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 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2024</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2025</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 </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106383539"/>
              </p:ext>
            </p:extLst>
          </p:nvPr>
        </p:nvGraphicFramePr>
        <p:xfrm>
          <a:off x="107503" y="2620708"/>
          <a:ext cx="8828097" cy="3405176"/>
        </p:xfrm>
        <a:graphic>
          <a:graphicData uri="http://schemas.openxmlformats.org/drawingml/2006/table">
            <a:tbl>
              <a:tblPr/>
              <a:tblGrid>
                <a:gridCol w="4824537"/>
                <a:gridCol w="576064"/>
                <a:gridCol w="432048"/>
                <a:gridCol w="504056"/>
                <a:gridCol w="432048"/>
                <a:gridCol w="504056"/>
                <a:gridCol w="432048"/>
                <a:gridCol w="576064"/>
                <a:gridCol w="547176"/>
              </a:tblGrid>
              <a:tr h="248316">
                <a:tc gridSpan="9">
                  <a:txBody>
                    <a:bodyPr/>
                    <a:lstStyle/>
                    <a:p>
                      <a:pPr algn="ctr" rtl="0">
                        <a:lnSpc>
                          <a:spcPct val="100000"/>
                        </a:lnSpc>
                      </a:pPr>
                      <a:r>
                        <a:rPr lang="ru-RU" sz="1000" b="1" dirty="0" smtClean="0">
                          <a:solidFill>
                            <a:srgbClr val="000000"/>
                          </a:solidFill>
                          <a:effectLst/>
                          <a:latin typeface="Times New Roman" panose="02020603050405020304" pitchFamily="18" charset="0"/>
                          <a:cs typeface="Times New Roman" panose="02020603050405020304" pitchFamily="18" charset="0"/>
                        </a:rPr>
                        <a:t>Муниципальная </a:t>
                      </a:r>
                      <a:r>
                        <a:rPr lang="ru-RU" sz="1000" b="1" dirty="0">
                          <a:solidFill>
                            <a:srgbClr val="000000"/>
                          </a:solidFill>
                          <a:effectLst/>
                          <a:latin typeface="Times New Roman" panose="02020603050405020304" pitchFamily="18" charset="0"/>
                          <a:cs typeface="Times New Roman" panose="02020603050405020304" pitchFamily="18" charset="0"/>
                        </a:rPr>
                        <a:t>программа «Муниципальное управление</a:t>
                      </a:r>
                      <a:r>
                        <a:rPr lang="ru-RU" sz="1000" b="1" dirty="0" smtClean="0">
                          <a:solidFill>
                            <a:srgbClr val="000000"/>
                          </a:solidFill>
                          <a:effectLst/>
                          <a:latin typeface="Times New Roman" panose="02020603050405020304" pitchFamily="18" charset="0"/>
                          <a:cs typeface="Times New Roman" panose="02020603050405020304" pitchFamily="18" charset="0"/>
                        </a:rPr>
                        <a:t>»</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11020">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Удовлетворенность населения деятельностью органов местного само-управления городского округа </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процент</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549974">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Доля специалистов, прошедших обучение по программам дополнительного профессионального образования за счет средств бюджетов всех уровней, от общей численности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процент</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311020">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Доля муниципальных служащих, прошедших аттестацию в отчетном периоде, от общей численности муниципальных служащих, подлежащих аттестации</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процент</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549974">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Количество  просветительных мероприятий, направленных на повышение профессиональной деятельности работников  администрации городского округа «Вуктыл», отраслевых (функциональных) органов администрации городского округа «Вуктыл», являющихся юридическими лицами</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кол-во</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549974">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Количество мероприятий, направленных на повышение  эффективности и результативности работы отдела кадров и трудовых отношений администрации городского округа «Вуктыл», ответственных работников за кадровое делопроизводство отраслевых (функциональных) органов администрации городского округа «Вуктыл», являющихся юридическими лицами </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кол-во</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bl>
          </a:graphicData>
        </a:graphic>
      </p:graphicFrame>
      <p:graphicFrame>
        <p:nvGraphicFramePr>
          <p:cNvPr id="4" name="Диаграмма 3"/>
          <p:cNvGraphicFramePr/>
          <p:nvPr>
            <p:extLst>
              <p:ext uri="{D42A27DB-BD31-4B8C-83A1-F6EECF244321}">
                <p14:modId xmlns:p14="http://schemas.microsoft.com/office/powerpoint/2010/main" val="2404988793"/>
              </p:ext>
            </p:extLst>
          </p:nvPr>
        </p:nvGraphicFramePr>
        <p:xfrm>
          <a:off x="4607944" y="5895926"/>
          <a:ext cx="4308552" cy="979996"/>
        </p:xfrm>
        <a:graphic>
          <a:graphicData uri="http://schemas.openxmlformats.org/drawingml/2006/chart">
            <c:chart xmlns:c="http://schemas.openxmlformats.org/drawingml/2006/chart" xmlns:r="http://schemas.openxmlformats.org/officeDocument/2006/relationships" r:id="rId3"/>
          </a:graphicData>
        </a:graphic>
      </p:graphicFrame>
      <p:sp>
        <p:nvSpPr>
          <p:cNvPr id="14"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5"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0" y="3852"/>
            <a:ext cx="9144000" cy="12649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561606249"/>
              </p:ext>
            </p:extLst>
          </p:nvPr>
        </p:nvGraphicFramePr>
        <p:xfrm>
          <a:off x="107503" y="1408267"/>
          <a:ext cx="8928993" cy="5328913"/>
        </p:xfrm>
        <a:graphic>
          <a:graphicData uri="http://schemas.openxmlformats.org/drawingml/2006/table">
            <a:tbl>
              <a:tblPr firstRow="1" bandRow="1">
                <a:tableStyleId>{5C22544A-7EE6-4342-B048-85BDC9FD1C3A}</a:tableStyleId>
              </a:tblPr>
              <a:tblGrid>
                <a:gridCol w="5486025"/>
                <a:gridCol w="1244204"/>
                <a:gridCol w="1171015"/>
                <a:gridCol w="1027749"/>
              </a:tblGrid>
              <a:tr h="331108">
                <a:tc>
                  <a:txBody>
                    <a:bodyPr/>
                    <a:lstStyle/>
                    <a:p>
                      <a:pPr algn="ct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2021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2022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2023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589417">
                <a:tc>
                  <a:txBody>
                    <a:bodyPr/>
                    <a:lstStyle/>
                    <a:p>
                      <a:pPr algn="l" fontAlgn="ctr"/>
                      <a:r>
                        <a:rPr lang="ru-RU" sz="1200" b="1" i="0" u="none" strike="noStrike" dirty="0">
                          <a:solidFill>
                            <a:schemeClr val="tx1"/>
                          </a:solidFill>
                          <a:effectLst/>
                          <a:latin typeface="Times New Roman"/>
                        </a:rPr>
                        <a:t>Муниципальная программа городского округа «Вуктыл» «Развитие строительства и жилищно-коммунального комплекса, энергосбережение и повышение </a:t>
                      </a:r>
                      <a:r>
                        <a:rPr lang="ru-RU" sz="1200" b="1" i="0" u="none" strike="noStrike" dirty="0" err="1">
                          <a:solidFill>
                            <a:schemeClr val="tx1"/>
                          </a:solidFill>
                          <a:effectLst/>
                          <a:latin typeface="Times New Roman"/>
                        </a:rPr>
                        <a:t>энергоэффективности</a:t>
                      </a:r>
                      <a:r>
                        <a:rPr lang="ru-RU" sz="1200" b="1" i="0" u="none" strike="noStrike" dirty="0">
                          <a:solidFill>
                            <a:schemeClr val="tx1"/>
                          </a:solidFill>
                          <a:effectLst/>
                          <a:latin typeface="Times New Roman"/>
                        </a:rPr>
                        <a:t>»</a:t>
                      </a:r>
                    </a:p>
                  </a:txBody>
                  <a:tcPr marL="9525" marR="9525" marT="9525" marB="0" anchor="ctr"/>
                </a:tc>
                <a:tc>
                  <a:txBody>
                    <a:bodyPr/>
                    <a:lstStyle/>
                    <a:p>
                      <a:pPr algn="ctr" fontAlgn="ctr"/>
                      <a:r>
                        <a:rPr lang="ru-RU" sz="1200" b="1" i="0" u="none" strike="noStrike">
                          <a:solidFill>
                            <a:srgbClr val="000000"/>
                          </a:solidFill>
                          <a:effectLst/>
                          <a:latin typeface="Times New Roman"/>
                        </a:rPr>
                        <a:t>43 304 330,97</a:t>
                      </a:r>
                    </a:p>
                  </a:txBody>
                  <a:tcPr marL="9525" marR="9525" marT="9525" marB="0" anchor="ctr"/>
                </a:tc>
                <a:tc>
                  <a:txBody>
                    <a:bodyPr/>
                    <a:lstStyle/>
                    <a:p>
                      <a:pPr algn="ctr" fontAlgn="ctr"/>
                      <a:r>
                        <a:rPr lang="ru-RU" sz="1200" b="1" i="0" u="none" strike="noStrike">
                          <a:solidFill>
                            <a:srgbClr val="000000"/>
                          </a:solidFill>
                          <a:effectLst/>
                          <a:latin typeface="Times New Roman"/>
                        </a:rPr>
                        <a:t>43 482 432,49</a:t>
                      </a:r>
                    </a:p>
                  </a:txBody>
                  <a:tcPr marL="9525" marR="9525" marT="9525" marB="0" anchor="ctr"/>
                </a:tc>
                <a:tc>
                  <a:txBody>
                    <a:bodyPr/>
                    <a:lstStyle/>
                    <a:p>
                      <a:pPr algn="ctr" fontAlgn="ctr"/>
                      <a:r>
                        <a:rPr lang="ru-RU" sz="1200" b="1" i="0" u="none" strike="noStrike">
                          <a:solidFill>
                            <a:srgbClr val="000000"/>
                          </a:solidFill>
                          <a:effectLst/>
                          <a:latin typeface="Times New Roman"/>
                        </a:rPr>
                        <a:t>43 830 116,49</a:t>
                      </a:r>
                    </a:p>
                  </a:txBody>
                  <a:tcPr marL="9525" marR="9525" marT="9525" marB="0" anchor="ctr"/>
                </a:tc>
              </a:tr>
              <a:tr h="353990">
                <a:tc>
                  <a:txBody>
                    <a:bodyPr/>
                    <a:lstStyle/>
                    <a:p>
                      <a:pPr algn="l" fontAlgn="ctr"/>
                      <a:r>
                        <a:rPr lang="ru-RU" sz="1200" b="1" i="0" u="none" strike="noStrike" dirty="0">
                          <a:solidFill>
                            <a:schemeClr val="tx1"/>
                          </a:solidFill>
                          <a:effectLst/>
                          <a:latin typeface="Times New Roman"/>
                        </a:rPr>
                        <a:t>Подпрограмма 1 «Содержание и развитие жилищно-коммунального и городского хозяйства»</a:t>
                      </a:r>
                    </a:p>
                  </a:txBody>
                  <a:tcPr marL="9525" marR="9525" marT="9525" marB="0" anchor="ctr"/>
                </a:tc>
                <a:tc>
                  <a:txBody>
                    <a:bodyPr/>
                    <a:lstStyle/>
                    <a:p>
                      <a:pPr algn="ctr" fontAlgn="ctr"/>
                      <a:r>
                        <a:rPr lang="ru-RU" sz="1200" b="1" i="0" u="none" strike="noStrike">
                          <a:solidFill>
                            <a:srgbClr val="000000"/>
                          </a:solidFill>
                          <a:effectLst/>
                          <a:latin typeface="Times New Roman"/>
                        </a:rPr>
                        <a:t>42 164 330,97</a:t>
                      </a:r>
                    </a:p>
                  </a:txBody>
                  <a:tcPr marL="9525" marR="9525" marT="9525" marB="0" anchor="ctr"/>
                </a:tc>
                <a:tc>
                  <a:txBody>
                    <a:bodyPr/>
                    <a:lstStyle/>
                    <a:p>
                      <a:pPr algn="ctr" fontAlgn="ctr"/>
                      <a:r>
                        <a:rPr lang="ru-RU" sz="1200" b="1" i="0" u="none" strike="noStrike">
                          <a:solidFill>
                            <a:srgbClr val="000000"/>
                          </a:solidFill>
                          <a:effectLst/>
                          <a:latin typeface="Times New Roman"/>
                        </a:rPr>
                        <a:t>42 092 432,49</a:t>
                      </a:r>
                    </a:p>
                  </a:txBody>
                  <a:tcPr marL="9525" marR="9525" marT="9525" marB="0" anchor="ctr"/>
                </a:tc>
                <a:tc>
                  <a:txBody>
                    <a:bodyPr/>
                    <a:lstStyle/>
                    <a:p>
                      <a:pPr algn="ctr" fontAlgn="ctr"/>
                      <a:r>
                        <a:rPr lang="ru-RU" sz="1200" b="1" i="0" u="none" strike="noStrike">
                          <a:solidFill>
                            <a:srgbClr val="000000"/>
                          </a:solidFill>
                          <a:effectLst/>
                          <a:latin typeface="Times New Roman"/>
                        </a:rPr>
                        <a:t>42 340 116,49</a:t>
                      </a:r>
                    </a:p>
                  </a:txBody>
                  <a:tcPr marL="9525" marR="9525" marT="9525" marB="0" anchor="ctr"/>
                </a:tc>
              </a:tr>
              <a:tr h="242035">
                <a:tc>
                  <a:txBody>
                    <a:bodyPr/>
                    <a:lstStyle/>
                    <a:p>
                      <a:pPr algn="l" fontAlgn="ctr"/>
                      <a:r>
                        <a:rPr lang="ru-RU" sz="1200" b="0" i="0" u="none" strike="noStrike">
                          <a:solidFill>
                            <a:schemeClr val="tx1"/>
                          </a:solidFill>
                          <a:effectLst/>
                          <a:latin typeface="Times New Roman"/>
                        </a:rPr>
                        <a:t>Благоустройство территории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5 987 389,00</a:t>
                      </a:r>
                    </a:p>
                  </a:txBody>
                  <a:tcPr marL="9525" marR="9525" marT="9525" marB="0" anchor="ctr"/>
                </a:tc>
                <a:tc>
                  <a:txBody>
                    <a:bodyPr/>
                    <a:lstStyle/>
                    <a:p>
                      <a:pPr algn="ctr" fontAlgn="ctr"/>
                      <a:r>
                        <a:rPr lang="ru-RU" sz="1200" b="0" i="0" u="none" strike="noStrike">
                          <a:solidFill>
                            <a:srgbClr val="000000"/>
                          </a:solidFill>
                          <a:effectLst/>
                          <a:latin typeface="Times New Roman"/>
                        </a:rPr>
                        <a:t>5 997 389,00</a:t>
                      </a:r>
                    </a:p>
                  </a:txBody>
                  <a:tcPr marL="9525" marR="9525" marT="9525" marB="0" anchor="ctr"/>
                </a:tc>
                <a:tc>
                  <a:txBody>
                    <a:bodyPr/>
                    <a:lstStyle/>
                    <a:p>
                      <a:pPr algn="ctr" fontAlgn="ctr"/>
                      <a:r>
                        <a:rPr lang="ru-RU" sz="1200" b="0" i="0" u="none" strike="noStrike">
                          <a:solidFill>
                            <a:srgbClr val="000000"/>
                          </a:solidFill>
                          <a:effectLst/>
                          <a:latin typeface="Times New Roman"/>
                        </a:rPr>
                        <a:t>5 997 389,00</a:t>
                      </a:r>
                    </a:p>
                  </a:txBody>
                  <a:tcPr marL="9525" marR="9525" marT="9525" marB="0" anchor="ctr"/>
                </a:tc>
              </a:tr>
              <a:tr h="353990">
                <a:tc>
                  <a:txBody>
                    <a:bodyPr/>
                    <a:lstStyle/>
                    <a:p>
                      <a:pPr algn="l" fontAlgn="ctr"/>
                      <a:r>
                        <a:rPr lang="ru-RU" sz="1200" b="0" i="0" u="none" strike="noStrike">
                          <a:solidFill>
                            <a:schemeClr val="tx1"/>
                          </a:solidFill>
                          <a:effectLst/>
                          <a:latin typeface="Times New Roman"/>
                        </a:rPr>
                        <a:t>Реализация социально-значимых проектов МО ГО «Вуктыл» в рамках проекта «Народный бюджет»</a:t>
                      </a:r>
                    </a:p>
                  </a:txBody>
                  <a:tcPr marL="9525" marR="9525" marT="9525" marB="0" anchor="ctr"/>
                </a:tc>
                <a:tc>
                  <a:txBody>
                    <a:bodyPr/>
                    <a:lstStyle/>
                    <a:p>
                      <a:pPr algn="ctr" fontAlgn="ctr"/>
                      <a:r>
                        <a:rPr lang="ru-RU" sz="1200" b="0" i="0" u="none" strike="noStrike">
                          <a:solidFill>
                            <a:srgbClr val="000000"/>
                          </a:solidFill>
                          <a:effectLst/>
                          <a:latin typeface="Times New Roman"/>
                        </a:rPr>
                        <a:t>400 122,24</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r>
              <a:tr h="339610">
                <a:tc>
                  <a:txBody>
                    <a:bodyPr/>
                    <a:lstStyle/>
                    <a:p>
                      <a:pPr algn="l" fontAlgn="ctr"/>
                      <a:r>
                        <a:rPr lang="ru-RU" sz="1200" b="0" i="0" u="none" strike="noStrike" dirty="0">
                          <a:solidFill>
                            <a:schemeClr val="tx1"/>
                          </a:solidFill>
                          <a:effectLst/>
                          <a:latin typeface="Times New Roman"/>
                        </a:rPr>
                        <a:t>Обеспечение деятельности муниципального бюджетного учреждения «Локомотив»</a:t>
                      </a:r>
                    </a:p>
                  </a:txBody>
                  <a:tcPr marL="9525" marR="9525" marT="9525" marB="0" anchor="ctr"/>
                </a:tc>
                <a:tc>
                  <a:txBody>
                    <a:bodyPr/>
                    <a:lstStyle/>
                    <a:p>
                      <a:pPr algn="ctr" fontAlgn="ctr"/>
                      <a:r>
                        <a:rPr lang="ru-RU" sz="1200" b="0" i="0" u="none" strike="noStrike">
                          <a:solidFill>
                            <a:srgbClr val="000000"/>
                          </a:solidFill>
                          <a:effectLst/>
                          <a:latin typeface="Times New Roman"/>
                        </a:rPr>
                        <a:t>34 880 155,49</a:t>
                      </a:r>
                    </a:p>
                  </a:txBody>
                  <a:tcPr marL="9525" marR="9525" marT="9525" marB="0" anchor="ctr"/>
                </a:tc>
                <a:tc>
                  <a:txBody>
                    <a:bodyPr/>
                    <a:lstStyle/>
                    <a:p>
                      <a:pPr algn="ctr" fontAlgn="ctr"/>
                      <a:r>
                        <a:rPr lang="ru-RU" sz="1200" b="0" i="0" u="none" strike="noStrike">
                          <a:solidFill>
                            <a:srgbClr val="000000"/>
                          </a:solidFill>
                          <a:effectLst/>
                          <a:latin typeface="Times New Roman"/>
                        </a:rPr>
                        <a:t>34 950 043,49</a:t>
                      </a:r>
                    </a:p>
                  </a:txBody>
                  <a:tcPr marL="9525" marR="9525" marT="9525" marB="0" anchor="ctr"/>
                </a:tc>
                <a:tc>
                  <a:txBody>
                    <a:bodyPr/>
                    <a:lstStyle/>
                    <a:p>
                      <a:pPr algn="ctr" fontAlgn="ctr"/>
                      <a:r>
                        <a:rPr lang="ru-RU" sz="1200" b="0" i="0" u="none" strike="noStrike">
                          <a:solidFill>
                            <a:srgbClr val="000000"/>
                          </a:solidFill>
                          <a:effectLst/>
                          <a:latin typeface="Times New Roman"/>
                        </a:rPr>
                        <a:t>35 022 727,49</a:t>
                      </a:r>
                    </a:p>
                  </a:txBody>
                  <a:tcPr marL="9525" marR="9525" marT="9525" marB="0" anchor="ctr"/>
                </a:tc>
              </a:tr>
              <a:tr h="698995">
                <a:tc>
                  <a:txBody>
                    <a:bodyPr/>
                    <a:lstStyle/>
                    <a:p>
                      <a:pPr algn="l" fontAlgn="ctr"/>
                      <a:r>
                        <a:rPr lang="ru-RU" sz="1200" b="0" i="0" u="none" strike="noStrike" dirty="0">
                          <a:solidFill>
                            <a:schemeClr val="tx1"/>
                          </a:solidFill>
                          <a:effectLst/>
                          <a:latin typeface="Times New Roman"/>
                        </a:rPr>
                        <a:t>Капитальный ремонт (ремонт) объектов коммунального хозяйства и инженерной инфраструктуры, в том числе сетей электро-, тепло-, водоснабжения, водоотведения, ливневой и дренажной канализации (в том числе ремонт и восстановление колодцев, решеток ливневой канализации)</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c>
                  <a:txBody>
                    <a:bodyPr/>
                    <a:lstStyle/>
                    <a:p>
                      <a:pPr algn="ctr" fontAlgn="ctr"/>
                      <a:r>
                        <a:rPr lang="ru-RU" sz="1200" b="0" i="0" u="none" strike="noStrike">
                          <a:solidFill>
                            <a:srgbClr val="000000"/>
                          </a:solidFill>
                          <a:effectLst/>
                          <a:latin typeface="Times New Roman"/>
                        </a:rPr>
                        <a:t>800 000,00</a:t>
                      </a:r>
                    </a:p>
                  </a:txBody>
                  <a:tcPr marL="9525" marR="9525" marT="9525" marB="0" anchor="ctr"/>
                </a:tc>
                <a:tc>
                  <a:txBody>
                    <a:bodyPr/>
                    <a:lstStyle/>
                    <a:p>
                      <a:pPr algn="ctr" fontAlgn="ctr"/>
                      <a:r>
                        <a:rPr lang="ru-RU" sz="1200" b="0" i="0" u="none" strike="noStrike">
                          <a:solidFill>
                            <a:srgbClr val="000000"/>
                          </a:solidFill>
                          <a:effectLst/>
                          <a:latin typeface="Times New Roman"/>
                        </a:rPr>
                        <a:t>900 000,00</a:t>
                      </a:r>
                    </a:p>
                  </a:txBody>
                  <a:tcPr marL="9525" marR="9525" marT="9525" marB="0" anchor="ctr"/>
                </a:tc>
              </a:tr>
              <a:tr h="346576">
                <a:tc>
                  <a:txBody>
                    <a:bodyPr/>
                    <a:lstStyle/>
                    <a:p>
                      <a:pPr algn="l" fontAlgn="ctr"/>
                      <a:r>
                        <a:rPr lang="ru-RU" sz="1200" b="0" i="0" u="none" strike="noStrike" dirty="0">
                          <a:solidFill>
                            <a:schemeClr val="tx1"/>
                          </a:solidFill>
                          <a:effectLst/>
                          <a:latin typeface="Times New Roman"/>
                        </a:rPr>
                        <a:t>Демонтаж бесхозяйных объектов коммунального хозяйства и инженерных сетей</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353990">
                <a:tc>
                  <a:txBody>
                    <a:bodyPr/>
                    <a:lstStyle/>
                    <a:p>
                      <a:pPr algn="l" fontAlgn="ctr"/>
                      <a:r>
                        <a:rPr lang="ru-RU" sz="1200" b="0" i="0" u="none" strike="noStrike">
                          <a:solidFill>
                            <a:schemeClr val="tx1"/>
                          </a:solidFill>
                          <a:effectLst/>
                          <a:latin typeface="Times New Roman"/>
                        </a:rPr>
                        <a:t>Оснащение объектов муниципальной собственности приборами учета энергетических ресурсов</a:t>
                      </a:r>
                    </a:p>
                  </a:txBody>
                  <a:tcPr marL="9525" marR="9525" marT="9525" marB="0" anchor="ctr"/>
                </a:tc>
                <a:tc>
                  <a:txBody>
                    <a:bodyPr/>
                    <a:lstStyle/>
                    <a:p>
                      <a:pPr algn="ctr" fontAlgn="ctr"/>
                      <a:r>
                        <a:rPr lang="ru-RU" sz="1200" b="0" i="0" u="none" strike="noStrike">
                          <a:solidFill>
                            <a:srgbClr val="000000"/>
                          </a:solidFill>
                          <a:effectLst/>
                          <a:latin typeface="Times New Roman"/>
                        </a:rPr>
                        <a:t>276 664,24</a:t>
                      </a:r>
                    </a:p>
                  </a:txBody>
                  <a:tcPr marL="9525" marR="9525" marT="9525" marB="0" anchor="ctr"/>
                </a:tc>
                <a:tc>
                  <a:txBody>
                    <a:bodyPr/>
                    <a:lstStyle/>
                    <a:p>
                      <a:pPr algn="ctr" fontAlgn="ctr"/>
                      <a:r>
                        <a:rPr lang="ru-RU" sz="1200" b="0" i="0" u="none" strike="noStrike">
                          <a:solidFill>
                            <a:srgbClr val="000000"/>
                          </a:solidFill>
                          <a:effectLst/>
                          <a:latin typeface="Times New Roman"/>
                        </a:rPr>
                        <a:t>75 000,00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r>
              <a:tr h="260732">
                <a:tc>
                  <a:txBody>
                    <a:bodyPr/>
                    <a:lstStyle/>
                    <a:p>
                      <a:pPr algn="l" fontAlgn="ctr"/>
                      <a:r>
                        <a:rPr lang="ru-RU" sz="1200" b="0" i="0" u="none" strike="noStrike" dirty="0">
                          <a:solidFill>
                            <a:schemeClr val="tx1"/>
                          </a:solidFill>
                          <a:effectLst/>
                          <a:latin typeface="Times New Roman"/>
                        </a:rPr>
                        <a:t>Замена ламп накаливания на энергосберегающие</a:t>
                      </a:r>
                    </a:p>
                  </a:txBody>
                  <a:tcPr marL="9525" marR="9525" marT="9525" marB="0" anchor="ctr"/>
                </a:tc>
                <a:tc>
                  <a:txBody>
                    <a:bodyPr/>
                    <a:lstStyle/>
                    <a:p>
                      <a:pPr algn="ctr" fontAlgn="ctr"/>
                      <a:r>
                        <a:rPr lang="ru-RU" sz="1200" b="0" i="0" u="none" strike="noStrike">
                          <a:solidFill>
                            <a:srgbClr val="000000"/>
                          </a:solidFill>
                          <a:effectLst/>
                          <a:latin typeface="Times New Roman"/>
                        </a:rPr>
                        <a:t>120 000,00</a:t>
                      </a:r>
                    </a:p>
                  </a:txBody>
                  <a:tcPr marL="9525" marR="9525" marT="9525" marB="0" anchor="ctr"/>
                </a:tc>
                <a:tc>
                  <a:txBody>
                    <a:bodyPr/>
                    <a:lstStyle/>
                    <a:p>
                      <a:pPr algn="ctr" fontAlgn="ctr"/>
                      <a:r>
                        <a:rPr lang="ru-RU" sz="1200" b="0" i="0" u="none" strike="noStrike">
                          <a:solidFill>
                            <a:srgbClr val="000000"/>
                          </a:solidFill>
                          <a:effectLst/>
                          <a:latin typeface="Times New Roman"/>
                        </a:rPr>
                        <a:t>120 000,00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120 000,00</a:t>
                      </a:r>
                    </a:p>
                  </a:txBody>
                  <a:tcPr marL="9525" marR="9525" marT="9525" marB="0" anchor="ctr"/>
                </a:tc>
              </a:tr>
              <a:tr h="377150">
                <a:tc>
                  <a:txBody>
                    <a:bodyPr/>
                    <a:lstStyle/>
                    <a:p>
                      <a:pPr algn="just" fontAlgn="ctr"/>
                      <a:r>
                        <a:rPr lang="ru-RU" sz="1200" b="1" i="0" u="none" strike="noStrike" dirty="0">
                          <a:solidFill>
                            <a:schemeClr val="tx1"/>
                          </a:solidFill>
                          <a:effectLst/>
                          <a:latin typeface="Times New Roman"/>
                        </a:rPr>
                        <a:t>Подпрограмма 2 «Строительство, реконструкция объектов социальной и коммунальной сферы»</a:t>
                      </a:r>
                    </a:p>
                  </a:txBody>
                  <a:tcPr marL="9525" marR="9525" marT="9525" marB="0" anchor="ctr"/>
                </a:tc>
                <a:tc>
                  <a:txBody>
                    <a:bodyPr/>
                    <a:lstStyle/>
                    <a:p>
                      <a:pPr algn="ctr" fontAlgn="ctr"/>
                      <a:r>
                        <a:rPr lang="ru-RU" sz="1200" b="1" i="0" u="none" strike="noStrike">
                          <a:solidFill>
                            <a:srgbClr val="000000"/>
                          </a:solidFill>
                          <a:effectLst/>
                          <a:latin typeface="Times New Roman"/>
                        </a:rPr>
                        <a:t>1 140 000,00</a:t>
                      </a:r>
                    </a:p>
                  </a:txBody>
                  <a:tcPr marL="9525" marR="9525" marT="9525" marB="0" anchor="ctr"/>
                </a:tc>
                <a:tc>
                  <a:txBody>
                    <a:bodyPr/>
                    <a:lstStyle/>
                    <a:p>
                      <a:pPr algn="ctr" fontAlgn="ctr"/>
                      <a:r>
                        <a:rPr lang="ru-RU" sz="1200" b="1" i="0" u="none" strike="noStrike">
                          <a:solidFill>
                            <a:srgbClr val="000000"/>
                          </a:solidFill>
                          <a:effectLst/>
                          <a:latin typeface="Times New Roman"/>
                        </a:rPr>
                        <a:t>1 390 000,00</a:t>
                      </a:r>
                    </a:p>
                  </a:txBody>
                  <a:tcPr marL="9525" marR="9525" marT="9525" marB="0" anchor="ctr"/>
                </a:tc>
                <a:tc>
                  <a:txBody>
                    <a:bodyPr/>
                    <a:lstStyle/>
                    <a:p>
                      <a:pPr algn="ctr" fontAlgn="ctr"/>
                      <a:r>
                        <a:rPr lang="ru-RU" sz="1200" b="1" i="0" u="none" strike="noStrike">
                          <a:solidFill>
                            <a:srgbClr val="000000"/>
                          </a:solidFill>
                          <a:effectLst/>
                          <a:latin typeface="Times New Roman"/>
                        </a:rPr>
                        <a:t>1 490 000,00</a:t>
                      </a:r>
                    </a:p>
                  </a:txBody>
                  <a:tcPr marL="9525" marR="9525" marT="9525" marB="0" anchor="ctr"/>
                </a:tc>
              </a:tr>
              <a:tr h="526493">
                <a:tc>
                  <a:txBody>
                    <a:bodyPr/>
                    <a:lstStyle/>
                    <a:p>
                      <a:pPr algn="just" fontAlgn="ctr"/>
                      <a:r>
                        <a:rPr lang="ru-RU" sz="1200" b="0" i="0" u="none" strike="noStrike" dirty="0">
                          <a:solidFill>
                            <a:schemeClr val="tx1"/>
                          </a:solidFill>
                          <a:effectLst/>
                          <a:latin typeface="Times New Roman"/>
                        </a:rPr>
                        <a:t>Оборудование жилых домов внутридомовым (внутриквартирным) оборудованием, разработка проектно-сметной документации, в том числе получение технических условий</a:t>
                      </a:r>
                    </a:p>
                  </a:txBody>
                  <a:tcPr marL="9525" marR="9525" marT="9525" marB="0" anchor="ctr"/>
                </a:tc>
                <a:tc>
                  <a:txBody>
                    <a:bodyPr/>
                    <a:lstStyle/>
                    <a:p>
                      <a:pPr algn="ctr" fontAlgn="ctr"/>
                      <a:r>
                        <a:rPr lang="ru-RU" sz="1200" b="0" i="0" u="none" strike="noStrike">
                          <a:solidFill>
                            <a:srgbClr val="000000"/>
                          </a:solidFill>
                          <a:effectLst/>
                          <a:latin typeface="Times New Roman"/>
                        </a:rPr>
                        <a:t>1 090 000,00</a:t>
                      </a:r>
                    </a:p>
                  </a:txBody>
                  <a:tcPr marL="9525" marR="9525" marT="9525" marB="0" anchor="ctr"/>
                </a:tc>
                <a:tc>
                  <a:txBody>
                    <a:bodyPr/>
                    <a:lstStyle/>
                    <a:p>
                      <a:pPr algn="ctr" fontAlgn="ctr"/>
                      <a:r>
                        <a:rPr lang="ru-RU" sz="1200" b="0" i="0" u="none" strike="noStrike">
                          <a:solidFill>
                            <a:srgbClr val="000000"/>
                          </a:solidFill>
                          <a:effectLst/>
                          <a:latin typeface="Times New Roman"/>
                        </a:rPr>
                        <a:t>1 090 000,00</a:t>
                      </a:r>
                    </a:p>
                  </a:txBody>
                  <a:tcPr marL="9525" marR="9525" marT="9525" marB="0" anchor="ctr"/>
                </a:tc>
                <a:tc>
                  <a:txBody>
                    <a:bodyPr/>
                    <a:lstStyle/>
                    <a:p>
                      <a:pPr algn="ctr" fontAlgn="ctr"/>
                      <a:r>
                        <a:rPr lang="ru-RU" sz="1200" b="0" i="0" u="none" strike="noStrike">
                          <a:solidFill>
                            <a:srgbClr val="000000"/>
                          </a:solidFill>
                          <a:effectLst/>
                          <a:latin typeface="Times New Roman"/>
                        </a:rPr>
                        <a:t>1 190 000,00</a:t>
                      </a:r>
                    </a:p>
                  </a:txBody>
                  <a:tcPr marL="9525" marR="9525" marT="9525" marB="0" anchor="ctr"/>
                </a:tc>
              </a:tr>
              <a:tr h="224815">
                <a:tc>
                  <a:txBody>
                    <a:bodyPr/>
                    <a:lstStyle/>
                    <a:p>
                      <a:pPr algn="just" fontAlgn="t"/>
                      <a:r>
                        <a:rPr lang="ru-RU" sz="1200" b="0" i="0" u="none" strike="noStrike" dirty="0">
                          <a:solidFill>
                            <a:schemeClr val="tx1"/>
                          </a:solidFill>
                          <a:effectLst/>
                          <a:latin typeface="Times New Roman"/>
                        </a:rPr>
                        <a:t>Актуализация схем теплоснабжения, водоснабжения и водоотведения</a:t>
                      </a:r>
                    </a:p>
                  </a:txBody>
                  <a:tcPr marL="9525" marR="9525" marT="9525" marB="0"/>
                </a:tc>
                <a:tc>
                  <a:txBody>
                    <a:bodyPr/>
                    <a:lstStyle/>
                    <a:p>
                      <a:pPr algn="ctr" fontAlgn="ctr"/>
                      <a:r>
                        <a:rPr lang="ru-RU" sz="1200" b="0" i="0" u="none" strike="noStrike" dirty="0">
                          <a:solidFill>
                            <a:srgbClr val="000000"/>
                          </a:solidFill>
                          <a:effectLst/>
                          <a:latin typeface="Times New Roman"/>
                        </a:rPr>
                        <a:t>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181487">
                <a:tc>
                  <a:txBody>
                    <a:bodyPr/>
                    <a:lstStyle/>
                    <a:p>
                      <a:pPr algn="just" fontAlgn="ctr"/>
                      <a:r>
                        <a:rPr lang="ru-RU" sz="1200" b="0" i="0" u="none" strike="noStrike" dirty="0">
                          <a:solidFill>
                            <a:schemeClr val="tx1"/>
                          </a:solidFill>
                          <a:effectLst/>
                          <a:latin typeface="Times New Roman"/>
                        </a:rPr>
                        <a:t>Реконструкция коммунальной инфраструктуры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dirty="0">
                          <a:solidFill>
                            <a:srgbClr val="000000"/>
                          </a:solidFill>
                          <a:effectLst/>
                          <a:latin typeface="Times New Roman"/>
                        </a:rPr>
                        <a:t>250 000,00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250 000,00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CustomShape 1"/>
          <p:cNvSpPr/>
          <p:nvPr/>
        </p:nvSpPr>
        <p:spPr>
          <a:xfrm>
            <a:off x="34296" y="1119320"/>
            <a:ext cx="9143640" cy="187763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Повышение качества и надежности предоставления жилищно-коммунальных и бытовых услуг, стимулирование энергосбережения и повышения энергетической эффективности, активизация процессов строительства и обновления коммунальной инфраструктуры в городском округе «Вуктыл</a:t>
            </a:r>
            <a:r>
              <a:rPr lang="ru-RU" sz="1400" b="1" dirty="0" smtClean="0">
                <a:latin typeface="Times New Roman" panose="02020603050405020304" pitchFamily="18" charset="0"/>
                <a:cs typeface="Times New Roman" panose="02020603050405020304" pitchFamily="18" charset="0"/>
              </a:rPr>
              <a:t>».</a:t>
            </a:r>
          </a:p>
          <a:p>
            <a:pPr algn="just">
              <a:lnSpc>
                <a:spcPct val="100000"/>
              </a:lnSpc>
            </a:pPr>
            <a:r>
              <a:rPr lang="ru-RU" sz="1400" b="1" strike="noStrike" spc="-1" dirty="0" smtClean="0">
                <a:solidFill>
                  <a:srgbClr val="FF0000"/>
                </a:solidFill>
                <a:latin typeface="Times New Roman" panose="02020603050405020304" pitchFamily="18" charset="0"/>
                <a:ea typeface="Microsoft YaHei"/>
                <a:cs typeface="Times New Roman" panose="02020603050405020304" pitchFamily="18" charset="0"/>
              </a:rPr>
              <a:t>Задачи </a:t>
            </a: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муниципальной программы</a:t>
            </a:r>
            <a:r>
              <a:rPr lang="ru-RU" sz="1400" b="1" strike="noStrike" spc="-1" dirty="0">
                <a:solidFill>
                  <a:srgbClr val="FFFF00"/>
                </a:solidFill>
                <a:latin typeface="Times New Roman" panose="02020603050405020304" pitchFamily="18" charset="0"/>
                <a:ea typeface="Microsoft YaHei"/>
                <a:cs typeface="Times New Roman" panose="02020603050405020304" pitchFamily="18" charset="0"/>
              </a:rPr>
              <a:t>:</a:t>
            </a:r>
            <a:endParaRPr lang="ru-RU" sz="1400" b="1" strike="noStrike" spc="-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1. Повышение качества и надежности предоставления жилищно-коммунальных и бытовых услуг.</a:t>
            </a:r>
          </a:p>
          <a:p>
            <a:r>
              <a:rPr lang="ru-RU" sz="1400" b="1" dirty="0">
                <a:latin typeface="Times New Roman" panose="02020603050405020304" pitchFamily="18" charset="0"/>
                <a:cs typeface="Times New Roman" panose="02020603050405020304" pitchFamily="18" charset="0"/>
              </a:rPr>
              <a:t>2. Создание комфортных условий гражданам, проживающим на селе, создание условий для активизации процессов обновления коммунальной </a:t>
            </a:r>
            <a:r>
              <a:rPr lang="ru-RU" sz="1400" b="1" dirty="0" smtClean="0">
                <a:latin typeface="Times New Roman" panose="02020603050405020304" pitchFamily="18" charset="0"/>
                <a:cs typeface="Times New Roman" panose="02020603050405020304" pitchFamily="18" charset="0"/>
              </a:rPr>
              <a:t>инфраструктуры.</a:t>
            </a:r>
            <a:endParaRPr lang="ru-RU" sz="1400" b="1" strike="noStrike" spc="-1" dirty="0">
              <a:latin typeface="Times New Roman" panose="02020603050405020304" pitchFamily="18" charset="0"/>
              <a:cs typeface="Times New Roman" panose="02020603050405020304" pitchFamily="18" charset="0"/>
            </a:endParaRPr>
          </a:p>
        </p:txBody>
      </p:sp>
      <p:sp>
        <p:nvSpPr>
          <p:cNvPr id="624" name="CustomShape 2"/>
          <p:cNvSpPr/>
          <p:nvPr/>
        </p:nvSpPr>
        <p:spPr>
          <a:xfrm>
            <a:off x="1860480" y="2939512"/>
            <a:ext cx="469080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программы</a:t>
            </a:r>
            <a:endParaRPr lang="ru-RU" sz="14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627" name="Table 4"/>
          <p:cNvGraphicFramePr/>
          <p:nvPr>
            <p:extLst>
              <p:ext uri="{D42A27DB-BD31-4B8C-83A1-F6EECF244321}">
                <p14:modId xmlns:p14="http://schemas.microsoft.com/office/powerpoint/2010/main" val="940121127"/>
              </p:ext>
            </p:extLst>
          </p:nvPr>
        </p:nvGraphicFramePr>
        <p:xfrm>
          <a:off x="396000" y="3245872"/>
          <a:ext cx="8352001" cy="1596240"/>
        </p:xfrm>
        <a:graphic>
          <a:graphicData uri="http://schemas.openxmlformats.org/drawingml/2006/table">
            <a:tbl>
              <a:tblPr/>
              <a:tblGrid>
                <a:gridCol w="3311904"/>
                <a:gridCol w="826901"/>
                <a:gridCol w="665242"/>
                <a:gridCol w="591325"/>
                <a:gridCol w="521535"/>
                <a:gridCol w="640856"/>
                <a:gridCol w="640856"/>
                <a:gridCol w="640856"/>
                <a:gridCol w="512526"/>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err="1">
                          <a:latin typeface="Times New Roman" panose="02020603050405020304" pitchFamily="18" charset="0"/>
                          <a:cs typeface="Times New Roman" panose="02020603050405020304" pitchFamily="18" charset="0"/>
                        </a:rPr>
                        <a:t>ед.из</a:t>
                      </a:r>
                      <a:r>
                        <a:rPr lang="ru-RU" sz="1200" b="1"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2019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2020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2021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2022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2023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a:effectLst/>
                          <a:latin typeface="Times New Roman"/>
                          <a:ea typeface="Times New Roman"/>
                        </a:rPr>
                        <a:t>2024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2025 год</a:t>
                      </a:r>
                    </a:p>
                  </a:txBody>
                  <a:tcPr marL="47625" marR="47625"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r>
              <a:tr h="432360">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«Развитие строительства и жилищно-коммунального комплекса, </a:t>
                      </a:r>
                      <a:endParaRPr lang="ru-RU" sz="1200" b="1" strike="noStrike" spc="-1" dirty="0" smtClean="0">
                        <a:latin typeface="Times New Roman" panose="02020603050405020304" pitchFamily="18" charset="0"/>
                        <a:cs typeface="Times New Roman" panose="02020603050405020304" pitchFamily="18" charset="0"/>
                      </a:endParaRPr>
                    </a:p>
                    <a:p>
                      <a:pPr algn="ctr"/>
                      <a:r>
                        <a:rPr lang="ru-RU" sz="1200" b="1" strike="noStrike" spc="-1" dirty="0" smtClean="0">
                          <a:latin typeface="Times New Roman" panose="02020603050405020304" pitchFamily="18" charset="0"/>
                          <a:cs typeface="Times New Roman" panose="02020603050405020304" pitchFamily="18" charset="0"/>
                        </a:rPr>
                        <a:t>энергосбережение </a:t>
                      </a:r>
                      <a:r>
                        <a:rPr lang="ru-RU" sz="1200" b="1" strike="noStrike" spc="-1" dirty="0">
                          <a:latin typeface="Times New Roman" panose="02020603050405020304" pitchFamily="18" charset="0"/>
                          <a:cs typeface="Times New Roman" panose="02020603050405020304" pitchFamily="18" charset="0"/>
                        </a:rPr>
                        <a:t>и повышение </a:t>
                      </a:r>
                      <a:r>
                        <a:rPr lang="ru-RU" sz="1200" b="1" strike="noStrike" spc="-1" dirty="0" err="1">
                          <a:latin typeface="Times New Roman" panose="02020603050405020304" pitchFamily="18" charset="0"/>
                          <a:cs typeface="Times New Roman" panose="02020603050405020304" pitchFamily="18" charset="0"/>
                        </a:rPr>
                        <a:t>энергоэффективности</a:t>
                      </a:r>
                      <a:r>
                        <a:rPr lang="ru-RU" sz="1200" b="1"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263160">
                <a:tc>
                  <a:txBody>
                    <a:bodyPr/>
                    <a:lstStyle/>
                    <a:p>
                      <a:pPr algn="ctr">
                        <a:spcAft>
                          <a:spcPts val="0"/>
                        </a:spcAft>
                      </a:pPr>
                      <a:r>
                        <a:rPr lang="ru-RU" sz="1200" dirty="0">
                          <a:effectLst/>
                          <a:latin typeface="Times New Roman"/>
                          <a:ea typeface="Times New Roman"/>
                        </a:rPr>
                        <a:t>Доля тепловых сетей, нуждающихся в замене</a:t>
                      </a: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32,7</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26,59</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10,4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8,4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6,4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4,4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2,4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r>
              <a:tr h="432360">
                <a:tc>
                  <a:txBody>
                    <a:bodyPr/>
                    <a:lstStyle/>
                    <a:p>
                      <a:pPr algn="ctr">
                        <a:spcAft>
                          <a:spcPts val="0"/>
                        </a:spcAft>
                      </a:pPr>
                      <a:r>
                        <a:rPr lang="ru-RU" sz="1200" dirty="0">
                          <a:effectLst/>
                          <a:latin typeface="Times New Roman"/>
                          <a:ea typeface="Times New Roman"/>
                        </a:rPr>
                        <a:t>Доля уличных водопроводных сетей, нуждающихся в замене</a:t>
                      </a: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3,8</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4,8</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3,26</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2,9</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2,54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2,18</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dirty="0">
                          <a:effectLst/>
                          <a:latin typeface="Times New Roman"/>
                          <a:ea typeface="Times New Roman"/>
                        </a:rPr>
                        <a:t>1,82</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r>
            </a:tbl>
          </a:graphicData>
        </a:graphic>
      </p:graphicFrame>
      <p:sp>
        <p:nvSpPr>
          <p:cNvPr id="8"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a:t>
            </a:r>
            <a:endParaRPr lang="ru-RU" sz="2000" b="0" strike="noStrike" spc="-1" dirty="0">
              <a:latin typeface="Arial"/>
            </a:endParaRPr>
          </a:p>
        </p:txBody>
      </p:sp>
      <p:sp>
        <p:nvSpPr>
          <p:cNvPr id="7" name="TextShape 3"/>
          <p:cNvSpPr txBox="1"/>
          <p:nvPr/>
        </p:nvSpPr>
        <p:spPr>
          <a:xfrm>
            <a:off x="899592" y="5229200"/>
            <a:ext cx="3096344" cy="1152128"/>
          </a:xfrm>
          <a:prstGeom prst="rect">
            <a:avLst/>
          </a:prstGeom>
          <a:noFill/>
          <a:ln>
            <a:noFill/>
          </a:ln>
        </p:spPr>
        <p:txBody>
          <a:bodyPr lIns="90000" tIns="45000" rIns="90000" bIns="45000"/>
          <a:lstStyle/>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3499854757"/>
              </p:ext>
            </p:extLst>
          </p:nvPr>
        </p:nvGraphicFramePr>
        <p:xfrm>
          <a:off x="4264936" y="4977160"/>
          <a:ext cx="4416152" cy="188084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Shape 4"/>
          <p:cNvSpPr txBox="1"/>
          <p:nvPr/>
        </p:nvSpPr>
        <p:spPr>
          <a:xfrm>
            <a:off x="1115616" y="4581128"/>
            <a:ext cx="6264696" cy="576064"/>
          </a:xfrm>
          <a:prstGeom prst="rect">
            <a:avLst/>
          </a:prstGeom>
          <a:noFill/>
          <a:ln>
            <a:noFill/>
          </a:ln>
        </p:spPr>
        <p:txBody>
          <a:bodyPr lIns="90000" tIns="45000" rIns="90000" bIns="45000"/>
          <a:lstStyle/>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Доля расходов на реализацию </a:t>
            </a:r>
            <a:r>
              <a:rPr lang="ru-RU" sz="1200" b="1" strike="noStrike" spc="-1" dirty="0" smtClean="0">
                <a:solidFill>
                  <a:srgbClr val="C00000"/>
                </a:solidFill>
                <a:latin typeface="Times New Roman" panose="02020603050405020304" pitchFamily="18" charset="0"/>
                <a:ea typeface="DejaVu Sans"/>
                <a:cs typeface="Times New Roman" panose="02020603050405020304" pitchFamily="18" charset="0"/>
              </a:rPr>
              <a:t>программы в </a:t>
            </a: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расходах бюджета,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3613038026"/>
              </p:ext>
            </p:extLst>
          </p:nvPr>
        </p:nvGraphicFramePr>
        <p:xfrm>
          <a:off x="1763688" y="5013176"/>
          <a:ext cx="5400600" cy="1584176"/>
        </p:xfrm>
        <a:graphic>
          <a:graphicData uri="http://schemas.openxmlformats.org/drawingml/2006/chart">
            <c:chart xmlns:c="http://schemas.openxmlformats.org/drawingml/2006/chart" xmlns:r="http://schemas.openxmlformats.org/officeDocument/2006/relationships" r:id="rId3"/>
          </a:graphicData>
        </a:graphic>
      </p:graphicFrame>
      <p:sp>
        <p:nvSpPr>
          <p:cNvPr id="11" name="Заголовок 1"/>
          <p:cNvSpPr txBox="1">
            <a:spLocks/>
          </p:cNvSpPr>
          <p:nvPr/>
        </p:nvSpPr>
        <p:spPr>
          <a:xfrm>
            <a:off x="0" y="3852"/>
            <a:ext cx="9144000" cy="688844"/>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4121481965"/>
              </p:ext>
            </p:extLst>
          </p:nvPr>
        </p:nvGraphicFramePr>
        <p:xfrm>
          <a:off x="107504" y="836712"/>
          <a:ext cx="8928992" cy="3528387"/>
        </p:xfrm>
        <a:graphic>
          <a:graphicData uri="http://schemas.openxmlformats.org/drawingml/2006/table">
            <a:tbl>
              <a:tblPr/>
              <a:tblGrid>
                <a:gridCol w="6120680"/>
                <a:gridCol w="936104"/>
                <a:gridCol w="936104"/>
                <a:gridCol w="936104"/>
              </a:tblGrid>
              <a:tr h="327983">
                <a:tc>
                  <a:txBody>
                    <a:bodyPr/>
                    <a:lstStyle/>
                    <a:p>
                      <a:pPr algn="ct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2021 год</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2022 год</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2023 год</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r>
              <a:tr h="436506">
                <a:tc>
                  <a:txBody>
                    <a:bodyPr/>
                    <a:lstStyle/>
                    <a:p>
                      <a:pPr algn="just" fontAlgn="ctr"/>
                      <a:r>
                        <a:rPr lang="ru-RU" sz="1100" b="1" i="0" u="none" strike="noStrike" dirty="0">
                          <a:solidFill>
                            <a:schemeClr val="tx1"/>
                          </a:solidFill>
                          <a:effectLst/>
                          <a:latin typeface="Times New Roman"/>
                        </a:rPr>
                        <a:t>Муниципальная программа городского округа «Вуктыл» </a:t>
                      </a:r>
                      <a:r>
                        <a:rPr lang="ru-RU" sz="1100" b="1" i="0" u="none" strike="noStrike" dirty="0" smtClean="0">
                          <a:solidFill>
                            <a:schemeClr val="tx1"/>
                          </a:solidFill>
                          <a:effectLst/>
                          <a:latin typeface="Times New Roman"/>
                        </a:rPr>
                        <a:t>«</a:t>
                      </a:r>
                      <a:r>
                        <a:rPr lang="ru-RU" sz="1100" b="1" i="0" u="none" strike="noStrike" dirty="0">
                          <a:solidFill>
                            <a:schemeClr val="tx1"/>
                          </a:solidFill>
                          <a:effectLst/>
                          <a:latin typeface="Times New Roman"/>
                        </a:rPr>
                        <a:t>Управление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1" i="0" u="none" strike="noStrike" dirty="0">
                          <a:solidFill>
                            <a:srgbClr val="000000"/>
                          </a:solidFill>
                          <a:effectLst/>
                          <a:latin typeface="Times New Roman"/>
                        </a:rPr>
                        <a:t>19 859 619,44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1" i="0" u="none" strike="noStrike" dirty="0">
                          <a:solidFill>
                            <a:srgbClr val="000000"/>
                          </a:solidFill>
                          <a:effectLst/>
                          <a:latin typeface="Times New Roman"/>
                        </a:rPr>
                        <a:t>16 301 236,51</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1" i="0" u="none" strike="noStrike">
                          <a:solidFill>
                            <a:srgbClr val="000000"/>
                          </a:solidFill>
                          <a:effectLst/>
                          <a:latin typeface="Times New Roman"/>
                        </a:rPr>
                        <a:t>16 181 536,51</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224282">
                <a:tc>
                  <a:txBody>
                    <a:bodyPr/>
                    <a:lstStyle/>
                    <a:p>
                      <a:pPr algn="just" fontAlgn="ctr"/>
                      <a:r>
                        <a:rPr lang="ru-RU" sz="1100" b="1" i="0" u="none" strike="noStrike" dirty="0">
                          <a:solidFill>
                            <a:schemeClr val="tx1"/>
                          </a:solidFill>
                          <a:effectLst/>
                          <a:latin typeface="Times New Roman"/>
                        </a:rPr>
                        <a:t>Подпрограмма 1 «Развитие структуры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i="0" u="none" strike="noStrike">
                          <a:solidFill>
                            <a:srgbClr val="000000"/>
                          </a:solidFill>
                          <a:effectLst/>
                          <a:latin typeface="Times New Roman"/>
                        </a:rPr>
                        <a:t>1 078 835,59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1" i="0" u="none" strike="noStrike" dirty="0">
                          <a:solidFill>
                            <a:srgbClr val="000000"/>
                          </a:solidFill>
                          <a:effectLst/>
                          <a:latin typeface="Times New Roman"/>
                        </a:rPr>
                        <a:t>1 088 855,37</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1" i="0" u="none" strike="noStrike">
                          <a:solidFill>
                            <a:srgbClr val="000000"/>
                          </a:solidFill>
                          <a:effectLst/>
                          <a:latin typeface="Times New Roman"/>
                        </a:rPr>
                        <a:t>969 155,37</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224282">
                <a:tc>
                  <a:txBody>
                    <a:bodyPr/>
                    <a:lstStyle/>
                    <a:p>
                      <a:pPr algn="just" fontAlgn="ctr"/>
                      <a:r>
                        <a:rPr lang="ru-RU" sz="1100" b="0" i="0" u="none" strike="noStrike" dirty="0">
                          <a:solidFill>
                            <a:schemeClr val="tx1"/>
                          </a:solidFill>
                          <a:effectLst/>
                          <a:latin typeface="Times New Roman"/>
                        </a:rPr>
                        <a:t>Проведение инвентаризации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18 205,05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dirty="0">
                          <a:solidFill>
                            <a:srgbClr val="000000"/>
                          </a:solidFill>
                          <a:effectLst/>
                          <a:latin typeface="Times New Roman"/>
                        </a:rPr>
                        <a:t>18 205,05</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18 205,05</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436506">
                <a:tc>
                  <a:txBody>
                    <a:bodyPr/>
                    <a:lstStyle/>
                    <a:p>
                      <a:pPr algn="just" fontAlgn="ctr"/>
                      <a:r>
                        <a:rPr lang="ru-RU" sz="1100" b="0" i="0" u="none" strike="noStrike" dirty="0">
                          <a:solidFill>
                            <a:schemeClr val="tx1"/>
                          </a:solidFill>
                          <a:effectLst/>
                          <a:latin typeface="Times New Roman"/>
                        </a:rPr>
                        <a:t>Организация постановки на кадастровый учет объектов недвижимого имущества и земельных участков, находящихся в муниципальной собственности, в том числе выявленных бесхозяйных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0" i="0" u="none" strike="noStrike">
                          <a:solidFill>
                            <a:srgbClr val="000000"/>
                          </a:solidFill>
                          <a:effectLst/>
                          <a:latin typeface="Times New Roman"/>
                        </a:rPr>
                        <a:t>138 120,54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0" i="0" u="none" strike="noStrike" dirty="0">
                          <a:solidFill>
                            <a:srgbClr val="000000"/>
                          </a:solidFill>
                          <a:effectLst/>
                          <a:latin typeface="Times New Roman"/>
                        </a:rPr>
                        <a:t>120 646,32</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0" i="0" u="none" strike="noStrike">
                          <a:solidFill>
                            <a:srgbClr val="000000"/>
                          </a:solidFill>
                          <a:effectLst/>
                          <a:latin typeface="Times New Roman"/>
                        </a:rPr>
                        <a:t>120 646,32</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224282">
                <a:tc>
                  <a:txBody>
                    <a:bodyPr/>
                    <a:lstStyle/>
                    <a:p>
                      <a:pPr algn="just" fontAlgn="ctr"/>
                      <a:r>
                        <a:rPr lang="ru-RU" sz="1100" b="0" i="0" u="none" strike="noStrike" dirty="0">
                          <a:solidFill>
                            <a:schemeClr val="tx1"/>
                          </a:solidFill>
                          <a:effectLst/>
                          <a:latin typeface="Times New Roman"/>
                        </a:rPr>
                        <a:t>Проведение приватизации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dirty="0">
                          <a:solidFill>
                            <a:srgbClr val="000000"/>
                          </a:solidFill>
                          <a:effectLst/>
                          <a:latin typeface="Times New Roman"/>
                        </a:rPr>
                        <a:t>94 000,00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dirty="0">
                          <a:solidFill>
                            <a:srgbClr val="000000"/>
                          </a:solidFill>
                          <a:effectLst/>
                          <a:latin typeface="Times New Roman"/>
                        </a:rPr>
                        <a:t>100 000,00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100 000,00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436506">
                <a:tc>
                  <a:txBody>
                    <a:bodyPr/>
                    <a:lstStyle/>
                    <a:p>
                      <a:pPr algn="just" fontAlgn="ctr"/>
                      <a:r>
                        <a:rPr lang="ru-RU" sz="1100" b="0" i="0" u="none" strike="noStrike" dirty="0">
                          <a:solidFill>
                            <a:schemeClr val="tx1"/>
                          </a:solidFill>
                          <a:effectLst/>
                          <a:latin typeface="Times New Roman"/>
                        </a:rPr>
                        <a:t>Приобретение имущества (основных средств, материальных запасов), в муниципальную собственность</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0" i="0" u="none" strike="noStrike" dirty="0">
                          <a:solidFill>
                            <a:srgbClr val="000000"/>
                          </a:solidFill>
                          <a:effectLst/>
                          <a:latin typeface="Times New Roman"/>
                        </a:rPr>
                        <a:t>409 206,00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0" i="0" u="none" strike="noStrike" dirty="0">
                          <a:solidFill>
                            <a:srgbClr val="000000"/>
                          </a:solidFill>
                          <a:effectLst/>
                          <a:latin typeface="Times New Roman"/>
                        </a:rPr>
                        <a:t>219 700,00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0" i="0" u="none" strike="noStrike">
                          <a:solidFill>
                            <a:srgbClr val="000000"/>
                          </a:solidFill>
                          <a:effectLst/>
                          <a:latin typeface="Times New Roman"/>
                        </a:rPr>
                        <a:t>100 000,00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224282">
                <a:tc>
                  <a:txBody>
                    <a:bodyPr/>
                    <a:lstStyle/>
                    <a:p>
                      <a:pPr algn="just" fontAlgn="t"/>
                      <a:r>
                        <a:rPr lang="ru-RU" sz="1100" b="0" i="0" u="none" strike="noStrike" dirty="0" smtClean="0">
                          <a:solidFill>
                            <a:schemeClr val="tx1"/>
                          </a:solidFill>
                          <a:effectLst/>
                          <a:latin typeface="Times New Roman"/>
                        </a:rPr>
                        <a:t>Комплексные </a:t>
                      </a:r>
                      <a:r>
                        <a:rPr lang="ru-RU" sz="1100" b="0" i="0" u="none" strike="noStrike" dirty="0">
                          <a:solidFill>
                            <a:schemeClr val="tx1"/>
                          </a:solidFill>
                          <a:effectLst/>
                          <a:latin typeface="Times New Roman"/>
                        </a:rPr>
                        <a:t>кадастровые работы</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419 304,00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dirty="0">
                          <a:solidFill>
                            <a:srgbClr val="000000"/>
                          </a:solidFill>
                          <a:effectLst/>
                          <a:latin typeface="Times New Roman"/>
                        </a:rPr>
                        <a:t>630 304,00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dirty="0">
                          <a:solidFill>
                            <a:srgbClr val="000000"/>
                          </a:solidFill>
                          <a:effectLst/>
                          <a:latin typeface="Times New Roman"/>
                        </a:rPr>
                        <a:t>630 304,00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224282">
                <a:tc>
                  <a:txBody>
                    <a:bodyPr/>
                    <a:lstStyle/>
                    <a:p>
                      <a:pPr algn="just" fontAlgn="ctr"/>
                      <a:r>
                        <a:rPr lang="ru-RU" sz="1100" b="1" i="0" u="none" strike="noStrike" dirty="0">
                          <a:solidFill>
                            <a:schemeClr val="tx1"/>
                          </a:solidFill>
                          <a:effectLst/>
                          <a:latin typeface="Times New Roman"/>
                        </a:rPr>
                        <a:t>Подпрограмма 2 «Использование и распоряжение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1" i="0" u="none" strike="noStrike">
                          <a:solidFill>
                            <a:srgbClr val="000000"/>
                          </a:solidFill>
                          <a:effectLst/>
                          <a:latin typeface="Times New Roman"/>
                        </a:rPr>
                        <a:t>18 780 783,85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1" i="0" u="none" strike="noStrike" dirty="0">
                          <a:solidFill>
                            <a:srgbClr val="000000"/>
                          </a:solidFill>
                          <a:effectLst/>
                          <a:latin typeface="Times New Roman"/>
                        </a:rPr>
                        <a:t>15 212 381,14</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1" i="0" u="none" strike="noStrike" dirty="0">
                          <a:solidFill>
                            <a:srgbClr val="000000"/>
                          </a:solidFill>
                          <a:effectLst/>
                          <a:latin typeface="Times New Roman"/>
                        </a:rPr>
                        <a:t>15 212 381,14</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224282">
                <a:tc>
                  <a:txBody>
                    <a:bodyPr/>
                    <a:lstStyle/>
                    <a:p>
                      <a:pPr algn="just" fontAlgn="ctr"/>
                      <a:r>
                        <a:rPr lang="ru-RU" sz="1100" b="0" i="0" u="none" strike="noStrike" dirty="0">
                          <a:solidFill>
                            <a:schemeClr val="tx1"/>
                          </a:solidFill>
                          <a:effectLst/>
                          <a:latin typeface="Times New Roman"/>
                        </a:rPr>
                        <a:t>Предоставление муниципального имущества и земельных участков в аренду, пользование</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12 000,00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12 000,00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0" i="0" u="none" strike="noStrike" dirty="0">
                          <a:solidFill>
                            <a:srgbClr val="000000"/>
                          </a:solidFill>
                          <a:effectLst/>
                          <a:latin typeface="Times New Roman"/>
                        </a:rPr>
                        <a:t>12 000,00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r h="272597">
                <a:tc>
                  <a:txBody>
                    <a:bodyPr/>
                    <a:lstStyle/>
                    <a:p>
                      <a:pPr algn="just" fontAlgn="t"/>
                      <a:r>
                        <a:rPr lang="ru-RU" sz="1100" b="0" i="0" u="none" strike="noStrike" dirty="0">
                          <a:solidFill>
                            <a:schemeClr val="tx1"/>
                          </a:solidFill>
                          <a:effectLst/>
                          <a:latin typeface="Times New Roman"/>
                        </a:rPr>
                        <a:t>Содержание объектов муниципальной собственности, в том числе не переданных пользователям</a:t>
                      </a:r>
                    </a:p>
                  </a:txBody>
                  <a:tcPr marL="9525" marR="9525" marT="9525"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0" i="0" u="none" strike="noStrike">
                          <a:solidFill>
                            <a:srgbClr val="000000"/>
                          </a:solidFill>
                          <a:effectLst/>
                          <a:latin typeface="Times New Roman"/>
                        </a:rPr>
                        <a:t>16 857 324,07</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0" i="0" u="none" strike="noStrike">
                          <a:solidFill>
                            <a:srgbClr val="000000"/>
                          </a:solidFill>
                          <a:effectLst/>
                          <a:latin typeface="Times New Roman"/>
                        </a:rPr>
                        <a:t>14 400 381,14</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0" i="0" u="none" strike="noStrike" dirty="0">
                          <a:solidFill>
                            <a:srgbClr val="000000"/>
                          </a:solidFill>
                          <a:effectLst/>
                          <a:latin typeface="Times New Roman"/>
                        </a:rPr>
                        <a:t>14 400 381,14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r>
              <a:tr h="272597">
                <a:tc>
                  <a:txBody>
                    <a:bodyPr/>
                    <a:lstStyle/>
                    <a:p>
                      <a:pPr algn="just" fontAlgn="t"/>
                      <a:r>
                        <a:rPr lang="ru-RU" sz="1100" b="0" i="0" u="none" strike="noStrike" dirty="0">
                          <a:solidFill>
                            <a:schemeClr val="tx1"/>
                          </a:solidFill>
                          <a:effectLst/>
                          <a:latin typeface="Times New Roman"/>
                        </a:rPr>
                        <a:t>Проведение мероприятий по капитальному и текущему ремонту объектов недвижимого </a:t>
                      </a:r>
                      <a:r>
                        <a:rPr lang="ru-RU" sz="1100" b="0" i="0" u="none" strike="noStrike" dirty="0" smtClean="0">
                          <a:solidFill>
                            <a:schemeClr val="tx1"/>
                          </a:solidFill>
                          <a:effectLst/>
                          <a:latin typeface="Times New Roman"/>
                        </a:rPr>
                        <a:t>имущества</a:t>
                      </a:r>
                      <a:endParaRPr lang="ru-RU" sz="1100" b="0" i="0" u="none" strike="noStrike" dirty="0">
                        <a:solidFill>
                          <a:schemeClr val="tx1"/>
                        </a:solidFill>
                        <a:effectLst/>
                        <a:latin typeface="Times New Roman"/>
                      </a:endParaRPr>
                    </a:p>
                  </a:txBody>
                  <a:tcPr marL="9525" marR="9525" marT="9525"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1 911 459,78</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800 000,00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0" i="0" u="none" strike="noStrike" dirty="0">
                          <a:solidFill>
                            <a:srgbClr val="000000"/>
                          </a:solidFill>
                          <a:effectLst/>
                          <a:latin typeface="Times New Roman"/>
                        </a:rPr>
                        <a:t>800 000,00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
          <p:cNvPicPr/>
          <p:nvPr/>
        </p:nvPicPr>
        <p:blipFill>
          <a:blip r:embed="rId3"/>
          <a:stretch/>
        </p:blipFill>
        <p:spPr>
          <a:xfrm>
            <a:off x="0" y="0"/>
            <a:ext cx="9143640" cy="907560"/>
          </a:xfrm>
          <a:prstGeom prst="rect">
            <a:avLst/>
          </a:prstGeom>
          <a:ln>
            <a:noFill/>
          </a:ln>
        </p:spPr>
      </p:pic>
      <p:pic>
        <p:nvPicPr>
          <p:cNvPr id="147" name="Picture 2"/>
          <p:cNvPicPr/>
          <p:nvPr/>
        </p:nvPicPr>
        <p:blipFill>
          <a:blip r:embed="rId4"/>
          <a:stretch/>
        </p:blipFill>
        <p:spPr>
          <a:xfrm>
            <a:off x="249120" y="353880"/>
            <a:ext cx="8546760" cy="536040"/>
          </a:xfrm>
          <a:prstGeom prst="rect">
            <a:avLst/>
          </a:prstGeom>
          <a:ln>
            <a:noFill/>
          </a:ln>
        </p:spPr>
      </p:pic>
      <p:pic>
        <p:nvPicPr>
          <p:cNvPr id="148" name="Picture 3"/>
          <p:cNvPicPr/>
          <p:nvPr/>
        </p:nvPicPr>
        <p:blipFill>
          <a:blip r:embed="rId5"/>
          <a:stretch/>
        </p:blipFill>
        <p:spPr>
          <a:xfrm>
            <a:off x="3048120" y="1163520"/>
            <a:ext cx="3047760" cy="4382640"/>
          </a:xfrm>
          <a:prstGeom prst="rect">
            <a:avLst/>
          </a:prstGeom>
          <a:ln>
            <a:noFill/>
          </a:ln>
        </p:spPr>
      </p:pic>
      <p:pic>
        <p:nvPicPr>
          <p:cNvPr id="149" name="Picture 4"/>
          <p:cNvPicPr/>
          <p:nvPr/>
        </p:nvPicPr>
        <p:blipFill>
          <a:blip r:embed="rId6"/>
          <a:stretch/>
        </p:blipFill>
        <p:spPr>
          <a:xfrm>
            <a:off x="33480" y="1498680"/>
            <a:ext cx="2895120" cy="1290240"/>
          </a:xfrm>
          <a:prstGeom prst="rect">
            <a:avLst/>
          </a:prstGeom>
          <a:ln>
            <a:noFill/>
          </a:ln>
        </p:spPr>
      </p:pic>
      <p:pic>
        <p:nvPicPr>
          <p:cNvPr id="150" name="Picture 5"/>
          <p:cNvPicPr/>
          <p:nvPr/>
        </p:nvPicPr>
        <p:blipFill>
          <a:blip r:embed="rId6"/>
          <a:stretch/>
        </p:blipFill>
        <p:spPr>
          <a:xfrm>
            <a:off x="6219720" y="1526880"/>
            <a:ext cx="2895120" cy="1290240"/>
          </a:xfrm>
          <a:prstGeom prst="rect">
            <a:avLst/>
          </a:prstGeom>
          <a:ln>
            <a:noFill/>
          </a:ln>
        </p:spPr>
      </p:pic>
      <p:sp>
        <p:nvSpPr>
          <p:cNvPr id="151" name="CustomShape 1"/>
          <p:cNvSpPr/>
          <p:nvPr/>
        </p:nvSpPr>
        <p:spPr>
          <a:xfrm>
            <a:off x="250920" y="1728720"/>
            <a:ext cx="24490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ПРОФИЦИТ = </a:t>
            </a: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&gt;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2" name="CustomShape 2"/>
          <p:cNvSpPr/>
          <p:nvPr/>
        </p:nvSpPr>
        <p:spPr>
          <a:xfrm>
            <a:off x="6414840" y="1728720"/>
            <a:ext cx="25048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dirty="0">
                <a:solidFill>
                  <a:srgbClr val="000000"/>
                </a:solidFill>
                <a:latin typeface="Arial"/>
                <a:ea typeface="Microsoft YaHei"/>
              </a:rPr>
              <a:t>        </a:t>
            </a:r>
            <a:r>
              <a:rPr lang="ru-RU" sz="1800" b="1" strike="noStrike" spc="-1" dirty="0">
                <a:solidFill>
                  <a:srgbClr val="7030A0"/>
                </a:solidFill>
                <a:latin typeface="Arial"/>
                <a:ea typeface="Microsoft YaHei"/>
              </a:rPr>
              <a:t>ДЕФИЦИТ =</a:t>
            </a:r>
            <a:r>
              <a:rPr lang="ru-RU" sz="1800" b="1" strike="noStrike" spc="-1" dirty="0">
                <a:solidFill>
                  <a:srgbClr val="000000"/>
                </a:solidFill>
                <a:latin typeface="Arial"/>
                <a:ea typeface="Microsoft YaHei"/>
              </a:rPr>
              <a:t> </a:t>
            </a:r>
            <a:endParaRPr lang="ru-RU" sz="1800" b="0" strike="noStrike" spc="-1" dirty="0">
              <a:latin typeface="Arial"/>
            </a:endParaRPr>
          </a:p>
          <a:p>
            <a:pPr>
              <a:lnSpc>
                <a:spcPct val="100000"/>
              </a:lnSpc>
            </a:pPr>
            <a:r>
              <a:rPr lang="ru-RU" sz="1800" b="1" strike="noStrike" spc="-1" dirty="0">
                <a:solidFill>
                  <a:srgbClr val="000000"/>
                </a:solidFill>
                <a:latin typeface="Arial"/>
                <a:ea typeface="Microsoft YaHei"/>
              </a:rPr>
              <a:t>Доходы </a:t>
            </a:r>
            <a:r>
              <a:rPr lang="ru-RU" sz="1800" b="1" strike="noStrike" spc="-1" dirty="0">
                <a:solidFill>
                  <a:srgbClr val="7030A0"/>
                </a:solidFill>
                <a:latin typeface="Arial"/>
                <a:ea typeface="Microsoft YaHei"/>
              </a:rPr>
              <a:t>&lt;</a:t>
            </a:r>
            <a:r>
              <a:rPr lang="ru-RU" sz="1800" b="1" strike="noStrike" spc="-1" dirty="0">
                <a:solidFill>
                  <a:srgbClr val="000000"/>
                </a:solidFill>
                <a:latin typeface="Arial"/>
                <a:ea typeface="Microsoft YaHei"/>
              </a:rPr>
              <a:t> Расходы </a:t>
            </a:r>
            <a:endParaRPr lang="ru-RU" sz="1800" b="0" strike="noStrike" spc="-1" dirty="0">
              <a:latin typeface="Arial"/>
            </a:endParaRPr>
          </a:p>
        </p:txBody>
      </p:sp>
      <p:sp>
        <p:nvSpPr>
          <p:cNvPr id="153" name="CustomShape 3"/>
          <p:cNvSpPr/>
          <p:nvPr/>
        </p:nvSpPr>
        <p:spPr>
          <a:xfrm>
            <a:off x="5957640" y="2817120"/>
            <a:ext cx="3157200" cy="4040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0" strike="noStrike" spc="-1" dirty="0">
                <a:solidFill>
                  <a:srgbClr val="000000"/>
                </a:solidFill>
                <a:latin typeface="Arial"/>
                <a:ea typeface="Microsoft YaHei"/>
              </a:rPr>
              <a:t> </a:t>
            </a:r>
            <a:r>
              <a:rPr lang="ru-RU" sz="1400" b="0" strike="noStrike" spc="-1" dirty="0" smtClean="0">
                <a:solidFill>
                  <a:srgbClr val="000000"/>
                </a:solidFill>
                <a:latin typeface="Arial"/>
                <a:ea typeface="Microsoft YaHei"/>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92.1. Бюджетного кодекса РФ: </a:t>
            </a:r>
            <a:endParaRPr lang="ru-RU" sz="11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Дефицит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местного бюджета </a:t>
            </a:r>
            <a:r>
              <a:rPr lang="ru-RU" sz="1100" b="1" strike="noStrike" spc="-1" dirty="0">
                <a:solidFill>
                  <a:srgbClr val="C00000"/>
                </a:solidFill>
                <a:latin typeface="Times New Roman" panose="02020603050405020304" pitchFamily="18" charset="0"/>
                <a:ea typeface="Microsoft YaHei"/>
                <a:cs typeface="Times New Roman" panose="02020603050405020304" pitchFamily="18" charset="0"/>
              </a:rPr>
              <a:t>не должен превышать </a:t>
            </a:r>
            <a:r>
              <a:rPr lang="ru-RU" sz="1100" b="1" strike="noStrike" spc="-1" dirty="0" smtClean="0">
                <a:solidFill>
                  <a:srgbClr val="C00000"/>
                </a:solidFill>
                <a:latin typeface="Times New Roman" panose="02020603050405020304" pitchFamily="18" charset="0"/>
                <a:ea typeface="Microsoft YaHei"/>
                <a:cs typeface="Times New Roman" panose="02020603050405020304" pitchFamily="18" charset="0"/>
              </a:rPr>
              <a:t>10 </a:t>
            </a:r>
            <a:r>
              <a:rPr lang="ru-RU" sz="1100" b="1" strike="noStrike" spc="-1" dirty="0">
                <a:solidFill>
                  <a:srgbClr val="C00000"/>
                </a:solidFill>
                <a:latin typeface="Times New Roman" panose="02020603050405020304" pitchFamily="18" charset="0"/>
                <a:ea typeface="Microsoft YaHei"/>
                <a:cs typeface="Times New Roman" panose="02020603050405020304" pitchFamily="18" charset="0"/>
              </a:rPr>
              <a:t>%</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годового объема доходов местного бюджета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без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учета утвержденного объема безвозмездных поступлений и (или) поступлений налоговых доходов по дополнительным нормативам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отчислений. В</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случае утверждения муниципальным правовым актом представительного органа муниципального образования о бюджете в составе источников финансирования дефицита местного бюджета поступлений от продажи акций и иных форм участия в капитале, находящихся в собственности муниципального образования, и (или) снижения остатков средств на счетах по учету средств местного бюджета дефицит местного бюджета </a:t>
            </a:r>
            <a:r>
              <a:rPr lang="ru-RU" sz="1100" b="1" spc="-1" dirty="0">
                <a:solidFill>
                  <a:srgbClr val="FF0000"/>
                </a:solidFill>
                <a:latin typeface="Times New Roman" panose="02020603050405020304" pitchFamily="18" charset="0"/>
                <a:ea typeface="Microsoft YaHei"/>
                <a:cs typeface="Times New Roman" panose="02020603050405020304" pitchFamily="18" charset="0"/>
              </a:rPr>
              <a:t>может превысить ограничения</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 установленные настоящим пунктом, в пределах суммы указанных поступлений и снижения остатков </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средств. </a:t>
            </a:r>
            <a:r>
              <a:rPr lang="ru-RU" sz="1200" b="1" spc="-1" dirty="0">
                <a:solidFill>
                  <a:srgbClr val="000000"/>
                </a:solidFill>
                <a:latin typeface="Times New Roman" panose="02020603050405020304" pitchFamily="18" charset="0"/>
                <a:ea typeface="Microsoft YaHei"/>
                <a:cs typeface="Times New Roman" panose="02020603050405020304" pitchFamily="18" charset="0"/>
              </a:rPr>
              <a:t>на счетах по учету средств местного бюджета</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200" b="1" spc="-1" dirty="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endParaRPr lang="ru-RU" sz="1400" b="0" strike="noStrike" spc="-1" dirty="0">
              <a:latin typeface="Arial"/>
            </a:endParaRPr>
          </a:p>
        </p:txBody>
      </p:sp>
      <p:pic>
        <p:nvPicPr>
          <p:cNvPr id="157" name="Picture 12"/>
          <p:cNvPicPr/>
          <p:nvPr/>
        </p:nvPicPr>
        <p:blipFill>
          <a:blip r:embed="rId7"/>
          <a:stretch/>
        </p:blipFill>
        <p:spPr>
          <a:xfrm>
            <a:off x="120600" y="3398760"/>
            <a:ext cx="5616360" cy="821880"/>
          </a:xfrm>
          <a:prstGeom prst="rect">
            <a:avLst/>
          </a:prstGeom>
          <a:ln>
            <a:noFill/>
          </a:ln>
        </p:spPr>
      </p:pic>
      <p:sp>
        <p:nvSpPr>
          <p:cNvPr id="158" name="CustomShape 6"/>
          <p:cNvSpPr/>
          <p:nvPr/>
        </p:nvSpPr>
        <p:spPr>
          <a:xfrm>
            <a:off x="642960" y="3549600"/>
            <a:ext cx="457164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7030A0"/>
                </a:solidFill>
                <a:latin typeface="Arial"/>
                <a:ea typeface="Microsoft YaHei"/>
              </a:rPr>
              <a:t>Дефицит бюджета муниципального образования</a:t>
            </a:r>
            <a:endParaRPr lang="ru-RU" sz="1400" b="0" strike="noStrike" spc="-1">
              <a:latin typeface="Arial"/>
            </a:endParaRPr>
          </a:p>
          <a:p>
            <a:pPr algn="ctr">
              <a:lnSpc>
                <a:spcPct val="100000"/>
              </a:lnSpc>
            </a:pPr>
            <a:r>
              <a:rPr lang="ru-RU" sz="1400" b="1" strike="noStrike" spc="-1">
                <a:solidFill>
                  <a:srgbClr val="7030A0"/>
                </a:solidFill>
                <a:latin typeface="Arial"/>
                <a:ea typeface="Microsoft YaHei"/>
              </a:rPr>
              <a:t>городского округа «Вуктыл» </a:t>
            </a:r>
            <a:endParaRPr lang="ru-RU" sz="1400" b="0" strike="noStrike" spc="-1">
              <a:latin typeface="Arial"/>
            </a:endParaRPr>
          </a:p>
        </p:txBody>
      </p:sp>
      <p:pic>
        <p:nvPicPr>
          <p:cNvPr id="159" name="Picture 14"/>
          <p:cNvPicPr/>
          <p:nvPr/>
        </p:nvPicPr>
        <p:blipFill>
          <a:blip r:embed="rId8"/>
          <a:stretch/>
        </p:blipFill>
        <p:spPr>
          <a:xfrm>
            <a:off x="1925640" y="4334040"/>
            <a:ext cx="4103280" cy="585360"/>
          </a:xfrm>
          <a:prstGeom prst="rect">
            <a:avLst/>
          </a:prstGeom>
          <a:ln>
            <a:noFill/>
          </a:ln>
        </p:spPr>
      </p:pic>
      <p:pic>
        <p:nvPicPr>
          <p:cNvPr id="160" name="Picture 15"/>
          <p:cNvPicPr/>
          <p:nvPr/>
        </p:nvPicPr>
        <p:blipFill>
          <a:blip r:embed="rId9"/>
          <a:stretch/>
        </p:blipFill>
        <p:spPr>
          <a:xfrm>
            <a:off x="1925640" y="5241960"/>
            <a:ext cx="3627000" cy="585360"/>
          </a:xfrm>
          <a:prstGeom prst="rect">
            <a:avLst/>
          </a:prstGeom>
          <a:ln>
            <a:noFill/>
          </a:ln>
        </p:spPr>
      </p:pic>
      <p:pic>
        <p:nvPicPr>
          <p:cNvPr id="161" name="Picture 16"/>
          <p:cNvPicPr/>
          <p:nvPr/>
        </p:nvPicPr>
        <p:blipFill>
          <a:blip r:embed="rId10"/>
          <a:stretch/>
        </p:blipFill>
        <p:spPr>
          <a:xfrm>
            <a:off x="1925640" y="6168960"/>
            <a:ext cx="3646080" cy="585360"/>
          </a:xfrm>
          <a:prstGeom prst="rect">
            <a:avLst/>
          </a:prstGeom>
          <a:ln>
            <a:noFill/>
          </a:ln>
        </p:spPr>
      </p:pic>
      <p:pic>
        <p:nvPicPr>
          <p:cNvPr id="162" name="Picture 18"/>
          <p:cNvPicPr/>
          <p:nvPr/>
        </p:nvPicPr>
        <p:blipFill>
          <a:blip r:embed="rId11"/>
          <a:stretch/>
        </p:blipFill>
        <p:spPr>
          <a:xfrm>
            <a:off x="378000" y="4194000"/>
            <a:ext cx="1401480" cy="950400"/>
          </a:xfrm>
          <a:prstGeom prst="rect">
            <a:avLst/>
          </a:prstGeom>
          <a:ln>
            <a:noFill/>
          </a:ln>
        </p:spPr>
      </p:pic>
      <p:sp>
        <p:nvSpPr>
          <p:cNvPr id="163" name="CustomShape 7"/>
          <p:cNvSpPr/>
          <p:nvPr/>
        </p:nvSpPr>
        <p:spPr>
          <a:xfrm>
            <a:off x="620640" y="4348080"/>
            <a:ext cx="910800" cy="591840"/>
          </a:xfrm>
          <a:prstGeom prst="rect">
            <a:avLst/>
          </a:prstGeom>
          <a:noFill/>
          <a:ln>
            <a:noFill/>
          </a:ln>
        </p:spPr>
        <p:style>
          <a:lnRef idx="0">
            <a:scrgbClr r="0" g="0" b="0"/>
          </a:lnRef>
          <a:fillRef idx="0">
            <a:scrgbClr r="0" g="0" b="0"/>
          </a:fillRef>
          <a:effectRef idx="0">
            <a:scrgbClr r="0" g="0" b="0"/>
          </a:effectRef>
          <a:fontRef idx="minor"/>
        </p:style>
      </p:sp>
      <p:pic>
        <p:nvPicPr>
          <p:cNvPr id="164" name="Picture 21"/>
          <p:cNvPicPr/>
          <p:nvPr/>
        </p:nvPicPr>
        <p:blipFill>
          <a:blip r:embed="rId12"/>
          <a:stretch/>
        </p:blipFill>
        <p:spPr>
          <a:xfrm>
            <a:off x="401760" y="5016600"/>
            <a:ext cx="1401480" cy="950400"/>
          </a:xfrm>
          <a:prstGeom prst="rect">
            <a:avLst/>
          </a:prstGeom>
          <a:ln>
            <a:noFill/>
          </a:ln>
        </p:spPr>
      </p:pic>
      <p:sp>
        <p:nvSpPr>
          <p:cNvPr id="165" name="CustomShape 8"/>
          <p:cNvSpPr/>
          <p:nvPr/>
        </p:nvSpPr>
        <p:spPr>
          <a:xfrm>
            <a:off x="649440" y="5170320"/>
            <a:ext cx="909360" cy="590040"/>
          </a:xfrm>
          <a:prstGeom prst="rect">
            <a:avLst/>
          </a:prstGeom>
          <a:noFill/>
          <a:ln>
            <a:noFill/>
          </a:ln>
        </p:spPr>
        <p:style>
          <a:lnRef idx="0">
            <a:scrgbClr r="0" g="0" b="0"/>
          </a:lnRef>
          <a:fillRef idx="0">
            <a:scrgbClr r="0" g="0" b="0"/>
          </a:fillRef>
          <a:effectRef idx="0">
            <a:scrgbClr r="0" g="0" b="0"/>
          </a:effectRef>
          <a:fontRef idx="minor"/>
        </p:style>
      </p:sp>
      <p:pic>
        <p:nvPicPr>
          <p:cNvPr id="166" name="Picture 24"/>
          <p:cNvPicPr/>
          <p:nvPr/>
        </p:nvPicPr>
        <p:blipFill>
          <a:blip r:embed="rId13"/>
          <a:stretch/>
        </p:blipFill>
        <p:spPr>
          <a:xfrm>
            <a:off x="401760" y="5857920"/>
            <a:ext cx="1401480" cy="950400"/>
          </a:xfrm>
          <a:prstGeom prst="rect">
            <a:avLst/>
          </a:prstGeom>
          <a:ln>
            <a:noFill/>
          </a:ln>
        </p:spPr>
      </p:pic>
      <p:sp>
        <p:nvSpPr>
          <p:cNvPr id="167" name="CustomShape 9"/>
          <p:cNvSpPr/>
          <p:nvPr/>
        </p:nvSpPr>
        <p:spPr>
          <a:xfrm>
            <a:off x="649440" y="6013440"/>
            <a:ext cx="909360" cy="590040"/>
          </a:xfrm>
          <a:prstGeom prst="rect">
            <a:avLst/>
          </a:prstGeom>
          <a:noFill/>
          <a:ln>
            <a:noFill/>
          </a:ln>
        </p:spPr>
        <p:style>
          <a:lnRef idx="0">
            <a:scrgbClr r="0" g="0" b="0"/>
          </a:lnRef>
          <a:fillRef idx="0">
            <a:scrgbClr r="0" g="0" b="0"/>
          </a:fillRef>
          <a:effectRef idx="0">
            <a:scrgbClr r="0" g="0" b="0"/>
          </a:effectRef>
          <a:fontRef idx="minor"/>
        </p:style>
      </p:sp>
      <p:sp>
        <p:nvSpPr>
          <p:cNvPr id="168" name="CustomShape 10"/>
          <p:cNvSpPr/>
          <p:nvPr/>
        </p:nvSpPr>
        <p:spPr>
          <a:xfrm>
            <a:off x="2123728" y="4389480"/>
            <a:ext cx="3972152"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smtClean="0">
                <a:solidFill>
                  <a:srgbClr val="7030A0"/>
                </a:solidFill>
                <a:latin typeface="Arial"/>
                <a:ea typeface="Microsoft YaHei"/>
              </a:rPr>
              <a:t>2021 </a:t>
            </a:r>
            <a:r>
              <a:rPr lang="ru-RU" b="1" spc="-1" dirty="0">
                <a:solidFill>
                  <a:srgbClr val="7030A0"/>
                </a:solidFill>
                <a:latin typeface="Arial"/>
                <a:ea typeface="Microsoft YaHei"/>
              </a:rPr>
              <a:t>год – </a:t>
            </a:r>
            <a:r>
              <a:rPr lang="ru-RU" b="1" spc="-1" dirty="0" smtClean="0">
                <a:solidFill>
                  <a:srgbClr val="7030A0"/>
                </a:solidFill>
                <a:latin typeface="Arial"/>
                <a:ea typeface="Microsoft YaHei"/>
              </a:rPr>
              <a:t>228 500тыс</a:t>
            </a:r>
            <a:r>
              <a:rPr lang="ru-RU" b="1" spc="-1" dirty="0">
                <a:solidFill>
                  <a:srgbClr val="7030A0"/>
                </a:solidFill>
                <a:latin typeface="Arial"/>
                <a:ea typeface="Microsoft YaHei"/>
              </a:rPr>
              <a:t>. руб</a:t>
            </a:r>
            <a:r>
              <a:rPr lang="ru-RU" spc="-1" dirty="0">
                <a:solidFill>
                  <a:srgbClr val="7030A0"/>
                </a:solidFill>
                <a:latin typeface="Arial"/>
                <a:ea typeface="Microsoft YaHei"/>
              </a:rPr>
              <a:t>.</a:t>
            </a:r>
            <a:endParaRPr lang="ru-RU" spc="-1" dirty="0">
              <a:solidFill>
                <a:prstClr val="black"/>
              </a:solidFill>
              <a:latin typeface="Arial"/>
            </a:endParaRPr>
          </a:p>
        </p:txBody>
      </p:sp>
      <p:sp>
        <p:nvSpPr>
          <p:cNvPr id="169" name="CustomShape 11"/>
          <p:cNvSpPr/>
          <p:nvPr/>
        </p:nvSpPr>
        <p:spPr>
          <a:xfrm>
            <a:off x="2268360" y="5307120"/>
            <a:ext cx="323028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smtClean="0">
                <a:solidFill>
                  <a:srgbClr val="7030A0"/>
                </a:solidFill>
                <a:latin typeface="Arial"/>
                <a:ea typeface="Microsoft YaHei"/>
              </a:rPr>
              <a:t>2022 </a:t>
            </a:r>
            <a:r>
              <a:rPr lang="ru-RU" b="1" spc="-1" dirty="0">
                <a:solidFill>
                  <a:srgbClr val="7030A0"/>
                </a:solidFill>
                <a:latin typeface="Arial"/>
                <a:ea typeface="Microsoft YaHei"/>
              </a:rPr>
              <a:t>год – </a:t>
            </a:r>
            <a:r>
              <a:rPr lang="ru-RU" b="1" spc="-1" dirty="0" smtClean="0">
                <a:solidFill>
                  <a:srgbClr val="7030A0"/>
                </a:solidFill>
                <a:latin typeface="Arial"/>
                <a:ea typeface="Microsoft YaHei"/>
              </a:rPr>
              <a:t>50,0 </a:t>
            </a:r>
            <a:r>
              <a:rPr lang="ru-RU" b="1" spc="-1" dirty="0">
                <a:solidFill>
                  <a:srgbClr val="7030A0"/>
                </a:solidFill>
                <a:latin typeface="Arial"/>
                <a:ea typeface="Microsoft YaHei"/>
              </a:rPr>
              <a:t>тыс. руб.</a:t>
            </a:r>
            <a:endParaRPr lang="ru-RU" b="1" spc="-1" dirty="0">
              <a:solidFill>
                <a:prstClr val="black"/>
              </a:solidFill>
              <a:latin typeface="Arial"/>
            </a:endParaRPr>
          </a:p>
        </p:txBody>
      </p:sp>
      <p:sp>
        <p:nvSpPr>
          <p:cNvPr id="170" name="CustomShape 12"/>
          <p:cNvSpPr/>
          <p:nvPr/>
        </p:nvSpPr>
        <p:spPr>
          <a:xfrm>
            <a:off x="2338560" y="6237160"/>
            <a:ext cx="309060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smtClean="0">
                <a:solidFill>
                  <a:srgbClr val="7030A0"/>
                </a:solidFill>
                <a:latin typeface="Arial"/>
                <a:ea typeface="Microsoft YaHei"/>
              </a:rPr>
              <a:t>2023 </a:t>
            </a:r>
            <a:r>
              <a:rPr lang="ru-RU" b="1" spc="-1" dirty="0">
                <a:solidFill>
                  <a:srgbClr val="7030A0"/>
                </a:solidFill>
                <a:latin typeface="Arial"/>
                <a:ea typeface="Microsoft YaHei"/>
              </a:rPr>
              <a:t>год – </a:t>
            </a:r>
            <a:r>
              <a:rPr lang="ru-RU" b="1" spc="-1" dirty="0" smtClean="0">
                <a:solidFill>
                  <a:srgbClr val="7030A0"/>
                </a:solidFill>
                <a:latin typeface="Arial"/>
                <a:ea typeface="Microsoft YaHei"/>
              </a:rPr>
              <a:t>50,0 </a:t>
            </a:r>
            <a:r>
              <a:rPr lang="ru-RU" b="1" spc="-1" dirty="0">
                <a:solidFill>
                  <a:srgbClr val="7030A0"/>
                </a:solidFill>
                <a:latin typeface="Arial"/>
                <a:ea typeface="Microsoft YaHei"/>
              </a:rPr>
              <a:t>тыс</a:t>
            </a:r>
            <a:r>
              <a:rPr lang="ru-RU" b="1" spc="-1" dirty="0" smtClean="0">
                <a:solidFill>
                  <a:srgbClr val="7030A0"/>
                </a:solidFill>
                <a:latin typeface="Arial"/>
                <a:ea typeface="Microsoft YaHei"/>
              </a:rPr>
              <a:t>. руб</a:t>
            </a:r>
            <a:r>
              <a:rPr lang="ru-RU" b="1" spc="-1" dirty="0">
                <a:solidFill>
                  <a:srgbClr val="7030A0"/>
                </a:solidFill>
                <a:latin typeface="Arial"/>
                <a:ea typeface="Microsoft YaHei"/>
              </a:rPr>
              <a:t>.</a:t>
            </a:r>
            <a:endParaRPr lang="ru-RU" b="1" spc="-1" dirty="0">
              <a:solidFill>
                <a:prstClr val="black"/>
              </a:solidFill>
              <a:latin typeface="Arial"/>
            </a:endParaRPr>
          </a:p>
        </p:txBody>
      </p:sp>
      <p:sp>
        <p:nvSpPr>
          <p:cNvPr id="171" name="CustomShape 13"/>
          <p:cNvSpPr/>
          <p:nvPr/>
        </p:nvSpPr>
        <p:spPr>
          <a:xfrm>
            <a:off x="538720" y="43480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 0,14%</a:t>
            </a:r>
            <a:endParaRPr lang="ru-RU" sz="2800" b="0" strike="noStrike" spc="-1" dirty="0">
              <a:latin typeface="Arial"/>
            </a:endParaRPr>
          </a:p>
        </p:txBody>
      </p:sp>
      <p:sp>
        <p:nvSpPr>
          <p:cNvPr id="172" name="CustomShape 14"/>
          <p:cNvSpPr/>
          <p:nvPr/>
        </p:nvSpPr>
        <p:spPr>
          <a:xfrm>
            <a:off x="649440" y="52102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0,03%</a:t>
            </a:r>
            <a:endParaRPr lang="ru-RU" sz="2800" b="0" strike="noStrike" spc="-1" dirty="0">
              <a:latin typeface="Arial"/>
            </a:endParaRPr>
          </a:p>
        </p:txBody>
      </p:sp>
      <p:sp>
        <p:nvSpPr>
          <p:cNvPr id="173" name="CustomShape 15"/>
          <p:cNvSpPr/>
          <p:nvPr/>
        </p:nvSpPr>
        <p:spPr>
          <a:xfrm>
            <a:off x="647640" y="605304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a:t>
            </a:r>
            <a:r>
              <a:rPr lang="en-US" sz="2800" b="0" strike="noStrike" spc="-1" dirty="0" smtClean="0">
                <a:solidFill>
                  <a:srgbClr val="7030A0"/>
                </a:solidFill>
                <a:latin typeface="Arial"/>
                <a:ea typeface="Microsoft YaHei"/>
              </a:rPr>
              <a:t>0</a:t>
            </a:r>
            <a:r>
              <a:rPr lang="ru-RU" sz="2800" b="0" strike="noStrike" spc="-1" dirty="0" smtClean="0">
                <a:solidFill>
                  <a:srgbClr val="7030A0"/>
                </a:solidFill>
                <a:latin typeface="Arial"/>
                <a:ea typeface="Microsoft YaHei"/>
              </a:rPr>
              <a:t>3%</a:t>
            </a:r>
            <a:endParaRPr lang="ru-RU" sz="2800" b="0" strike="noStrike" spc="-1" dirty="0">
              <a:latin typeface="Aria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CustomShape 1"/>
          <p:cNvSpPr/>
          <p:nvPr/>
        </p:nvSpPr>
        <p:spPr>
          <a:xfrm>
            <a:off x="125280" y="765000"/>
            <a:ext cx="8767200" cy="93580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Цель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Эффективное </a:t>
            </a:r>
            <a:r>
              <a:rPr lang="ru-RU" sz="1200" b="1" dirty="0">
                <a:latin typeface="Times New Roman" panose="02020603050405020304" pitchFamily="18" charset="0"/>
                <a:cs typeface="Times New Roman" panose="02020603050405020304" pitchFamily="18" charset="0"/>
              </a:rPr>
              <a:t>управление муниципальным </a:t>
            </a:r>
            <a:r>
              <a:rPr lang="ru-RU" sz="1200" b="1" dirty="0" smtClean="0">
                <a:latin typeface="Times New Roman" panose="02020603050405020304" pitchFamily="18" charset="0"/>
                <a:cs typeface="Times New Roman" panose="02020603050405020304" pitchFamily="18" charset="0"/>
              </a:rPr>
              <a:t>имуществом</a:t>
            </a:r>
          </a:p>
          <a:p>
            <a:pPr>
              <a:lnSpc>
                <a:spcPct val="100000"/>
              </a:lnSpc>
            </a:pPr>
            <a:r>
              <a:rPr lang="ru-RU" sz="1200" b="1"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1" spc="-1" dirty="0">
              <a:latin typeface="Times New Roman" panose="02020603050405020304" pitchFamily="18" charset="0"/>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1. Совершенствование системы учета муниципального имущества, оптимизация его состава и структуры.</a:t>
            </a:r>
          </a:p>
          <a:p>
            <a:r>
              <a:rPr lang="ru-RU" sz="1200" b="1" dirty="0">
                <a:latin typeface="Times New Roman" panose="02020603050405020304" pitchFamily="18" charset="0"/>
                <a:cs typeface="Times New Roman" panose="02020603050405020304" pitchFamily="18" charset="0"/>
              </a:rPr>
              <a:t>2. Обеспечение эффективности использования и распоряжения муниципальным </a:t>
            </a:r>
            <a:r>
              <a:rPr lang="ru-RU" sz="1200" b="1" dirty="0" smtClean="0">
                <a:latin typeface="Times New Roman" panose="02020603050405020304" pitchFamily="18" charset="0"/>
                <a:cs typeface="Times New Roman" panose="02020603050405020304" pitchFamily="18" charset="0"/>
              </a:rPr>
              <a:t>имуществом.</a:t>
            </a:r>
            <a:endParaRPr lang="ru-RU" sz="1200" b="1" strike="noStrike" spc="-1" dirty="0">
              <a:latin typeface="Times New Roman" panose="02020603050405020304" pitchFamily="18" charset="0"/>
              <a:cs typeface="Times New Roman" panose="02020603050405020304" pitchFamily="18" charset="0"/>
            </a:endParaRPr>
          </a:p>
        </p:txBody>
      </p:sp>
      <p:sp>
        <p:nvSpPr>
          <p:cNvPr id="635" name="CustomShape 2"/>
          <p:cNvSpPr/>
          <p:nvPr/>
        </p:nvSpPr>
        <p:spPr>
          <a:xfrm>
            <a:off x="108512" y="1556792"/>
            <a:ext cx="8767200" cy="129614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200" b="1" strike="noStrike" spc="-1" dirty="0">
              <a:latin typeface="Times New Roman" panose="02020603050405020304" pitchFamily="18" charset="0"/>
              <a:cs typeface="Times New Roman" panose="02020603050405020304" pitchFamily="18" charset="0"/>
            </a:endParaRPr>
          </a:p>
        </p:txBody>
      </p:sp>
      <p:sp>
        <p:nvSpPr>
          <p:cNvPr id="636" name="CustomShape 3"/>
          <p:cNvSpPr/>
          <p:nvPr/>
        </p:nvSpPr>
        <p:spPr>
          <a:xfrm>
            <a:off x="404656" y="1700808"/>
            <a:ext cx="8208448" cy="388368"/>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a:t>
            </a: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 индикаторы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и показатели МП</a:t>
            </a:r>
            <a:endParaRPr lang="ru-RU" sz="1200" b="0" strike="noStrike" spc="-1" dirty="0">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471180779"/>
              </p:ext>
            </p:extLst>
          </p:nvPr>
        </p:nvGraphicFramePr>
        <p:xfrm>
          <a:off x="160303" y="2089176"/>
          <a:ext cx="8876193" cy="4416553"/>
        </p:xfrm>
        <a:graphic>
          <a:graphicData uri="http://schemas.openxmlformats.org/drawingml/2006/table">
            <a:tbl>
              <a:tblPr firstRow="1" bandRow="1">
                <a:tableStyleId>{5C22544A-7EE6-4342-B048-85BDC9FD1C3A}</a:tableStyleId>
              </a:tblPr>
              <a:tblGrid>
                <a:gridCol w="3172734"/>
                <a:gridCol w="751487"/>
                <a:gridCol w="778998"/>
                <a:gridCol w="655922"/>
                <a:gridCol w="801682"/>
                <a:gridCol w="702901"/>
                <a:gridCol w="681823"/>
                <a:gridCol w="655922"/>
                <a:gridCol w="674724"/>
              </a:tblGrid>
              <a:tr h="329911">
                <a:tc rowSpan="2">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 целевого индикатора </a:t>
                      </a:r>
                    </a:p>
                    <a:p>
                      <a:pPr algn="ctr"/>
                      <a:r>
                        <a:rPr lang="ru-RU" sz="1200" b="1" dirty="0" smtClean="0">
                          <a:solidFill>
                            <a:schemeClr val="tx1"/>
                          </a:solidFill>
                          <a:latin typeface="Times New Roman" panose="02020603050405020304" pitchFamily="18" charset="0"/>
                          <a:cs typeface="Times New Roman" panose="02020603050405020304" pitchFamily="18" charset="0"/>
                        </a:rPr>
                        <a:t>и показателя</a:t>
                      </a:r>
                    </a:p>
                    <a:p>
                      <a:pPr algn="ct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convex"/>
                      <a:lightRig rig="flood" dir="t"/>
                    </a:cell3D>
                    <a:solidFill>
                      <a:schemeClr val="accent2">
                        <a:lumMod val="40000"/>
                        <a:lumOff val="60000"/>
                      </a:schemeClr>
                    </a:solidFill>
                  </a:tcPr>
                </a:tc>
                <a:tc rowSpan="2">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Ед. измерения</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convex"/>
                      <a:lightRig rig="flood" dir="t"/>
                    </a:cell3D>
                    <a:solidFill>
                      <a:schemeClr val="accent2">
                        <a:lumMod val="40000"/>
                        <a:lumOff val="60000"/>
                      </a:schemeClr>
                    </a:solidFill>
                  </a:tcPr>
                </a:tc>
                <a:tc gridSpan="7">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Значения индикатора (показателя)</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convex"/>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r>
              <a:tr h="474416">
                <a:tc vMerge="1">
                  <a:txBody>
                    <a:bodyPr/>
                    <a:lstStyle/>
                    <a:p>
                      <a:endParaRPr lang="ru-RU" dirty="0"/>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2019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2020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2021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2022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2023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2024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2025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r>
              <a:tr h="329911">
                <a:tc gridSpan="9">
                  <a:txBody>
                    <a:bodyPr/>
                    <a:lstStyle/>
                    <a:p>
                      <a:pPr algn="ctr"/>
                      <a:r>
                        <a:rPr lang="ru-RU" sz="1200" b="1" dirty="0" smtClean="0">
                          <a:latin typeface="Times New Roman" panose="02020603050405020304" pitchFamily="18" charset="0"/>
                          <a:cs typeface="Times New Roman" panose="02020603050405020304" pitchFamily="18" charset="0"/>
                        </a:rPr>
                        <a:t>Муниципальная программа городского округа «Вуктыл» «Управление муниципальным имуществом»</a:t>
                      </a:r>
                      <a:endParaRPr lang="ru-RU" sz="1200" b="1" dirty="0">
                        <a:latin typeface="Times New Roman" panose="02020603050405020304" pitchFamily="18" charset="0"/>
                        <a:cs typeface="Times New Roman" panose="02020603050405020304" pitchFamily="18" charset="0"/>
                      </a:endParaRPr>
                    </a:p>
                  </a:txBody>
                  <a:tcPr anchor="ctr">
                    <a:cell3D prstMaterial="dkEdge">
                      <a:bevel prst="convex"/>
                      <a:lightRig rig="flood" dir="t"/>
                    </a:cell3D>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r>
              <a:tr h="1222817">
                <a:tc>
                  <a:txBody>
                    <a:bodyPr/>
                    <a:lstStyle/>
                    <a:p>
                      <a:pPr algn="just">
                        <a:lnSpc>
                          <a:spcPct val="115000"/>
                        </a:lnSpc>
                        <a:spcAft>
                          <a:spcPts val="0"/>
                        </a:spcAft>
                      </a:pPr>
                      <a:r>
                        <a:rPr lang="ru-RU" sz="1200" dirty="0">
                          <a:solidFill>
                            <a:srgbClr val="00000A"/>
                          </a:solidFill>
                          <a:effectLst/>
                          <a:latin typeface="Times New Roman" panose="02020603050405020304" pitchFamily="18" charset="0"/>
                          <a:ea typeface="Times New Roman"/>
                          <a:cs typeface="Times New Roman" panose="02020603050405020304" pitchFamily="18" charset="0"/>
                        </a:rPr>
                        <a:t>Удельный вес объектов недвижимости, на которые зарегистрировано право муниципальной собственности по отношению к общему количеству объектов недвижимости, находящихся в Реестре муниципального имущества</a:t>
                      </a:r>
                      <a:endParaRPr lang="ru-RU" sz="1200" dirty="0">
                        <a:solidFill>
                          <a:srgbClr val="00000A"/>
                        </a:solidFill>
                        <a:effectLst/>
                        <a:latin typeface="Times New Roman" panose="02020603050405020304" pitchFamily="18" charset="0"/>
                        <a:ea typeface="Calibri"/>
                        <a:cs typeface="Times New Roman" panose="02020603050405020304" pitchFamily="18" charset="0"/>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процент</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15</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25</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40</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55</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70</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r>
              <a:tr h="1035717">
                <a:tc>
                  <a:txBody>
                    <a:bodyPr/>
                    <a:lstStyle/>
                    <a:p>
                      <a:pPr algn="just">
                        <a:lnSpc>
                          <a:spcPct val="115000"/>
                        </a:lnSpc>
                        <a:spcAft>
                          <a:spcPts val="0"/>
                        </a:spcAft>
                      </a:pPr>
                      <a:r>
                        <a:rPr lang="ru-RU" sz="1200">
                          <a:solidFill>
                            <a:srgbClr val="00000A"/>
                          </a:solidFill>
                          <a:effectLst/>
                          <a:latin typeface="Times New Roman" panose="02020603050405020304" pitchFamily="18" charset="0"/>
                          <a:ea typeface="Times New Roman"/>
                          <a:cs typeface="Times New Roman" panose="02020603050405020304" pitchFamily="18" charset="0"/>
                        </a:rPr>
                        <a:t>Удельный вес земельных участков, на которые зарегистрировано право муниципальной собственности, по отношению к общему количеству земельных участков, находящихся в Реестре муниципального имущества </a:t>
                      </a:r>
                      <a:endParaRPr lang="ru-RU" sz="1200">
                        <a:solidFill>
                          <a:srgbClr val="00000A"/>
                        </a:solidFill>
                        <a:effectLst/>
                        <a:latin typeface="Times New Roman" panose="02020603050405020304" pitchFamily="18" charset="0"/>
                        <a:ea typeface="Calibri"/>
                        <a:cs typeface="Times New Roman" panose="02020603050405020304" pitchFamily="18" charset="0"/>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процент</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40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50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70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80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90</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r>
              <a:tr h="661516">
                <a:tc>
                  <a:txBody>
                    <a:bodyPr/>
                    <a:lstStyle/>
                    <a:p>
                      <a:pPr algn="just">
                        <a:lnSpc>
                          <a:spcPct val="115000"/>
                        </a:lnSpc>
                        <a:spcAft>
                          <a:spcPts val="0"/>
                        </a:spcAft>
                      </a:pPr>
                      <a:r>
                        <a:rPr lang="ru-RU" sz="1200" dirty="0">
                          <a:solidFill>
                            <a:srgbClr val="00000A"/>
                          </a:solidFill>
                          <a:effectLst/>
                          <a:latin typeface="Times New Roman" panose="02020603050405020304" pitchFamily="18" charset="0"/>
                          <a:ea typeface="Times New Roman"/>
                          <a:cs typeface="Times New Roman" panose="02020603050405020304" pitchFamily="18" charset="0"/>
                        </a:rPr>
                        <a:t>Доходы, полученные от использования муниципального имущества и земельных участков</a:t>
                      </a:r>
                      <a:endParaRPr lang="ru-RU" sz="1200" dirty="0">
                        <a:solidFill>
                          <a:srgbClr val="00000A"/>
                        </a:solidFill>
                        <a:effectLst/>
                        <a:latin typeface="Times New Roman" panose="02020603050405020304" pitchFamily="18" charset="0"/>
                        <a:ea typeface="Calibri"/>
                        <a:cs typeface="Times New Roman" panose="02020603050405020304" pitchFamily="18" charset="0"/>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млн. руб.</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19,8</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19,8</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20,6</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21,4</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22,3</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23,2</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TextShape 1"/>
          <p:cNvSpPr txBox="1"/>
          <p:nvPr/>
        </p:nvSpPr>
        <p:spPr>
          <a:xfrm>
            <a:off x="281784" y="5124760"/>
            <a:ext cx="8110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sp>
        <p:nvSpPr>
          <p:cNvPr id="11"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616480619"/>
              </p:ext>
            </p:extLst>
          </p:nvPr>
        </p:nvGraphicFramePr>
        <p:xfrm>
          <a:off x="168712" y="2564904"/>
          <a:ext cx="8784976" cy="2416810"/>
        </p:xfrm>
        <a:graphic>
          <a:graphicData uri="http://schemas.openxmlformats.org/drawingml/2006/table">
            <a:tbl>
              <a:tblPr firstRow="1" bandRow="1">
                <a:tableStyleId>{5C22544A-7EE6-4342-B048-85BDC9FD1C3A}</a:tableStyleId>
              </a:tblPr>
              <a:tblGrid>
                <a:gridCol w="5843448"/>
                <a:gridCol w="936104"/>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"Управление муниципальными финансами и муниципальным долгом городского округа "Вуктыл"</a:t>
                      </a:r>
                    </a:p>
                  </a:txBody>
                  <a:tcPr marL="9525" marR="9525" marT="9525" marB="0" anchor="ctr"/>
                </a:tc>
                <a:tc>
                  <a:txBody>
                    <a:bodyPr/>
                    <a:lstStyle/>
                    <a:p>
                      <a:pPr algn="ctr" fontAlgn="ctr"/>
                      <a:r>
                        <a:rPr lang="ru-RU" sz="1200" b="1" i="0" u="none" strike="noStrike" dirty="0">
                          <a:solidFill>
                            <a:srgbClr val="000000"/>
                          </a:solidFill>
                          <a:effectLst/>
                          <a:latin typeface="Times New Roman"/>
                        </a:rPr>
                        <a:t>13 083 524,80</a:t>
                      </a:r>
                    </a:p>
                  </a:txBody>
                  <a:tcPr marL="9525" marR="9525" marT="9525" marB="0" anchor="ctr"/>
                </a:tc>
                <a:tc>
                  <a:txBody>
                    <a:bodyPr/>
                    <a:lstStyle/>
                    <a:p>
                      <a:pPr algn="ctr" fontAlgn="ctr"/>
                      <a:r>
                        <a:rPr lang="ru-RU" sz="1200" b="1" i="0" u="none" strike="noStrike">
                          <a:solidFill>
                            <a:srgbClr val="000000"/>
                          </a:solidFill>
                          <a:effectLst/>
                          <a:latin typeface="Times New Roman"/>
                        </a:rPr>
                        <a:t>11 247 070,38</a:t>
                      </a:r>
                    </a:p>
                  </a:txBody>
                  <a:tcPr marL="9525" marR="9525" marT="9525" marB="0" anchor="ctr"/>
                </a:tc>
                <a:tc>
                  <a:txBody>
                    <a:bodyPr/>
                    <a:lstStyle/>
                    <a:p>
                      <a:pPr algn="ctr" fontAlgn="ctr"/>
                      <a:r>
                        <a:rPr lang="ru-RU" sz="1200" b="1" i="0" u="none" strike="noStrike">
                          <a:solidFill>
                            <a:srgbClr val="000000"/>
                          </a:solidFill>
                          <a:effectLst/>
                          <a:latin typeface="Times New Roman"/>
                        </a:rPr>
                        <a:t>11 101 506,84</a:t>
                      </a:r>
                    </a:p>
                  </a:txBody>
                  <a:tcPr marL="9525" marR="9525" marT="9525" marB="0" anchor="ctr"/>
                </a:tc>
              </a:tr>
              <a:tr h="370840">
                <a:tc>
                  <a:txBody>
                    <a:bodyPr/>
                    <a:lstStyle/>
                    <a:p>
                      <a:pPr algn="l" fontAlgn="ctr"/>
                      <a:r>
                        <a:rPr lang="ru-RU" sz="1200" b="1" i="0" u="none" strike="noStrike" dirty="0">
                          <a:solidFill>
                            <a:srgbClr val="000000"/>
                          </a:solidFill>
                          <a:effectLst/>
                          <a:latin typeface="Times New Roman"/>
                        </a:rPr>
                        <a:t>Подпрограмма 2 «Организация и обеспечение бюджетного процесса в городском округе «Вуктыл»</a:t>
                      </a:r>
                    </a:p>
                  </a:txBody>
                  <a:tcPr marL="9525" marR="9525" marT="9525" marB="0" anchor="ctr"/>
                </a:tc>
                <a:tc>
                  <a:txBody>
                    <a:bodyPr/>
                    <a:lstStyle/>
                    <a:p>
                      <a:pPr algn="ctr" fontAlgn="ctr"/>
                      <a:r>
                        <a:rPr lang="ru-RU" sz="1200" b="1" i="0" u="none" strike="noStrike" dirty="0">
                          <a:solidFill>
                            <a:srgbClr val="000000"/>
                          </a:solidFill>
                          <a:effectLst/>
                          <a:latin typeface="Times New Roman"/>
                        </a:rPr>
                        <a:t>4 567 788,81</a:t>
                      </a:r>
                    </a:p>
                  </a:txBody>
                  <a:tcPr marL="9525" marR="9525" marT="9525" marB="0" anchor="ctr"/>
                </a:tc>
                <a:tc>
                  <a:txBody>
                    <a:bodyPr/>
                    <a:lstStyle/>
                    <a:p>
                      <a:pPr algn="ctr" fontAlgn="ctr"/>
                      <a:r>
                        <a:rPr lang="ru-RU" sz="1200" b="1" i="0" u="none" strike="noStrike" dirty="0">
                          <a:solidFill>
                            <a:srgbClr val="000000"/>
                          </a:solidFill>
                          <a:effectLst/>
                          <a:latin typeface="Times New Roman"/>
                        </a:rPr>
                        <a:t>2 970 412,78</a:t>
                      </a:r>
                    </a:p>
                  </a:txBody>
                  <a:tcPr marL="9525" marR="9525" marT="9525" marB="0" anchor="ctr"/>
                </a:tc>
                <a:tc>
                  <a:txBody>
                    <a:bodyPr/>
                    <a:lstStyle/>
                    <a:p>
                      <a:pPr algn="ctr" fontAlgn="ctr"/>
                      <a:r>
                        <a:rPr lang="ru-RU" sz="1200" b="1" i="0" u="none" strike="noStrike">
                          <a:solidFill>
                            <a:srgbClr val="000000"/>
                          </a:solidFill>
                          <a:effectLst/>
                          <a:latin typeface="Times New Roman"/>
                        </a:rPr>
                        <a:t>3 101 275,34</a:t>
                      </a:r>
                    </a:p>
                  </a:txBody>
                  <a:tcPr marL="9525" marR="9525" marT="9525" marB="0" anchor="ctr"/>
                </a:tc>
              </a:tr>
              <a:tr h="370840">
                <a:tc>
                  <a:txBody>
                    <a:bodyPr/>
                    <a:lstStyle/>
                    <a:p>
                      <a:pPr algn="l" fontAlgn="ctr"/>
                      <a:r>
                        <a:rPr lang="ru-RU" sz="1200" b="0" i="0" u="none" strike="noStrike">
                          <a:solidFill>
                            <a:srgbClr val="000000"/>
                          </a:solidFill>
                          <a:effectLst/>
                          <a:latin typeface="Times New Roman"/>
                        </a:rPr>
                        <a:t>Обслуживание муниципального долга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4 567 788,81</a:t>
                      </a:r>
                    </a:p>
                  </a:txBody>
                  <a:tcPr marL="9525" marR="9525" marT="9525" marB="0" anchor="ctr"/>
                </a:tc>
                <a:tc>
                  <a:txBody>
                    <a:bodyPr/>
                    <a:lstStyle/>
                    <a:p>
                      <a:pPr algn="ctr" fontAlgn="ctr"/>
                      <a:r>
                        <a:rPr lang="ru-RU" sz="1200" b="0" i="0" u="none" strike="noStrike" dirty="0">
                          <a:solidFill>
                            <a:srgbClr val="000000"/>
                          </a:solidFill>
                          <a:effectLst/>
                          <a:latin typeface="Times New Roman"/>
                        </a:rPr>
                        <a:t>2 970 412,78</a:t>
                      </a:r>
                    </a:p>
                  </a:txBody>
                  <a:tcPr marL="9525" marR="9525" marT="9525" marB="0" anchor="ctr"/>
                </a:tc>
                <a:tc>
                  <a:txBody>
                    <a:bodyPr/>
                    <a:lstStyle/>
                    <a:p>
                      <a:pPr algn="ctr" fontAlgn="ctr"/>
                      <a:r>
                        <a:rPr lang="ru-RU" sz="1200" b="0" i="0" u="none" strike="noStrike">
                          <a:solidFill>
                            <a:srgbClr val="000000"/>
                          </a:solidFill>
                          <a:effectLst/>
                          <a:latin typeface="Times New Roman"/>
                        </a:rPr>
                        <a:t>3 101 275,34</a:t>
                      </a:r>
                    </a:p>
                  </a:txBody>
                  <a:tcPr marL="9525" marR="9525" marT="9525" marB="0" anchor="ctr"/>
                </a:tc>
              </a:tr>
              <a:tr h="370840">
                <a:tc>
                  <a:txBody>
                    <a:bodyPr/>
                    <a:lstStyle/>
                    <a:p>
                      <a:pPr algn="l" fontAlgn="ctr"/>
                      <a:r>
                        <a:rPr lang="ru-RU" sz="1200" b="1" i="0" u="none" strike="noStrike">
                          <a:solidFill>
                            <a:srgbClr val="000000"/>
                          </a:solidFill>
                          <a:effectLst/>
                          <a:latin typeface="Times New Roman"/>
                        </a:rPr>
                        <a:t>Подпрограмма 3 «Обеспечение реализации муниципальной программы»</a:t>
                      </a:r>
                    </a:p>
                  </a:txBody>
                  <a:tcPr marL="9525" marR="9525" marT="9525" marB="0" anchor="ctr"/>
                </a:tc>
                <a:tc>
                  <a:txBody>
                    <a:bodyPr/>
                    <a:lstStyle/>
                    <a:p>
                      <a:pPr algn="ctr" fontAlgn="ctr"/>
                      <a:r>
                        <a:rPr lang="ru-RU" sz="1200" b="1" i="0" u="none" strike="noStrike">
                          <a:solidFill>
                            <a:srgbClr val="000000"/>
                          </a:solidFill>
                          <a:effectLst/>
                          <a:latin typeface="Times New Roman"/>
                        </a:rPr>
                        <a:t>8 515 735,99</a:t>
                      </a:r>
                    </a:p>
                  </a:txBody>
                  <a:tcPr marL="9525" marR="9525" marT="9525" marB="0" anchor="ctr"/>
                </a:tc>
                <a:tc>
                  <a:txBody>
                    <a:bodyPr/>
                    <a:lstStyle/>
                    <a:p>
                      <a:pPr algn="ctr" fontAlgn="ctr"/>
                      <a:r>
                        <a:rPr lang="ru-RU" sz="1200" b="1" i="0" u="none" strike="noStrike" dirty="0">
                          <a:solidFill>
                            <a:srgbClr val="000000"/>
                          </a:solidFill>
                          <a:effectLst/>
                          <a:latin typeface="Times New Roman"/>
                        </a:rPr>
                        <a:t>8 276 657,60</a:t>
                      </a:r>
                    </a:p>
                  </a:txBody>
                  <a:tcPr marL="9525" marR="9525" marT="9525" marB="0" anchor="ctr"/>
                </a:tc>
                <a:tc>
                  <a:txBody>
                    <a:bodyPr/>
                    <a:lstStyle/>
                    <a:p>
                      <a:pPr algn="ctr" fontAlgn="ctr"/>
                      <a:r>
                        <a:rPr lang="ru-RU" sz="1200" b="1" i="0" u="none" strike="noStrike">
                          <a:solidFill>
                            <a:srgbClr val="000000"/>
                          </a:solidFill>
                          <a:effectLst/>
                          <a:latin typeface="Times New Roman"/>
                        </a:rPr>
                        <a:t>8 000 231,50</a:t>
                      </a:r>
                    </a:p>
                  </a:txBody>
                  <a:tcPr marL="9525" marR="9525" marT="9525" marB="0" anchor="ctr"/>
                </a:tc>
              </a:tr>
              <a:tr h="370840">
                <a:tc>
                  <a:txBody>
                    <a:bodyPr/>
                    <a:lstStyle/>
                    <a:p>
                      <a:pPr algn="l" fontAlgn="ctr"/>
                      <a:r>
                        <a:rPr lang="ru-RU" sz="1200" b="0" i="0" u="none" strike="noStrike" dirty="0">
                          <a:solidFill>
                            <a:srgbClr val="000000"/>
                          </a:solidFill>
                          <a:effectLst/>
                          <a:latin typeface="Times New Roman"/>
                        </a:rPr>
                        <a:t>Реализация функций аппарата исполнителей и участников программы</a:t>
                      </a:r>
                    </a:p>
                  </a:txBody>
                  <a:tcPr marL="9525" marR="9525" marT="9525" marB="0" anchor="ctr"/>
                </a:tc>
                <a:tc>
                  <a:txBody>
                    <a:bodyPr/>
                    <a:lstStyle/>
                    <a:p>
                      <a:pPr algn="ctr" fontAlgn="ctr"/>
                      <a:r>
                        <a:rPr lang="ru-RU" sz="1200" b="0" i="0" u="none" strike="noStrike">
                          <a:solidFill>
                            <a:srgbClr val="000000"/>
                          </a:solidFill>
                          <a:effectLst/>
                          <a:latin typeface="Times New Roman"/>
                        </a:rPr>
                        <a:t>8 515 735,99</a:t>
                      </a:r>
                    </a:p>
                  </a:txBody>
                  <a:tcPr marL="9525" marR="9525" marT="9525" marB="0" anchor="ctr"/>
                </a:tc>
                <a:tc>
                  <a:txBody>
                    <a:bodyPr/>
                    <a:lstStyle/>
                    <a:p>
                      <a:pPr algn="ctr" fontAlgn="ctr"/>
                      <a:r>
                        <a:rPr lang="ru-RU" sz="1200" b="0" i="0" u="none" strike="noStrike" dirty="0">
                          <a:solidFill>
                            <a:srgbClr val="000000"/>
                          </a:solidFill>
                          <a:effectLst/>
                          <a:latin typeface="Times New Roman"/>
                        </a:rPr>
                        <a:t>8 276 657,60</a:t>
                      </a:r>
                    </a:p>
                  </a:txBody>
                  <a:tcPr marL="9525" marR="9525" marT="9525" marB="0" anchor="ctr"/>
                </a:tc>
                <a:tc>
                  <a:txBody>
                    <a:bodyPr/>
                    <a:lstStyle/>
                    <a:p>
                      <a:pPr algn="ctr" fontAlgn="ctr"/>
                      <a:r>
                        <a:rPr lang="ru-RU" sz="1200" b="0" i="0" u="none" strike="noStrike" dirty="0">
                          <a:solidFill>
                            <a:srgbClr val="000000"/>
                          </a:solidFill>
                          <a:effectLst/>
                          <a:latin typeface="Times New Roman"/>
                        </a:rPr>
                        <a:t>8 000 231,50</a:t>
                      </a:r>
                    </a:p>
                  </a:txBody>
                  <a:tcPr marL="9525" marR="9525" marT="9525" marB="0" anchor="ctr"/>
                </a:tc>
              </a:tr>
            </a:tbl>
          </a:graphicData>
        </a:graphic>
      </p:graphicFrame>
      <p:graphicFrame>
        <p:nvGraphicFramePr>
          <p:cNvPr id="7" name="Диаграмма 6"/>
          <p:cNvGraphicFramePr/>
          <p:nvPr>
            <p:extLst>
              <p:ext uri="{D42A27DB-BD31-4B8C-83A1-F6EECF244321}">
                <p14:modId xmlns:p14="http://schemas.microsoft.com/office/powerpoint/2010/main" val="4185380206"/>
              </p:ext>
            </p:extLst>
          </p:nvPr>
        </p:nvGraphicFramePr>
        <p:xfrm>
          <a:off x="2195736" y="5688256"/>
          <a:ext cx="3672408" cy="1144984"/>
        </p:xfrm>
        <a:graphic>
          <a:graphicData uri="http://schemas.openxmlformats.org/drawingml/2006/chart">
            <c:chart xmlns:c="http://schemas.openxmlformats.org/drawingml/2006/chart" xmlns:r="http://schemas.openxmlformats.org/officeDocument/2006/relationships" r:id="rId4"/>
          </a:graphicData>
        </a:graphic>
      </p:graphicFrame>
      <p:sp>
        <p:nvSpPr>
          <p:cNvPr id="14" name="CustomShape 1"/>
          <p:cNvSpPr/>
          <p:nvPr/>
        </p:nvSpPr>
        <p:spPr>
          <a:xfrm>
            <a:off x="288000" y="1055990"/>
            <a:ext cx="8855640" cy="1432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устойчивости и сбалансированности бюджета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Повышение эффективности управления муниципальными финансами в городском округе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Обеспечение сбалансированности бюджетной системы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3.Обеспечение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реализации подпрограмм, основных мероприятий и мероприятий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1742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8" name="Table 2"/>
          <p:cNvGraphicFramePr/>
          <p:nvPr>
            <p:extLst>
              <p:ext uri="{D42A27DB-BD31-4B8C-83A1-F6EECF244321}">
                <p14:modId xmlns:p14="http://schemas.microsoft.com/office/powerpoint/2010/main" val="1900121563"/>
              </p:ext>
            </p:extLst>
          </p:nvPr>
        </p:nvGraphicFramePr>
        <p:xfrm>
          <a:off x="108000" y="1484784"/>
          <a:ext cx="8856487" cy="5184576"/>
        </p:xfrm>
        <a:graphic>
          <a:graphicData uri="http://schemas.openxmlformats.org/drawingml/2006/table">
            <a:tbl>
              <a:tblPr>
                <a:tableStyleId>{3C2FFA5D-87B4-456A-9821-1D502468CF0F}</a:tableStyleId>
              </a:tblPr>
              <a:tblGrid>
                <a:gridCol w="4896048"/>
                <a:gridCol w="720080"/>
                <a:gridCol w="504056"/>
                <a:gridCol w="432048"/>
                <a:gridCol w="432048"/>
                <a:gridCol w="473212"/>
                <a:gridCol w="462892"/>
                <a:gridCol w="432048"/>
                <a:gridCol w="504055"/>
              </a:tblGrid>
              <a:tr h="440336">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nchor="ctr">
                    <a:cell3D prstMaterial="dkEdge">
                      <a:bevel prst="relaxedInset"/>
                      <a:lightRig rig="flood" dir="t"/>
                    </a:cell3D>
                  </a:tcPr>
                </a:tc>
                <a:tc>
                  <a:txBody>
                    <a:bodyPr/>
                    <a:lstStyle/>
                    <a:p>
                      <a:pPr algn="ctr"/>
                      <a:r>
                        <a:rPr lang="ru-RU" sz="1200" b="1" strike="noStrike" spc="-1" dirty="0" err="1">
                          <a:latin typeface="Times New Roman" panose="02020603050405020304" pitchFamily="18" charset="0"/>
                          <a:cs typeface="Times New Roman" panose="02020603050405020304" pitchFamily="18" charset="0"/>
                        </a:rPr>
                        <a:t>ед.изм</a:t>
                      </a:r>
                      <a:r>
                        <a:rPr lang="ru-RU" sz="1200" b="1" strike="noStrike" spc="-1" dirty="0">
                          <a:latin typeface="Times New Roman" panose="02020603050405020304" pitchFamily="18" charset="0"/>
                          <a:cs typeface="Times New Roman" panose="02020603050405020304" pitchFamily="18" charset="0"/>
                        </a:rPr>
                        <a:t>.</a:t>
                      </a:r>
                    </a:p>
                  </a:txBody>
                  <a:tcPr marL="90000" marR="90000" anchor="ctr">
                    <a:cell3D prstMaterial="dkEdge">
                      <a:bevel prst="relaxedInset"/>
                      <a:lightRig rig="flood" dir="t"/>
                    </a:cell3D>
                  </a:tcPr>
                </a:tc>
                <a:tc>
                  <a:txBody>
                    <a:bodyPr/>
                    <a:lstStyle/>
                    <a:p>
                      <a:pPr algn="ctr" fontAlgn="base">
                        <a:spcAft>
                          <a:spcPts val="0"/>
                        </a:spcAft>
                      </a:pPr>
                      <a:r>
                        <a:rPr lang="ru-RU" sz="1200" b="1" dirty="0">
                          <a:solidFill>
                            <a:srgbClr val="00000A"/>
                          </a:solidFill>
                          <a:effectLst/>
                          <a:latin typeface="Times New Roman"/>
                          <a:ea typeface="Times New Roman"/>
                        </a:rPr>
                        <a:t>2019 год</a:t>
                      </a:r>
                    </a:p>
                  </a:txBody>
                  <a:tcPr marL="0" marR="6350" marT="0" marB="0" anchor="ctr">
                    <a:cell3D prstMaterial="dkEdge">
                      <a:bevel prst="relaxedInset"/>
                      <a:lightRig rig="flood" dir="t"/>
                    </a:cell3D>
                  </a:tcPr>
                </a:tc>
                <a:tc>
                  <a:txBody>
                    <a:bodyPr/>
                    <a:lstStyle/>
                    <a:p>
                      <a:pPr algn="ctr" fontAlgn="base">
                        <a:spcAft>
                          <a:spcPts val="0"/>
                        </a:spcAft>
                      </a:pPr>
                      <a:r>
                        <a:rPr lang="ru-RU" sz="1200" b="1" dirty="0">
                          <a:solidFill>
                            <a:srgbClr val="00000A"/>
                          </a:solidFill>
                          <a:effectLst/>
                          <a:latin typeface="Times New Roman"/>
                          <a:ea typeface="Times New Roman"/>
                        </a:rPr>
                        <a:t>2020 год</a:t>
                      </a:r>
                    </a:p>
                  </a:txBody>
                  <a:tcPr marL="0" marR="6350" marT="0" marB="0" anchor="ctr">
                    <a:cell3D prstMaterial="dkEdge">
                      <a:bevel prst="relaxedInset"/>
                      <a:lightRig rig="flood" dir="t"/>
                    </a:cell3D>
                  </a:tcPr>
                </a:tc>
                <a:tc>
                  <a:txBody>
                    <a:bodyPr/>
                    <a:lstStyle/>
                    <a:p>
                      <a:pPr algn="ctr" fontAlgn="base">
                        <a:spcAft>
                          <a:spcPts val="0"/>
                        </a:spcAft>
                      </a:pPr>
                      <a:r>
                        <a:rPr lang="ru-RU" sz="1200" b="1" dirty="0">
                          <a:solidFill>
                            <a:srgbClr val="00000A"/>
                          </a:solidFill>
                          <a:effectLst/>
                          <a:latin typeface="Times New Roman"/>
                          <a:ea typeface="Times New Roman"/>
                        </a:rPr>
                        <a:t>2021 год</a:t>
                      </a:r>
                    </a:p>
                  </a:txBody>
                  <a:tcPr marL="49530" marR="68580" marT="0" marB="0" anchor="ctr">
                    <a:cell3D prstMaterial="dkEdge">
                      <a:bevel prst="relaxedInset"/>
                      <a:lightRig rig="flood" dir="t"/>
                    </a:cell3D>
                  </a:tcPr>
                </a:tc>
                <a:tc>
                  <a:txBody>
                    <a:bodyPr/>
                    <a:lstStyle/>
                    <a:p>
                      <a:pPr marR="83820" algn="ctr" fontAlgn="base">
                        <a:spcAft>
                          <a:spcPts val="0"/>
                        </a:spcAft>
                        <a:tabLst>
                          <a:tab pos="713740" algn="l"/>
                        </a:tabLst>
                      </a:pPr>
                      <a:r>
                        <a:rPr lang="ru-RU" sz="1200" b="1" dirty="0">
                          <a:solidFill>
                            <a:srgbClr val="00000A"/>
                          </a:solidFill>
                          <a:effectLst/>
                          <a:latin typeface="Times New Roman"/>
                          <a:ea typeface="Times New Roman"/>
                        </a:rPr>
                        <a:t>2022 год</a:t>
                      </a:r>
                    </a:p>
                  </a:txBody>
                  <a:tcPr marL="0" marR="6350" marT="0" marB="0" anchor="ctr">
                    <a:cell3D prstMaterial="dkEdge">
                      <a:bevel prst="relaxedInset"/>
                      <a:lightRig rig="flood" dir="t"/>
                    </a:cell3D>
                  </a:tcPr>
                </a:tc>
                <a:tc>
                  <a:txBody>
                    <a:bodyPr/>
                    <a:lstStyle/>
                    <a:p>
                      <a:pPr marR="83820" algn="ctr" fontAlgn="base">
                        <a:spcAft>
                          <a:spcPts val="0"/>
                        </a:spcAft>
                        <a:tabLst>
                          <a:tab pos="713740" algn="l"/>
                        </a:tabLst>
                      </a:pPr>
                      <a:r>
                        <a:rPr lang="ru-RU" sz="1200" b="1" dirty="0">
                          <a:solidFill>
                            <a:srgbClr val="00000A"/>
                          </a:solidFill>
                          <a:effectLst/>
                          <a:latin typeface="Times New Roman"/>
                          <a:ea typeface="Times New Roman"/>
                        </a:rPr>
                        <a:t>2023 год</a:t>
                      </a:r>
                    </a:p>
                  </a:txBody>
                  <a:tcPr marL="0" marR="6350" marT="0" marB="0" anchor="ctr">
                    <a:cell3D prstMaterial="dkEdge">
                      <a:bevel prst="relaxedInset"/>
                      <a:lightRig rig="flood" dir="t"/>
                    </a:cell3D>
                  </a:tcPr>
                </a:tc>
                <a:tc>
                  <a:txBody>
                    <a:bodyPr/>
                    <a:lstStyle/>
                    <a:p>
                      <a:pPr marR="83820" algn="ctr" fontAlgn="base">
                        <a:spcAft>
                          <a:spcPts val="0"/>
                        </a:spcAft>
                        <a:tabLst>
                          <a:tab pos="713740" algn="l"/>
                        </a:tabLst>
                      </a:pPr>
                      <a:r>
                        <a:rPr lang="ru-RU" sz="1200" b="1" dirty="0">
                          <a:solidFill>
                            <a:srgbClr val="00000A"/>
                          </a:solidFill>
                          <a:effectLst/>
                          <a:latin typeface="Times New Roman"/>
                          <a:ea typeface="Times New Roman"/>
                        </a:rPr>
                        <a:t>2024 год</a:t>
                      </a:r>
                    </a:p>
                  </a:txBody>
                  <a:tcPr marL="0" marR="6350" marT="0" marB="0" anchor="ctr">
                    <a:cell3D prstMaterial="dkEdge">
                      <a:bevel prst="relaxedInset"/>
                      <a:lightRig rig="flood" dir="t"/>
                    </a:cell3D>
                  </a:tcPr>
                </a:tc>
                <a:tc>
                  <a:txBody>
                    <a:bodyPr/>
                    <a:lstStyle/>
                    <a:p>
                      <a:pPr marR="83820" algn="ctr" fontAlgn="base">
                        <a:spcAft>
                          <a:spcPts val="0"/>
                        </a:spcAft>
                        <a:tabLst>
                          <a:tab pos="534035" algn="l"/>
                        </a:tabLst>
                      </a:pPr>
                      <a:r>
                        <a:rPr lang="ru-RU" sz="1200" b="1" dirty="0">
                          <a:solidFill>
                            <a:srgbClr val="00000A"/>
                          </a:solidFill>
                          <a:effectLst/>
                          <a:latin typeface="Times New Roman"/>
                          <a:ea typeface="Times New Roman"/>
                        </a:rPr>
                        <a:t>2025 год</a:t>
                      </a:r>
                    </a:p>
                  </a:txBody>
                  <a:tcPr marL="0" marR="6350" marT="0" marB="0" anchor="ctr">
                    <a:cell3D prstMaterial="dkEdge">
                      <a:bevel prst="relaxedInset"/>
                      <a:lightRig rig="flood" dir="t"/>
                    </a:cell3D>
                  </a:tcPr>
                </a:tc>
              </a:tr>
              <a:tr h="440336">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«Управление муниципальными финансами и муниципальным долгом городского округа «Вуктыл»</a:t>
                      </a:r>
                    </a:p>
                  </a:txBody>
                  <a:tcPr marL="90000" marR="90000">
                    <a:cell3D prstMaterial="dkEdge">
                      <a:bevel prst="relaxedInset"/>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a:tc>
                <a:tc hMerge="1">
                  <a:txBody>
                    <a:bodyPr/>
                    <a:lstStyle/>
                    <a:p>
                      <a:endParaRPr lang="ru-RU"/>
                    </a:p>
                  </a:txBody>
                  <a:tcPr/>
                </a:tc>
              </a:tr>
              <a:tr h="542624">
                <a:tc>
                  <a:txBody>
                    <a:bodyPr/>
                    <a:lstStyle/>
                    <a:p>
                      <a:pPr algn="ctr" fontAlgn="base">
                        <a:spcAft>
                          <a:spcPts val="0"/>
                        </a:spcAft>
                      </a:pPr>
                      <a:r>
                        <a:rPr lang="ru-RU" sz="1200" dirty="0">
                          <a:solidFill>
                            <a:srgbClr val="000000"/>
                          </a:solidFill>
                          <a:effectLst/>
                          <a:latin typeface="Times New Roman"/>
                          <a:ea typeface="Times New Roman"/>
                        </a:rPr>
                        <a:t>Удельный вес расходов бюджета </a:t>
                      </a:r>
                      <a:r>
                        <a:rPr lang="ru-RU" sz="1200" dirty="0">
                          <a:solidFill>
                            <a:srgbClr val="00000A"/>
                          </a:solidFill>
                          <a:effectLst/>
                          <a:latin typeface="Times New Roman"/>
                          <a:ea typeface="Times New Roman"/>
                        </a:rPr>
                        <a:t>муниципального образования</a:t>
                      </a:r>
                      <a:r>
                        <a:rPr lang="ru-RU" sz="1200" dirty="0">
                          <a:solidFill>
                            <a:srgbClr val="000000"/>
                          </a:solidFill>
                          <a:effectLst/>
                          <a:latin typeface="Times New Roman"/>
                          <a:ea typeface="Times New Roman"/>
                        </a:rPr>
                        <a:t> городского округа «Вуктыл», представленных в виде муниципальных программ</a:t>
                      </a:r>
                      <a:endParaRPr lang="ru-RU" sz="1200" dirty="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r>
              <a:tr h="610199">
                <a:tc>
                  <a:txBody>
                    <a:bodyPr/>
                    <a:lstStyle/>
                    <a:p>
                      <a:pPr algn="ctr" fontAlgn="base">
                        <a:spcAft>
                          <a:spcPts val="0"/>
                        </a:spcAft>
                      </a:pPr>
                      <a:r>
                        <a:rPr lang="ru-RU" sz="1200" dirty="0">
                          <a:solidFill>
                            <a:srgbClr val="000000"/>
                          </a:solidFill>
                          <a:effectLst/>
                          <a:latin typeface="Times New Roman"/>
                          <a:ea typeface="Times New Roman"/>
                        </a:rPr>
                        <a:t>Доля налоговых и неналоговых доходов бюджета муниципального образования городского округа «Вуктыл» (за исключением поступлений налоговых доходов по дополнительным нормативам отчислений) в общем объеме доходов муниципального образования (без учета субвенций)</a:t>
                      </a:r>
                      <a:endParaRPr lang="ru-RU" sz="1200" dirty="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39,8</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29,8</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29,9</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35,1</a:t>
                      </a:r>
                    </a:p>
                  </a:txBody>
                  <a:tcPr marL="25400" marR="47625"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37,1</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37,3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37,3</a:t>
                      </a:r>
                    </a:p>
                  </a:txBody>
                  <a:tcPr marL="11430" marR="17780" marT="0" marB="0" anchor="ctr">
                    <a:cell3D prstMaterial="dkEdge">
                      <a:bevel prst="relaxedInset"/>
                      <a:lightRig rig="flood" dir="t"/>
                    </a:cell3D>
                  </a:tcPr>
                </a:tc>
              </a:tr>
              <a:tr h="735768">
                <a:tc>
                  <a:txBody>
                    <a:bodyPr/>
                    <a:lstStyle/>
                    <a:p>
                      <a:pPr algn="ctr" fontAlgn="base">
                        <a:spcAft>
                          <a:spcPts val="0"/>
                        </a:spcAft>
                      </a:pPr>
                      <a:r>
                        <a:rPr lang="ru-RU" sz="1200">
                          <a:solidFill>
                            <a:srgbClr val="00000A"/>
                          </a:solidFill>
                          <a:effectLst/>
                          <a:latin typeface="Times New Roman"/>
                          <a:ea typeface="Times New Roman"/>
                        </a:rPr>
                        <a:t>Отношение объема муниципального долга городского округа «Вуктыл» к общему годовому объему доходов бюджета муниципального образования городского округа «Вуктыл» без учета объема безвозмездных поступлений</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12,4</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20,1</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18,9</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18,4</a:t>
                      </a:r>
                    </a:p>
                  </a:txBody>
                  <a:tcPr marL="25400" marR="47625"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18,2</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18,2</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17,9</a:t>
                      </a:r>
                    </a:p>
                  </a:txBody>
                  <a:tcPr marL="11430" marR="17780" marT="0" marB="0" anchor="ctr">
                    <a:cell3D prstMaterial="dkEdge">
                      <a:bevel prst="relaxedInset"/>
                      <a:lightRig rig="flood" dir="t"/>
                    </a:cell3D>
                  </a:tcPr>
                </a:tc>
              </a:tr>
              <a:tr h="576064">
                <a:tc>
                  <a:txBody>
                    <a:bodyPr/>
                    <a:lstStyle/>
                    <a:p>
                      <a:pPr algn="ctr" fontAlgn="base">
                        <a:spcAft>
                          <a:spcPts val="0"/>
                        </a:spcAft>
                      </a:pPr>
                      <a:r>
                        <a:rPr lang="ru-RU" sz="1200">
                          <a:solidFill>
                            <a:srgbClr val="000000"/>
                          </a:solidFill>
                          <a:effectLst/>
                          <a:latin typeface="Times New Roman"/>
                          <a:ea typeface="Times New Roman"/>
                        </a:rPr>
                        <a:t>Расходы бюджета муниципального образования городского округа «Вуктыл» на содержание работников органов местного самоуправления в расчете на одного жителя муниципального образования </a:t>
                      </a:r>
                      <a:endParaRPr lang="ru-RU" sz="120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тыс.руб.</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7,8</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6,9</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7,0</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7,1</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7,2</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7,2</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7,2</a:t>
                      </a:r>
                    </a:p>
                  </a:txBody>
                  <a:tcPr marL="11430" marR="17780" marT="0" marB="0" anchor="ctr">
                    <a:cell3D prstMaterial="dkEdge">
                      <a:bevel prst="relaxedInset"/>
                      <a:lightRig rig="flood" dir="t"/>
                    </a:cell3D>
                  </a:tcPr>
                </a:tc>
              </a:tr>
              <a:tr h="720080">
                <a:tc>
                  <a:txBody>
                    <a:bodyPr/>
                    <a:lstStyle/>
                    <a:p>
                      <a:pPr algn="ctr" fontAlgn="base">
                        <a:spcAft>
                          <a:spcPts val="0"/>
                        </a:spcAft>
                      </a:pPr>
                      <a:r>
                        <a:rPr lang="ru-RU" sz="1200">
                          <a:solidFill>
                            <a:srgbClr val="000000"/>
                          </a:solidFill>
                          <a:effectLst/>
                          <a:latin typeface="Times New Roman"/>
                          <a:ea typeface="Times New Roman"/>
                        </a:rPr>
                        <a:t>Налоговые и неналоговые доходы бюджета муниципального образования городского округа «Вуктыл» (за исключением поступлений налоговых доходов по дополнительным нормативам отчислений) в расчете на одного жителя  муниципального образования городского округа «Вуктыл»</a:t>
                      </a:r>
                      <a:endParaRPr lang="ru-RU" sz="120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тыс.руб.</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14,7</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13,9</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r>
              <a:tr h="780648">
                <a:tc>
                  <a:txBody>
                    <a:bodyPr/>
                    <a:lstStyle/>
                    <a:p>
                      <a:pPr algn="ctr" fontAlgn="base">
                        <a:spcAft>
                          <a:spcPts val="0"/>
                        </a:spcAft>
                      </a:pPr>
                      <a:r>
                        <a:rPr lang="ru-RU" sz="1200" dirty="0">
                          <a:solidFill>
                            <a:srgbClr val="000000"/>
                          </a:solidFill>
                          <a:effectLst/>
                          <a:latin typeface="Times New Roman"/>
                          <a:ea typeface="Times New Roman"/>
                        </a:rPr>
                        <a:t>Доля просроченной кредиторской задолженности по оплате труда (включая начисления на оплату труда) муниципальных учреждений в общем объеме расходов муниципального образования на оплату труда (включая начисления на оплату труда)</a:t>
                      </a:r>
                      <a:endParaRPr lang="ru-RU" sz="1200" dirty="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2,3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2,0</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1,6</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1,5</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1,2</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1,0</a:t>
                      </a:r>
                    </a:p>
                  </a:txBody>
                  <a:tcPr marL="11430" marR="17780" marT="0" marB="0" anchor="ctr">
                    <a:cell3D prstMaterial="dkEdge">
                      <a:bevel prst="relaxedInset"/>
                      <a:lightRig rig="flood" dir="t"/>
                    </a:cell3D>
                  </a:tcPr>
                </a:tc>
              </a:tr>
            </a:tbl>
          </a:graphicData>
        </a:graphic>
      </p:graphicFrame>
      <p:sp>
        <p:nvSpPr>
          <p:cNvPr id="649" name="CustomShape 3"/>
          <p:cNvSpPr/>
          <p:nvPr/>
        </p:nvSpPr>
        <p:spPr>
          <a:xfrm>
            <a:off x="1619672" y="1124744"/>
            <a:ext cx="5616624" cy="42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strike="noStrike" spc="-1" dirty="0">
                <a:solidFill>
                  <a:srgbClr val="0000FF"/>
                </a:solidFill>
                <a:latin typeface="Calibri"/>
                <a:ea typeface="Microsoft YaHei"/>
              </a:rPr>
              <a:t>Основные целевые </a:t>
            </a:r>
            <a:r>
              <a:rPr lang="ru-RU" sz="1400" b="1" strike="noStrike" spc="-1" dirty="0" smtClean="0">
                <a:solidFill>
                  <a:srgbClr val="0000FF"/>
                </a:solidFill>
                <a:latin typeface="Calibri"/>
                <a:ea typeface="Microsoft YaHei"/>
              </a:rPr>
              <a:t>индикаторы </a:t>
            </a:r>
            <a:r>
              <a:rPr lang="ru-RU" sz="1400" b="1" strike="noStrike" spc="-1" dirty="0">
                <a:solidFill>
                  <a:srgbClr val="0000FF"/>
                </a:solidFill>
                <a:latin typeface="Calibri"/>
                <a:ea typeface="Microsoft YaHei"/>
              </a:rPr>
              <a:t>и показатели МП</a:t>
            </a:r>
            <a:endParaRPr lang="ru-RU" sz="1400" b="0" strike="noStrike" spc="-1" dirty="0">
              <a:latin typeface="Arial"/>
            </a:endParaRPr>
          </a:p>
        </p:txBody>
      </p:sp>
      <p:sp>
        <p:nvSpPr>
          <p:cNvPr id="6"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CustomShape 2"/>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53" name="CustomShape 3"/>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 руб.</a:t>
            </a:r>
            <a:endParaRPr lang="ru-RU" sz="2000" b="0" strike="noStrike" spc="-1" dirty="0">
              <a:latin typeface="Arial"/>
            </a:endParaRPr>
          </a:p>
        </p:txBody>
      </p:sp>
      <p:sp>
        <p:nvSpPr>
          <p:cNvPr id="2" name="Прямоугольник 1"/>
          <p:cNvSpPr/>
          <p:nvPr/>
        </p:nvSpPr>
        <p:spPr>
          <a:xfrm>
            <a:off x="387780" y="815048"/>
            <a:ext cx="8321160" cy="461665"/>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dirty="0">
                <a:latin typeface="Times New Roman" panose="02020603050405020304" pitchFamily="18" charset="0"/>
                <a:cs typeface="Times New Roman" panose="02020603050405020304" pitchFamily="18" charset="0"/>
              </a:rPr>
              <a:t>Повышение уровня благоустройства территории городского округа «Вуктыл»</a:t>
            </a:r>
          </a:p>
        </p:txBody>
      </p:sp>
      <p:sp>
        <p:nvSpPr>
          <p:cNvPr id="5" name="Прямоугольник 4"/>
          <p:cNvSpPr/>
          <p:nvPr/>
        </p:nvSpPr>
        <p:spPr>
          <a:xfrm>
            <a:off x="420496" y="1276713"/>
            <a:ext cx="8417632" cy="830997"/>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smtClean="0">
                <a:latin typeface="Times New Roman" panose="02020603050405020304" pitchFamily="18" charset="0"/>
                <a:cs typeface="Times New Roman" panose="02020603050405020304" pitchFamily="18" charset="0"/>
              </a:rPr>
              <a:t>1.Повышение </a:t>
            </a:r>
            <a:r>
              <a:rPr lang="ru-RU" sz="1200" b="1" dirty="0">
                <a:latin typeface="Times New Roman" panose="02020603050405020304" pitchFamily="18" charset="0"/>
                <a:cs typeface="Times New Roman" panose="02020603050405020304" pitchFamily="18" charset="0"/>
              </a:rPr>
              <a:t>уровня благоустройства дворовых и особо посещаемых муниципальных территорий городского округа «Вуктыл».</a:t>
            </a:r>
          </a:p>
          <a:p>
            <a:pPr algn="just"/>
            <a:r>
              <a:rPr lang="ru-RU" sz="1200" b="1" dirty="0" smtClean="0">
                <a:latin typeface="Times New Roman" panose="02020603050405020304" pitchFamily="18" charset="0"/>
                <a:cs typeface="Times New Roman" panose="02020603050405020304" pitchFamily="18" charset="0"/>
              </a:rPr>
              <a:t>2.Внедрение </a:t>
            </a:r>
            <a:r>
              <a:rPr lang="ru-RU" sz="1200" b="1" dirty="0">
                <a:latin typeface="Times New Roman" panose="02020603050405020304" pitchFamily="18" charset="0"/>
                <a:cs typeface="Times New Roman" panose="02020603050405020304" pitchFamily="18" charset="0"/>
              </a:rPr>
              <a:t>единых подходов и современных механизмов </a:t>
            </a:r>
            <a:r>
              <a:rPr lang="ru-RU" sz="1200" b="1" dirty="0" smtClean="0">
                <a:latin typeface="Times New Roman" panose="02020603050405020304" pitchFamily="18" charset="0"/>
                <a:cs typeface="Times New Roman" panose="02020603050405020304" pitchFamily="18" charset="0"/>
              </a:rPr>
              <a:t>реализации </a:t>
            </a:r>
            <a:r>
              <a:rPr lang="ru-RU" sz="1200" b="1" dirty="0">
                <a:latin typeface="Times New Roman" panose="02020603050405020304" pitchFamily="18" charset="0"/>
                <a:cs typeface="Times New Roman" panose="02020603050405020304" pitchFamily="18" charset="0"/>
              </a:rPr>
              <a:t>проектов благоустройства</a:t>
            </a:r>
          </a:p>
        </p:txBody>
      </p:sp>
      <p:graphicFrame>
        <p:nvGraphicFramePr>
          <p:cNvPr id="17" name="Диаграмма 16"/>
          <p:cNvGraphicFramePr/>
          <p:nvPr>
            <p:extLst>
              <p:ext uri="{D42A27DB-BD31-4B8C-83A1-F6EECF244321}">
                <p14:modId xmlns:p14="http://schemas.microsoft.com/office/powerpoint/2010/main" val="276229931"/>
              </p:ext>
            </p:extLst>
          </p:nvPr>
        </p:nvGraphicFramePr>
        <p:xfrm>
          <a:off x="1619672" y="5085184"/>
          <a:ext cx="5328592" cy="165618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Shape 4"/>
          <p:cNvSpPr txBox="1"/>
          <p:nvPr/>
        </p:nvSpPr>
        <p:spPr>
          <a:xfrm>
            <a:off x="362200" y="4479120"/>
            <a:ext cx="8424000" cy="511200"/>
          </a:xfrm>
          <a:prstGeom prst="rect">
            <a:avLst/>
          </a:prstGeom>
          <a:noFill/>
          <a:ln>
            <a:noFill/>
          </a:ln>
        </p:spPr>
        <p:txBody>
          <a:bodyPr lIns="90000" tIns="45000" rIns="90000" bIns="45000"/>
          <a:lstStyle/>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3702230763"/>
              </p:ext>
            </p:extLst>
          </p:nvPr>
        </p:nvGraphicFramePr>
        <p:xfrm>
          <a:off x="181712" y="2492896"/>
          <a:ext cx="8784976" cy="1487805"/>
        </p:xfrm>
        <a:graphic>
          <a:graphicData uri="http://schemas.openxmlformats.org/drawingml/2006/table">
            <a:tbl>
              <a:tblPr firstRow="1" bandRow="1">
                <a:tableStyleId>{5C22544A-7EE6-4342-B048-85BDC9FD1C3A}</a:tableStyleId>
              </a:tblPr>
              <a:tblGrid>
                <a:gridCol w="5784280"/>
                <a:gridCol w="995272"/>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"Формирование современной городской среды"</a:t>
                      </a:r>
                    </a:p>
                  </a:txBody>
                  <a:tcPr marL="9525" marR="9525" marT="9525" marB="0" anchor="ctr"/>
                </a:tc>
                <a:tc>
                  <a:txBody>
                    <a:bodyPr/>
                    <a:lstStyle/>
                    <a:p>
                      <a:pPr algn="ctr" fontAlgn="ctr"/>
                      <a:r>
                        <a:rPr lang="ru-RU" sz="1200" b="1" i="0" u="none" strike="noStrike" dirty="0">
                          <a:solidFill>
                            <a:srgbClr val="000000"/>
                          </a:solidFill>
                          <a:effectLst/>
                          <a:latin typeface="Times New Roman"/>
                        </a:rPr>
                        <a:t>5 </a:t>
                      </a:r>
                      <a:r>
                        <a:rPr lang="ru-RU" sz="1200" b="1" i="0" u="none" strike="noStrike" dirty="0" smtClean="0">
                          <a:solidFill>
                            <a:srgbClr val="000000"/>
                          </a:solidFill>
                          <a:effectLst/>
                          <a:latin typeface="Times New Roman"/>
                        </a:rPr>
                        <a:t>389 404,45</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ctr"/>
                      <a:r>
                        <a:rPr lang="ru-RU" sz="1200" b="1" i="0" u="none" strike="noStrike" dirty="0">
                          <a:solidFill>
                            <a:srgbClr val="000000"/>
                          </a:solidFill>
                          <a:effectLst/>
                          <a:latin typeface="Times New Roman"/>
                        </a:rPr>
                        <a:t>5 342 204,45</a:t>
                      </a:r>
                    </a:p>
                  </a:txBody>
                  <a:tcPr marL="9525" marR="9525" marT="9525" marB="0" anchor="ctr"/>
                </a:tc>
                <a:tc>
                  <a:txBody>
                    <a:bodyPr/>
                    <a:lstStyle/>
                    <a:p>
                      <a:pPr algn="ctr" fontAlgn="ctr"/>
                      <a:r>
                        <a:rPr lang="ru-RU" sz="1200" b="1" i="0" u="none" strike="noStrike" dirty="0">
                          <a:solidFill>
                            <a:srgbClr val="000000"/>
                          </a:solidFill>
                          <a:effectLst/>
                          <a:latin typeface="Times New Roman"/>
                        </a:rPr>
                        <a:t>6 118 618,89</a:t>
                      </a:r>
                    </a:p>
                  </a:txBody>
                  <a:tcPr marL="9525" marR="9525" marT="9525" marB="0" anchor="ctr"/>
                </a:tc>
              </a:tr>
              <a:tr h="370840">
                <a:tc>
                  <a:txBody>
                    <a:bodyPr/>
                    <a:lstStyle/>
                    <a:p>
                      <a:pPr algn="l" fontAlgn="ctr"/>
                      <a:r>
                        <a:rPr lang="ru-RU" sz="1200" b="1" i="0" u="none" strike="noStrike" dirty="0">
                          <a:solidFill>
                            <a:srgbClr val="000000"/>
                          </a:solidFill>
                          <a:effectLst/>
                          <a:latin typeface="Times New Roman"/>
                        </a:rPr>
                        <a:t>Подпрограмма 1 "Формирование современной городской среды"</a:t>
                      </a:r>
                    </a:p>
                  </a:txBody>
                  <a:tcPr marL="9525" marR="9525" marT="9525" marB="0" anchor="ctr"/>
                </a:tc>
                <a:tc>
                  <a:txBody>
                    <a:bodyPr/>
                    <a:lstStyle/>
                    <a:p>
                      <a:pPr algn="ctr" fontAlgn="ctr"/>
                      <a:r>
                        <a:rPr lang="ru-RU" sz="1200" b="1" i="0" u="none" strike="noStrike" dirty="0" smtClean="0">
                          <a:solidFill>
                            <a:srgbClr val="000000"/>
                          </a:solidFill>
                          <a:effectLst/>
                          <a:latin typeface="Times New Roman"/>
                        </a:rPr>
                        <a:t>5 389 404,45</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ctr"/>
                      <a:r>
                        <a:rPr lang="ru-RU" sz="1200" b="1" i="0" u="none" strike="noStrike">
                          <a:solidFill>
                            <a:srgbClr val="000000"/>
                          </a:solidFill>
                          <a:effectLst/>
                          <a:latin typeface="Times New Roman"/>
                        </a:rPr>
                        <a:t>5 342 204,45</a:t>
                      </a:r>
                    </a:p>
                  </a:txBody>
                  <a:tcPr marL="9525" marR="9525" marT="9525" marB="0" anchor="ctr"/>
                </a:tc>
                <a:tc>
                  <a:txBody>
                    <a:bodyPr/>
                    <a:lstStyle/>
                    <a:p>
                      <a:pPr algn="ctr" fontAlgn="ctr"/>
                      <a:r>
                        <a:rPr lang="ru-RU" sz="1200" b="1" i="0" u="none" strike="noStrike" dirty="0">
                          <a:solidFill>
                            <a:srgbClr val="000000"/>
                          </a:solidFill>
                          <a:effectLst/>
                          <a:latin typeface="Times New Roman"/>
                        </a:rPr>
                        <a:t>6 118 618,89</a:t>
                      </a:r>
                    </a:p>
                  </a:txBody>
                  <a:tcPr marL="9525" marR="9525" marT="9525" marB="0" anchor="ctr"/>
                </a:tc>
              </a:tr>
              <a:tr h="370840">
                <a:tc>
                  <a:txBody>
                    <a:bodyPr/>
                    <a:lstStyle/>
                    <a:p>
                      <a:pPr algn="l" fontAlgn="ctr"/>
                      <a:r>
                        <a:rPr lang="ru-RU" sz="1200" b="0" i="0" u="none" strike="noStrike" dirty="0">
                          <a:solidFill>
                            <a:srgbClr val="000000"/>
                          </a:solidFill>
                          <a:effectLst/>
                          <a:latin typeface="Times New Roman"/>
                        </a:rPr>
                        <a:t>Благоустройство наиболее посещаемых муниципальных территорий</a:t>
                      </a:r>
                    </a:p>
                  </a:txBody>
                  <a:tcPr marL="9525" marR="9525" marT="9525" marB="0" anchor="ctr"/>
                </a:tc>
                <a:tc>
                  <a:txBody>
                    <a:bodyPr/>
                    <a:lstStyle/>
                    <a:p>
                      <a:pPr algn="ctr" fontAlgn="ctr"/>
                      <a:r>
                        <a:rPr lang="ru-RU" sz="1200" b="0" i="0" u="none" strike="noStrike" dirty="0">
                          <a:solidFill>
                            <a:srgbClr val="000000"/>
                          </a:solidFill>
                          <a:effectLst/>
                          <a:latin typeface="Times New Roman"/>
                        </a:rPr>
                        <a:t>5 </a:t>
                      </a:r>
                      <a:r>
                        <a:rPr lang="ru-RU" sz="1200" b="0" i="0" u="none" strike="noStrike" dirty="0" smtClean="0">
                          <a:solidFill>
                            <a:srgbClr val="000000"/>
                          </a:solidFill>
                          <a:effectLst/>
                          <a:latin typeface="Times New Roman"/>
                        </a:rPr>
                        <a:t>389</a:t>
                      </a:r>
                      <a:r>
                        <a:rPr lang="ru-RU" sz="1200" b="0" i="0" u="none" strike="noStrike" baseline="0" dirty="0" smtClean="0">
                          <a:solidFill>
                            <a:srgbClr val="000000"/>
                          </a:solidFill>
                          <a:effectLst/>
                          <a:latin typeface="Times New Roman"/>
                        </a:rPr>
                        <a:t> 404,45</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a:solidFill>
                            <a:srgbClr val="000000"/>
                          </a:solidFill>
                          <a:effectLst/>
                          <a:latin typeface="Times New Roman"/>
                        </a:rPr>
                        <a:t>5 342 204,45</a:t>
                      </a:r>
                    </a:p>
                  </a:txBody>
                  <a:tcPr marL="9525" marR="9525" marT="9525" marB="0" anchor="ctr"/>
                </a:tc>
                <a:tc>
                  <a:txBody>
                    <a:bodyPr/>
                    <a:lstStyle/>
                    <a:p>
                      <a:pPr algn="ctr" fontAlgn="ctr"/>
                      <a:r>
                        <a:rPr lang="ru-RU" sz="1200" b="0" i="0" u="none" strike="noStrike" dirty="0">
                          <a:solidFill>
                            <a:srgbClr val="000000"/>
                          </a:solidFill>
                          <a:effectLst/>
                          <a:latin typeface="Times New Roman"/>
                        </a:rPr>
                        <a:t>6 118 618,89</a:t>
                      </a:r>
                    </a:p>
                  </a:txBody>
                  <a:tcPr marL="9525" marR="9525" marT="9525" marB="0" anchor="ctr"/>
                </a:tc>
              </a:tr>
            </a:tbl>
          </a:graphicData>
        </a:graphic>
      </p:graphicFrame>
    </p:spTree>
    <p:extLst>
      <p:ext uri="{BB962C8B-B14F-4D97-AF65-F5344CB8AC3E}">
        <p14:creationId xmlns:p14="http://schemas.microsoft.com/office/powerpoint/2010/main" val="31557356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61840" y="62154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Times New Roman"/>
                <a:ea typeface="Microsoft YaHei"/>
              </a:rPr>
              <a:t>Основные целевые индикаторы и показатели МП</a:t>
            </a:r>
            <a:endParaRPr lang="ru-RU" sz="1400" b="0" strike="noStrike" spc="-1" dirty="0">
              <a:latin typeface="Arial"/>
            </a:endParaRPr>
          </a:p>
        </p:txBody>
      </p:sp>
      <p:graphicFrame>
        <p:nvGraphicFramePr>
          <p:cNvPr id="667" name="Table 5"/>
          <p:cNvGraphicFramePr/>
          <p:nvPr>
            <p:extLst>
              <p:ext uri="{D42A27DB-BD31-4B8C-83A1-F6EECF244321}">
                <p14:modId xmlns:p14="http://schemas.microsoft.com/office/powerpoint/2010/main" val="1985417784"/>
              </p:ext>
            </p:extLst>
          </p:nvPr>
        </p:nvGraphicFramePr>
        <p:xfrm>
          <a:off x="74080" y="927900"/>
          <a:ext cx="8995839" cy="5764001"/>
        </p:xfrm>
        <a:graphic>
          <a:graphicData uri="http://schemas.openxmlformats.org/drawingml/2006/table">
            <a:tbl>
              <a:tblPr/>
              <a:tblGrid>
                <a:gridCol w="3515073"/>
                <a:gridCol w="521682"/>
                <a:gridCol w="729847"/>
                <a:gridCol w="695671"/>
                <a:gridCol w="662758"/>
                <a:gridCol w="717702"/>
                <a:gridCol w="717702"/>
                <a:gridCol w="717702"/>
                <a:gridCol w="717702"/>
              </a:tblGrid>
              <a:tr h="340860">
                <a:tc gridSpan="9">
                  <a:txBody>
                    <a:bodyPr/>
                    <a:lstStyle/>
                    <a:p>
                      <a:pPr algn="ctr"/>
                      <a:r>
                        <a:rPr lang="ru-RU" sz="1100" b="1" strike="noStrike" spc="-1" dirty="0" smtClean="0">
                          <a:latin typeface="Times New Roman" panose="02020603050405020304" pitchFamily="18" charset="0"/>
                          <a:cs typeface="Times New Roman" panose="02020603050405020304" pitchFamily="18" charset="0"/>
                        </a:rPr>
                        <a:t>Муниципальная </a:t>
                      </a:r>
                      <a:r>
                        <a:rPr lang="ru-RU" sz="1100" b="1" strike="noStrike" spc="-1" dirty="0">
                          <a:latin typeface="Times New Roman" panose="02020603050405020304" pitchFamily="18" charset="0"/>
                          <a:cs typeface="Times New Roman" panose="02020603050405020304" pitchFamily="18" charset="0"/>
                        </a:rPr>
                        <a:t>программа городского округа «Вуктыл» «Формирование современной городской среды»</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r>
              <a:tr h="438638">
                <a:tc>
                  <a:txBody>
                    <a:bodyPr/>
                    <a:lstStyle/>
                    <a:p>
                      <a:pPr algn="ct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 (индикатора)</a:t>
                      </a:r>
                      <a:endParaRPr lang="ru-RU" sz="11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r>
                        <a:rPr lang="ru-RU" sz="1100" b="1" strike="noStrike" spc="-1" dirty="0" err="1">
                          <a:latin typeface="Times New Roman" panose="02020603050405020304" pitchFamily="18" charset="0"/>
                          <a:cs typeface="Times New Roman" panose="02020603050405020304" pitchFamily="18" charset="0"/>
                        </a:rPr>
                        <a:t>ед.изм</a:t>
                      </a:r>
                      <a:r>
                        <a:rPr lang="ru-RU" sz="11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2019</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2020</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2021</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2024</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dirty="0">
                          <a:effectLst/>
                          <a:latin typeface="Times New Roman"/>
                          <a:ea typeface="Times New Roman"/>
                        </a:rPr>
                        <a:t>2025</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350911">
                <a:tc>
                  <a:txBody>
                    <a:bodyPr/>
                    <a:lstStyle/>
                    <a:p>
                      <a:pPr>
                        <a:spcAft>
                          <a:spcPts val="0"/>
                        </a:spcAft>
                      </a:pPr>
                      <a:r>
                        <a:rPr lang="ru-RU" sz="1000">
                          <a:effectLst/>
                          <a:latin typeface="Times New Roman"/>
                          <a:ea typeface="Times New Roman"/>
                        </a:rPr>
                        <a:t>Количество благоустроенных дворовых территорий </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4</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27</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39</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4</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602554">
                <a:tc>
                  <a:txBody>
                    <a:bodyPr/>
                    <a:lstStyle/>
                    <a:p>
                      <a:pPr>
                        <a:spcAft>
                          <a:spcPts val="0"/>
                        </a:spcAft>
                      </a:pPr>
                      <a:r>
                        <a:rPr lang="ru-RU" sz="1000">
                          <a:effectLst/>
                          <a:latin typeface="Times New Roman"/>
                          <a:ea typeface="Times New Roman"/>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262810">
                <a:tc>
                  <a:txBody>
                    <a:bodyPr/>
                    <a:lstStyle/>
                    <a:p>
                      <a:pPr>
                        <a:spcAft>
                          <a:spcPts val="0"/>
                        </a:spcAft>
                      </a:pPr>
                      <a:r>
                        <a:rPr lang="ru-RU" sz="1000">
                          <a:effectLst/>
                          <a:latin typeface="Times New Roman"/>
                          <a:ea typeface="Times New Roman"/>
                        </a:rPr>
                        <a:t>Количество благоустроенных муниципальных территорий </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591322">
                <a:tc>
                  <a:txBody>
                    <a:bodyPr/>
                    <a:lstStyle/>
                    <a:p>
                      <a:pPr>
                        <a:spcAft>
                          <a:spcPts val="0"/>
                        </a:spcAft>
                      </a:pPr>
                      <a:r>
                        <a:rPr lang="ru-RU" sz="1000" dirty="0">
                          <a:effectLst/>
                          <a:latin typeface="Times New Roman"/>
                          <a:ea typeface="Times New Roman"/>
                        </a:rPr>
                        <a:t>Доля реализованных проектов по благоустройству муниципальных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100</a:t>
                      </a:r>
                      <a:endParaRPr lang="ru-RU" sz="1400" dirty="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316161">
                <a:tc>
                  <a:txBody>
                    <a:bodyPr/>
                    <a:lstStyle/>
                    <a:p>
                      <a:pPr>
                        <a:spcAft>
                          <a:spcPts val="0"/>
                        </a:spcAft>
                      </a:pPr>
                      <a:r>
                        <a:rPr lang="ru-RU" sz="1000">
                          <a:effectLst/>
                          <a:latin typeface="Times New Roman"/>
                          <a:ea typeface="Times New Roman"/>
                        </a:rPr>
                        <a:t>Уровень актуализации информации, доведенной до граждан о ходе реализации муниципальной программы</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1390547">
                <a:tc>
                  <a:txBody>
                    <a:bodyPr/>
                    <a:lstStyle/>
                    <a:p>
                      <a:pPr>
                        <a:spcAft>
                          <a:spcPts val="0"/>
                        </a:spcAft>
                      </a:pPr>
                      <a:r>
                        <a:rPr lang="ru-RU" sz="1000" dirty="0">
                          <a:effectLst/>
                          <a:latin typeface="Times New Roman"/>
                          <a:ea typeface="Times New Roman"/>
                        </a:rPr>
                        <a:t>Реализация мероприятий по благоустройству территорий, дворовых проездов, тротуаров, обустройство освещения установка в том числе общественных территорий (площади, улицы, проезды, набережные, береговые полосы водных объектов общего пользования, скверы, бульвары, пешеходные зоны, парки, иные территории), улично-дорожной сети (ремонт проезжей части, прилегающих к улицам тротуаров, обустройство ограждений, освещения и иные мероприятия), дворовых территорий (ремонт скамеек, урн и иные мероприятия)</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dirty="0">
                          <a:effectLst/>
                          <a:latin typeface="Times New Roman"/>
                          <a:ea typeface="Times New Roman"/>
                        </a:rPr>
                        <a:t>%</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marR="152400" algn="ctr">
                        <a:spcAft>
                          <a:spcPts val="0"/>
                        </a:spcAft>
                      </a:pPr>
                      <a:r>
                        <a:rPr lang="ru-RU" sz="1000" dirty="0">
                          <a:solidFill>
                            <a:srgbClr val="000000"/>
                          </a:solidFill>
                          <a:effectLst/>
                          <a:latin typeface="Times New Roman"/>
                          <a:ea typeface="Times New Roman"/>
                        </a:rPr>
                        <a:t>100</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556219">
                <a:tc>
                  <a:txBody>
                    <a:bodyPr/>
                    <a:lstStyle/>
                    <a:p>
                      <a:pPr>
                        <a:spcAft>
                          <a:spcPts val="0"/>
                        </a:spcAft>
                      </a:pPr>
                      <a:r>
                        <a:rPr lang="ru-RU" sz="1000">
                          <a:effectLst/>
                          <a:latin typeface="Times New Roman"/>
                          <a:ea typeface="Times New Roman"/>
                        </a:rPr>
                        <a:t>Количество приобретенного оборудования имеющего российское происхождение, закупленного в рамках реализации мероприятий муниципальных (государственных) программ современной городской среды</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701821">
                <a:tc>
                  <a:txBody>
                    <a:bodyPr/>
                    <a:lstStyle/>
                    <a:p>
                      <a:pPr>
                        <a:spcAft>
                          <a:spcPts val="0"/>
                        </a:spcAft>
                      </a:pPr>
                      <a:r>
                        <a:rPr lang="ru-RU" sz="1000" dirty="0">
                          <a:effectLst/>
                          <a:latin typeface="Times New Roman"/>
                          <a:ea typeface="Times New Roman"/>
                        </a:rPr>
                        <a:t>Доля объема закупок оборудования, имеющего российское происхождение, в том числе оборудования, закупленного в рамках реализации мероприятий муниципальных (государственных) программ современной городской среды</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100</a:t>
                      </a:r>
                      <a:endParaRPr lang="ru-RU" sz="1400" dirty="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r>
            </a:tbl>
          </a:graphicData>
        </a:graphic>
      </p:graphicFrame>
      <p:sp>
        <p:nvSpPr>
          <p:cNvPr id="9" name="Заголовок 1"/>
          <p:cNvSpPr txBox="1">
            <a:spLocks/>
          </p:cNvSpPr>
          <p:nvPr/>
        </p:nvSpPr>
        <p:spPr>
          <a:xfrm>
            <a:off x="0" y="3851"/>
            <a:ext cx="9144000" cy="616837"/>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62068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1"/>
            <a:ext cx="9144000" cy="976877"/>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98072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pc="-1" dirty="0">
                <a:solidFill>
                  <a:srgbClr val="21409A"/>
                </a:solidFill>
                <a:latin typeface="Times New Roman"/>
              </a:rPr>
              <a:t>Муниципальная программа </a:t>
            </a:r>
          </a:p>
          <a:p>
            <a:pPr algn="ctr"/>
            <a:r>
              <a:rPr lang="ru-RU" sz="2000" b="1" spc="-1" dirty="0">
                <a:solidFill>
                  <a:srgbClr val="21409A"/>
                </a:solidFill>
                <a:latin typeface="Times New Roman"/>
              </a:rPr>
              <a:t>            «Обеспечение охраны общественного порядка  </a:t>
            </a:r>
            <a:endParaRPr lang="ru-RU" sz="2000" b="1" spc="-1" dirty="0" smtClean="0">
              <a:solidFill>
                <a:srgbClr val="21409A"/>
              </a:solidFill>
              <a:latin typeface="Times New Roman"/>
            </a:endParaRPr>
          </a:p>
          <a:p>
            <a:pPr algn="ctr"/>
            <a:r>
              <a:rPr lang="ru-RU" sz="2000" b="1" spc="-1" dirty="0" smtClean="0">
                <a:solidFill>
                  <a:srgbClr val="21409A"/>
                </a:solidFill>
                <a:latin typeface="Times New Roman"/>
              </a:rPr>
              <a:t>         и </a:t>
            </a:r>
            <a:r>
              <a:rPr lang="ru-RU" sz="2000" b="1" spc="-1" dirty="0">
                <a:solidFill>
                  <a:srgbClr val="21409A"/>
                </a:solidFill>
                <a:latin typeface="Times New Roman"/>
              </a:rPr>
              <a:t>профилактики правонарушений</a:t>
            </a:r>
            <a:r>
              <a:rPr lang="ru-RU" sz="2000" b="1" spc="-1" dirty="0" smtClean="0">
                <a:solidFill>
                  <a:srgbClr val="21409A"/>
                </a:solidFill>
                <a:latin typeface="Times New Roman"/>
              </a:rPr>
              <a:t>», руб.</a:t>
            </a:r>
            <a:endParaRPr lang="ru-RU" sz="2000" spc="-1" dirty="0">
              <a:latin typeface="Arial"/>
            </a:endParaRPr>
          </a:p>
        </p:txBody>
      </p:sp>
      <p:graphicFrame>
        <p:nvGraphicFramePr>
          <p:cNvPr id="8" name="Table 2"/>
          <p:cNvGraphicFramePr/>
          <p:nvPr>
            <p:extLst>
              <p:ext uri="{D42A27DB-BD31-4B8C-83A1-F6EECF244321}">
                <p14:modId xmlns:p14="http://schemas.microsoft.com/office/powerpoint/2010/main" val="3610345036"/>
              </p:ext>
            </p:extLst>
          </p:nvPr>
        </p:nvGraphicFramePr>
        <p:xfrm>
          <a:off x="202184" y="1196752"/>
          <a:ext cx="8834312" cy="4053961"/>
        </p:xfrm>
        <a:graphic>
          <a:graphicData uri="http://schemas.openxmlformats.org/drawingml/2006/table">
            <a:tbl>
              <a:tblPr/>
              <a:tblGrid>
                <a:gridCol w="6055778"/>
                <a:gridCol w="926178"/>
                <a:gridCol w="926178"/>
                <a:gridCol w="926178"/>
              </a:tblGrid>
              <a:tr h="251803">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2021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2023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r>
              <a:tr h="316503">
                <a:tc>
                  <a:txBody>
                    <a:bodyPr/>
                    <a:lstStyle/>
                    <a:p>
                      <a:pPr algn="l" fontAlgn="ctr"/>
                      <a:r>
                        <a:rPr lang="ru-RU" sz="1200" b="1" i="0" u="none" strike="noStrike" dirty="0">
                          <a:solidFill>
                            <a:schemeClr val="tx1"/>
                          </a:solidFill>
                          <a:effectLst/>
                          <a:latin typeface="Times New Roman"/>
                        </a:rPr>
                        <a:t>Муниципальная программа городского округа "Вуктыл" "Обеспечение охраны общественного порядка и профилактики правонарушений"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1 993 158,09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2 065 408,09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1 988 158,09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189228">
                <a:tc>
                  <a:txBody>
                    <a:bodyPr/>
                    <a:lstStyle/>
                    <a:p>
                      <a:pPr algn="l" fontAlgn="ctr"/>
                      <a:r>
                        <a:rPr lang="ru-RU" sz="1200" b="1" i="0" u="none" strike="noStrike" dirty="0">
                          <a:solidFill>
                            <a:schemeClr val="tx1"/>
                          </a:solidFill>
                          <a:effectLst/>
                          <a:latin typeface="Times New Roman"/>
                        </a:rPr>
                        <a:t>Подпрограмма 1 «Профилактика правонарушений»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145 000,00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175 000,00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175 000,00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89228">
                <a:tc>
                  <a:txBody>
                    <a:bodyPr/>
                    <a:lstStyle/>
                    <a:p>
                      <a:pPr algn="l" fontAlgn="ctr"/>
                      <a:r>
                        <a:rPr lang="ru-RU" sz="1200" b="0" i="0" u="none" strike="noStrike" dirty="0">
                          <a:solidFill>
                            <a:schemeClr val="tx1"/>
                          </a:solidFill>
                          <a:effectLst/>
                          <a:latin typeface="Times New Roman"/>
                        </a:rPr>
                        <a:t>Организация и проведение соревнований юных инспекторов дорожного движения "Безопасное колесо" среди учащихся образовательных учреждений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470383">
                <a:tc>
                  <a:txBody>
                    <a:bodyPr/>
                    <a:lstStyle/>
                    <a:p>
                      <a:pPr algn="l" fontAlgn="ctr"/>
                      <a:r>
                        <a:rPr lang="ru-RU" sz="1200" b="0" i="0" u="none" strike="noStrike" dirty="0">
                          <a:solidFill>
                            <a:schemeClr val="tx1"/>
                          </a:solidFill>
                          <a:effectLst/>
                          <a:latin typeface="Times New Roman"/>
                        </a:rPr>
                        <a:t>Участие в республиканских соревнованиях юных инспекторов дорожного движения "Безопасное колесо" </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dirty="0">
                          <a:solidFill>
                            <a:srgbClr val="000000"/>
                          </a:solidFill>
                          <a:effectLst/>
                          <a:latin typeface="Times New Roman"/>
                        </a:rPr>
                        <a:t>15 000,00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89228">
                <a:tc>
                  <a:txBody>
                    <a:bodyPr/>
                    <a:lstStyle/>
                    <a:p>
                      <a:pPr algn="l" fontAlgn="ctr"/>
                      <a:r>
                        <a:rPr lang="ru-RU" sz="1200" b="0" i="0" u="none" strike="noStrike" dirty="0">
                          <a:solidFill>
                            <a:schemeClr val="tx1"/>
                          </a:solidFill>
                          <a:effectLst/>
                          <a:latin typeface="Times New Roman"/>
                        </a:rPr>
                        <a:t>Организация деятельности добровольной народной дружины, поощрение граждан и членов добровольной народной дружины за участие в охране общественного порядка и раскрытие преступлений и правонарушений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dirty="0">
                          <a:solidFill>
                            <a:srgbClr val="000000"/>
                          </a:solidFill>
                          <a:effectLst/>
                          <a:latin typeface="Times New Roman"/>
                        </a:rPr>
                        <a:t>120 000,00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316503">
                <a:tc>
                  <a:txBody>
                    <a:bodyPr/>
                    <a:lstStyle/>
                    <a:p>
                      <a:pPr algn="l" fontAlgn="ctr"/>
                      <a:r>
                        <a:rPr lang="ru-RU" sz="1200" b="1" i="0" u="none" strike="noStrike">
                          <a:solidFill>
                            <a:schemeClr val="tx1"/>
                          </a:solidFill>
                          <a:effectLst/>
                          <a:latin typeface="Times New Roman"/>
                        </a:rPr>
                        <a:t>Подпрограмма 2 «Профилактика терроризма и экстремизма»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dirty="0">
                          <a:solidFill>
                            <a:srgbClr val="000000"/>
                          </a:solidFill>
                          <a:effectLst/>
                          <a:latin typeface="Times New Roman"/>
                        </a:rPr>
                        <a:t>1 848 158,09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dirty="0">
                          <a:solidFill>
                            <a:srgbClr val="000000"/>
                          </a:solidFill>
                          <a:effectLst/>
                          <a:latin typeface="Times New Roman"/>
                        </a:rPr>
                        <a:t>1 890 408,09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1 813 158,09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316503">
                <a:tc>
                  <a:txBody>
                    <a:bodyPr/>
                    <a:lstStyle/>
                    <a:p>
                      <a:pPr algn="l" fontAlgn="ctr"/>
                      <a:r>
                        <a:rPr lang="ru-RU" sz="1200" b="0" i="0" u="none" strike="noStrike" dirty="0">
                          <a:solidFill>
                            <a:schemeClr val="tx1"/>
                          </a:solidFill>
                          <a:effectLst/>
                          <a:latin typeface="Times New Roman"/>
                        </a:rPr>
                        <a:t>Содержание систем антитеррористической защищенности учреждений и объектов массового пребывания людей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941 713,64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dirty="0">
                          <a:solidFill>
                            <a:srgbClr val="000000"/>
                          </a:solidFill>
                          <a:effectLst/>
                          <a:latin typeface="Times New Roman"/>
                        </a:rPr>
                        <a:t>941 713,64</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941 713,64</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470383">
                <a:tc>
                  <a:txBody>
                    <a:bodyPr/>
                    <a:lstStyle/>
                    <a:p>
                      <a:pPr algn="l" fontAlgn="ctr"/>
                      <a:r>
                        <a:rPr lang="ru-RU" sz="1200" b="0" i="0" u="none" strike="noStrike">
                          <a:solidFill>
                            <a:schemeClr val="tx1"/>
                          </a:solidFill>
                          <a:effectLst/>
                          <a:latin typeface="Times New Roman"/>
                        </a:rPr>
                        <a:t>Организация и выполнение мероприятий по обеспечению антитеррористической защищенности учреждений и мест (объектов) массового пребывания людей городского округа «Вуктыл» в соответствии с нормативными актами Правительства Российской Федерации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161 000,00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dirty="0">
                          <a:solidFill>
                            <a:srgbClr val="000000"/>
                          </a:solidFill>
                          <a:effectLst/>
                          <a:latin typeface="Times New Roman"/>
                        </a:rPr>
                        <a:t>203 250,00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dirty="0">
                          <a:solidFill>
                            <a:srgbClr val="000000"/>
                          </a:solidFill>
                          <a:effectLst/>
                          <a:latin typeface="Times New Roman"/>
                        </a:rPr>
                        <a:t>126 000,00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316503">
                <a:tc>
                  <a:txBody>
                    <a:bodyPr/>
                    <a:lstStyle/>
                    <a:p>
                      <a:pPr algn="l" fontAlgn="ctr"/>
                      <a:r>
                        <a:rPr lang="ru-RU" sz="1200" b="0" i="0" u="none" strike="noStrike" dirty="0">
                          <a:solidFill>
                            <a:schemeClr val="tx1"/>
                          </a:solidFill>
                          <a:effectLst/>
                          <a:latin typeface="Times New Roman"/>
                        </a:rPr>
                        <a:t>Укрепление материально-технической базы и создание безопасных условий в муниципальных образовательных организациях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745 444,45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745 444,45</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dirty="0">
                          <a:solidFill>
                            <a:srgbClr val="000000"/>
                          </a:solidFill>
                          <a:effectLst/>
                          <a:latin typeface="Times New Roman"/>
                        </a:rPr>
                        <a:t>745 444,45</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bl>
          </a:graphicData>
        </a:graphic>
      </p:graphicFrame>
      <p:sp>
        <p:nvSpPr>
          <p:cNvPr id="11" name="TextShape 1"/>
          <p:cNvSpPr txBox="1"/>
          <p:nvPr/>
        </p:nvSpPr>
        <p:spPr>
          <a:xfrm>
            <a:off x="359824" y="5805264"/>
            <a:ext cx="3714152" cy="51120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p:nvPr>
            <p:extLst>
              <p:ext uri="{D42A27DB-BD31-4B8C-83A1-F6EECF244321}">
                <p14:modId xmlns:p14="http://schemas.microsoft.com/office/powerpoint/2010/main" val="2744088077"/>
              </p:ext>
            </p:extLst>
          </p:nvPr>
        </p:nvGraphicFramePr>
        <p:xfrm>
          <a:off x="4337184" y="5375920"/>
          <a:ext cx="4680520" cy="13681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55659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45988" y="306896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Times New Roman"/>
                <a:ea typeface="Microsoft YaHei"/>
              </a:rPr>
              <a:t>Основные целевые индикаторы и показатели МП</a:t>
            </a:r>
            <a:endParaRPr lang="ru-RU" sz="1400" b="0" strike="noStrike" spc="-1" dirty="0">
              <a:latin typeface="Arial"/>
            </a:endParaRPr>
          </a:p>
        </p:txBody>
      </p:sp>
      <p:graphicFrame>
        <p:nvGraphicFramePr>
          <p:cNvPr id="667" name="Table 5"/>
          <p:cNvGraphicFramePr/>
          <p:nvPr>
            <p:extLst>
              <p:ext uri="{D42A27DB-BD31-4B8C-83A1-F6EECF244321}">
                <p14:modId xmlns:p14="http://schemas.microsoft.com/office/powerpoint/2010/main" val="3122889967"/>
              </p:ext>
            </p:extLst>
          </p:nvPr>
        </p:nvGraphicFramePr>
        <p:xfrm>
          <a:off x="98280" y="3717032"/>
          <a:ext cx="8995839" cy="2694158"/>
        </p:xfrm>
        <a:graphic>
          <a:graphicData uri="http://schemas.openxmlformats.org/drawingml/2006/table">
            <a:tbl>
              <a:tblPr/>
              <a:tblGrid>
                <a:gridCol w="3321592"/>
                <a:gridCol w="715163"/>
                <a:gridCol w="729847"/>
                <a:gridCol w="695671"/>
                <a:gridCol w="662758"/>
                <a:gridCol w="717702"/>
                <a:gridCol w="717702"/>
                <a:gridCol w="717702"/>
                <a:gridCol w="717702"/>
              </a:tblGrid>
              <a:tr h="124836">
                <a:tc gridSpan="9">
                  <a:txBody>
                    <a:bodyPr/>
                    <a:lstStyle/>
                    <a:p>
                      <a:pPr algn="ctr"/>
                      <a:r>
                        <a:rPr lang="ru-RU" sz="1100" b="1" strike="noStrike" spc="-1" dirty="0" smtClean="0">
                          <a:latin typeface="Times New Roman" panose="02020603050405020304" pitchFamily="18" charset="0"/>
                          <a:cs typeface="Times New Roman" panose="02020603050405020304" pitchFamily="18" charset="0"/>
                        </a:rPr>
                        <a:t>Муниципальная программа городского округа «Вуктыл» </a:t>
                      </a:r>
                    </a:p>
                    <a:p>
                      <a:pPr algn="ctr"/>
                      <a:r>
                        <a:rPr lang="ru-RU" sz="1100" b="1" strike="noStrike" spc="-1" dirty="0" smtClean="0">
                          <a:solidFill>
                            <a:schemeClr val="tx1"/>
                          </a:solidFill>
                          <a:latin typeface="Times New Roman"/>
                        </a:rPr>
                        <a:t>«</a:t>
                      </a:r>
                      <a:r>
                        <a:rPr lang="ru-RU" sz="1100" b="1" spc="-1" dirty="0" smtClean="0">
                          <a:solidFill>
                            <a:schemeClr val="tx1"/>
                          </a:solidFill>
                          <a:latin typeface="Times New Roman"/>
                        </a:rPr>
                        <a:t>Обеспечение охраны общественного порядка  и профилактики правонарушений»</a:t>
                      </a:r>
                      <a:endParaRPr lang="ru-RU" sz="1100" b="0" strike="noStrike" spc="-1" dirty="0">
                        <a:solidFill>
                          <a:schemeClr val="tx1"/>
                        </a:solidFill>
                        <a:latin typeface="Arial"/>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r>
              <a:tr h="438638">
                <a:tc>
                  <a:txBody>
                    <a:bodyPr/>
                    <a:lstStyle/>
                    <a:p>
                      <a:pPr algn="ct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 (индикатора)</a:t>
                      </a:r>
                      <a:endParaRPr lang="ru-RU" sz="11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r>
                        <a:rPr lang="ru-RU" sz="1100" b="1" strike="noStrike" spc="-1" dirty="0" err="1">
                          <a:latin typeface="Times New Roman" panose="02020603050405020304" pitchFamily="18" charset="0"/>
                          <a:cs typeface="Times New Roman" panose="02020603050405020304" pitchFamily="18" charset="0"/>
                        </a:rPr>
                        <a:t>ед.изм</a:t>
                      </a:r>
                      <a:r>
                        <a:rPr lang="ru-RU" sz="11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2019</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dirty="0">
                          <a:effectLst/>
                          <a:latin typeface="Times New Roman"/>
                          <a:ea typeface="Times New Roman"/>
                        </a:rPr>
                        <a:t>2020</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2021</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2024</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dirty="0">
                          <a:effectLst/>
                          <a:latin typeface="Times New Roman"/>
                          <a:ea typeface="Times New Roman"/>
                        </a:rPr>
                        <a:t>2025</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350911">
                <a:tc>
                  <a:txBody>
                    <a:bodyPr/>
                    <a:lstStyle/>
                    <a:p>
                      <a:pPr marL="62230" marR="52070" algn="just">
                        <a:spcAft>
                          <a:spcPts val="0"/>
                        </a:spcAft>
                      </a:pPr>
                      <a:r>
                        <a:rPr lang="ru-RU" sz="1200" dirty="0">
                          <a:effectLst/>
                          <a:latin typeface="Times New Roman"/>
                          <a:ea typeface="Times New Roman"/>
                        </a:rPr>
                        <a:t>Доля  мероприятий, проведенных с учащимися  образовательных  учреждений,  учреждений культуры  по вопросам профилактики правонарушений на территории городского округа «Вуктыл»</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процент</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602554">
                <a:tc>
                  <a:txBody>
                    <a:bodyPr/>
                    <a:lstStyle/>
                    <a:p>
                      <a:pPr marL="62230" marR="52070" algn="just">
                        <a:spcAft>
                          <a:spcPts val="0"/>
                        </a:spcAft>
                      </a:pPr>
                      <a:r>
                        <a:rPr lang="ru-RU" sz="1200" dirty="0">
                          <a:effectLst/>
                          <a:latin typeface="Times New Roman"/>
                          <a:ea typeface="Times New Roman"/>
                        </a:rPr>
                        <a:t>Доля реализованных воспитательных и пропагандистских профилактических мероприятий, направленных на предупреждение терроризма и экстремизма в учреждениях  и  объектах  с массовым пребыванием  людей</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процент</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bl>
          </a:graphicData>
        </a:graphic>
      </p:graphicFrame>
      <p:sp>
        <p:nvSpPr>
          <p:cNvPr id="9" name="Заголовок 1"/>
          <p:cNvSpPr txBox="1">
            <a:spLocks/>
          </p:cNvSpPr>
          <p:nvPr/>
        </p:nvSpPr>
        <p:spPr>
          <a:xfrm>
            <a:off x="0" y="3851"/>
            <a:ext cx="9144000" cy="976877"/>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98072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Обеспечение охраны общественного порядка  и профилактики правонарушений»</a:t>
            </a:r>
            <a:endParaRPr lang="ru-RU" sz="2000" b="0" strike="noStrike" spc="-1" dirty="0">
              <a:latin typeface="Arial"/>
            </a:endParaRPr>
          </a:p>
        </p:txBody>
      </p:sp>
      <p:sp>
        <p:nvSpPr>
          <p:cNvPr id="8" name="Прямоугольник 7"/>
          <p:cNvSpPr/>
          <p:nvPr/>
        </p:nvSpPr>
        <p:spPr>
          <a:xfrm>
            <a:off x="430128" y="1196752"/>
            <a:ext cx="8321160" cy="1754326"/>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dirty="0">
                <a:latin typeface="Times New Roman" panose="02020603050405020304" pitchFamily="18" charset="0"/>
                <a:cs typeface="Times New Roman" panose="02020603050405020304" pitchFamily="18" charset="0"/>
              </a:rPr>
              <a:t>Обеспечение безопасности населения городского округа «Вуктыл» от угроз криминогенного характера</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a:latin typeface="Times New Roman" panose="02020603050405020304" pitchFamily="18" charset="0"/>
                <a:cs typeface="Times New Roman" panose="02020603050405020304" pitchFamily="18" charset="0"/>
              </a:rPr>
              <a:t>1. Профилактика правонарушений на территории городского округа «Вуктыл».</a:t>
            </a:r>
          </a:p>
          <a:p>
            <a:pPr algn="just"/>
            <a:r>
              <a:rPr lang="ru-RU" sz="1200" b="1" dirty="0">
                <a:latin typeface="Times New Roman" panose="02020603050405020304" pitchFamily="18" charset="0"/>
                <a:cs typeface="Times New Roman" panose="02020603050405020304" pitchFamily="18" charset="0"/>
              </a:rPr>
              <a:t>2.Совершенствование муниципальной составляющей общегосударственной системы противодействия терроризму по предупреждению терроризма и экстремизма, минимизации их последствий в целях защиты прав  личности, общества и государства от террористических актов и иных проявлений терроризма и экстремизма</a:t>
            </a:r>
          </a:p>
          <a:p>
            <a:pPr algn="ct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8876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Непрограммные направления деятельности,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455197680"/>
              </p:ext>
            </p:extLst>
          </p:nvPr>
        </p:nvGraphicFramePr>
        <p:xfrm>
          <a:off x="72009" y="908721"/>
          <a:ext cx="8964488" cy="4549238"/>
        </p:xfrm>
        <a:graphic>
          <a:graphicData uri="http://schemas.openxmlformats.org/drawingml/2006/table">
            <a:tbl>
              <a:tblPr firstRow="1" bandRow="1">
                <a:tableStyleId>{5C22544A-7EE6-4342-B048-85BDC9FD1C3A}</a:tableStyleId>
              </a:tblPr>
              <a:tblGrid>
                <a:gridCol w="5414843"/>
                <a:gridCol w="1183215"/>
                <a:gridCol w="1183215"/>
                <a:gridCol w="1183215"/>
              </a:tblGrid>
              <a:tr h="268974">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56687">
                <a:tc>
                  <a:txBody>
                    <a:bodyPr/>
                    <a:lstStyle/>
                    <a:p>
                      <a:pPr algn="l" fontAlgn="ctr"/>
                      <a:r>
                        <a:rPr lang="ru-RU" sz="1200" b="1" i="0" u="none" strike="noStrike" dirty="0">
                          <a:solidFill>
                            <a:srgbClr val="000000"/>
                          </a:solidFill>
                          <a:effectLst/>
                          <a:latin typeface="Times New Roman"/>
                        </a:rPr>
                        <a:t>Непрограммные направления деятельности</a:t>
                      </a:r>
                    </a:p>
                  </a:txBody>
                  <a:tcPr marL="9525" marR="9525" marT="9525" marB="0" anchor="ctr"/>
                </a:tc>
                <a:tc>
                  <a:txBody>
                    <a:bodyPr/>
                    <a:lstStyle/>
                    <a:p>
                      <a:pPr algn="ctr" fontAlgn="ctr"/>
                      <a:r>
                        <a:rPr lang="ru-RU" sz="1200" b="1" i="0" u="none" strike="noStrike">
                          <a:solidFill>
                            <a:srgbClr val="000000"/>
                          </a:solidFill>
                          <a:effectLst/>
                          <a:latin typeface="Times New Roman"/>
                        </a:rPr>
                        <a:t>3 027 419,53</a:t>
                      </a:r>
                    </a:p>
                  </a:txBody>
                  <a:tcPr marL="9525" marR="9525" marT="9525" marB="0" anchor="ctr"/>
                </a:tc>
                <a:tc>
                  <a:txBody>
                    <a:bodyPr/>
                    <a:lstStyle/>
                    <a:p>
                      <a:pPr algn="ctr" fontAlgn="ctr"/>
                      <a:r>
                        <a:rPr lang="ru-RU" sz="1200" b="1" i="0" u="none" strike="noStrike">
                          <a:solidFill>
                            <a:srgbClr val="000000"/>
                          </a:solidFill>
                          <a:effectLst/>
                          <a:latin typeface="Times New Roman"/>
                        </a:rPr>
                        <a:t>9 719 376,25</a:t>
                      </a:r>
                    </a:p>
                  </a:txBody>
                  <a:tcPr marL="9525" marR="9525" marT="9525" marB="0" anchor="ctr"/>
                </a:tc>
                <a:tc>
                  <a:txBody>
                    <a:bodyPr/>
                    <a:lstStyle/>
                    <a:p>
                      <a:pPr algn="ctr" fontAlgn="ctr"/>
                      <a:r>
                        <a:rPr lang="ru-RU" sz="1200" b="1" i="0" u="none" strike="noStrike" dirty="0">
                          <a:solidFill>
                            <a:srgbClr val="000000"/>
                          </a:solidFill>
                          <a:effectLst/>
                          <a:latin typeface="Times New Roman"/>
                        </a:rPr>
                        <a:t>16 126 311,35</a:t>
                      </a:r>
                    </a:p>
                  </a:txBody>
                  <a:tcPr marL="9525" marR="9525" marT="9525" marB="0" anchor="ctr"/>
                </a:tc>
              </a:tr>
              <a:tr h="256687">
                <a:tc>
                  <a:txBody>
                    <a:bodyPr/>
                    <a:lstStyle/>
                    <a:p>
                      <a:pPr algn="l" fontAlgn="t"/>
                      <a:r>
                        <a:rPr lang="ru-RU" sz="1200" b="0" i="0" u="none" strike="noStrike" dirty="0">
                          <a:solidFill>
                            <a:srgbClr val="000000"/>
                          </a:solidFill>
                          <a:effectLst/>
                          <a:latin typeface="Times New Roman"/>
                        </a:rPr>
                        <a:t>Обеспечение деятельности представительного органа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351162">
                <a:tc>
                  <a:txBody>
                    <a:bodyPr/>
                    <a:lstStyle/>
                    <a:p>
                      <a:pPr algn="l" fontAlgn="t"/>
                      <a:r>
                        <a:rPr lang="ru-RU" sz="1200" b="0" i="0" u="none" strike="noStrike" dirty="0">
                          <a:solidFill>
                            <a:srgbClr val="000000"/>
                          </a:solidFill>
                          <a:effectLst/>
                          <a:latin typeface="Times New Roman"/>
                        </a:rPr>
                        <a:t>Обеспечение деятельности аппарата контрольно-счетной палаты муниципального образования</a:t>
                      </a:r>
                    </a:p>
                  </a:txBody>
                  <a:tcPr marL="9525" marR="9525" marT="9525" marB="0"/>
                </a:tc>
                <a:tc>
                  <a:txBody>
                    <a:bodyPr/>
                    <a:lstStyle/>
                    <a:p>
                      <a:pPr algn="ctr" fontAlgn="ctr"/>
                      <a:r>
                        <a:rPr lang="ru-RU" sz="1200" b="0" i="0" u="none" strike="noStrike">
                          <a:solidFill>
                            <a:srgbClr val="000000"/>
                          </a:solidFill>
                          <a:effectLst/>
                          <a:latin typeface="Times New Roman"/>
                        </a:rPr>
                        <a:t>983 265,38</a:t>
                      </a:r>
                    </a:p>
                  </a:txBody>
                  <a:tcPr marL="9525" marR="9525" marT="9525" marB="0" anchor="ctr"/>
                </a:tc>
                <a:tc>
                  <a:txBody>
                    <a:bodyPr/>
                    <a:lstStyle/>
                    <a:p>
                      <a:pPr algn="ctr" fontAlgn="ctr"/>
                      <a:r>
                        <a:rPr lang="ru-RU" sz="1200" b="0" i="0" u="none" strike="noStrike">
                          <a:solidFill>
                            <a:srgbClr val="000000"/>
                          </a:solidFill>
                          <a:effectLst/>
                          <a:latin typeface="Times New Roman"/>
                        </a:rPr>
                        <a:t>934 102,10</a:t>
                      </a:r>
                    </a:p>
                  </a:txBody>
                  <a:tcPr marL="9525" marR="9525" marT="9525" marB="0" anchor="ctr"/>
                </a:tc>
                <a:tc>
                  <a:txBody>
                    <a:bodyPr/>
                    <a:lstStyle/>
                    <a:p>
                      <a:pPr algn="ctr" fontAlgn="ctr"/>
                      <a:r>
                        <a:rPr lang="ru-RU" sz="1200" b="0" i="0" u="none" strike="noStrike">
                          <a:solidFill>
                            <a:srgbClr val="000000"/>
                          </a:solidFill>
                          <a:effectLst/>
                          <a:latin typeface="Times New Roman"/>
                        </a:rPr>
                        <a:t>903 500,20</a:t>
                      </a:r>
                    </a:p>
                  </a:txBody>
                  <a:tcPr marL="9525" marR="9525" marT="9525" marB="0" anchor="ctr"/>
                </a:tc>
              </a:tr>
              <a:tr h="351162">
                <a:tc>
                  <a:txBody>
                    <a:bodyPr/>
                    <a:lstStyle/>
                    <a:p>
                      <a:pPr algn="l" fontAlgn="t"/>
                      <a:r>
                        <a:rPr lang="ru-RU" sz="1200" b="0" i="0" u="none" strike="noStrike" dirty="0">
                          <a:solidFill>
                            <a:srgbClr val="000000"/>
                          </a:solidFill>
                          <a:effectLst/>
                          <a:latin typeface="Times New Roman"/>
                        </a:rPr>
                        <a:t>Руководитель контрольно-счетной палаты муниципального образования  и его заместители</a:t>
                      </a:r>
                    </a:p>
                  </a:txBody>
                  <a:tcPr marL="9525" marR="9525" marT="9525" marB="0"/>
                </a:tc>
                <a:tc>
                  <a:txBody>
                    <a:bodyPr/>
                    <a:lstStyle/>
                    <a:p>
                      <a:pPr algn="ctr" fontAlgn="ctr"/>
                      <a:r>
                        <a:rPr lang="ru-RU" sz="1200" b="0" i="0" u="none" strike="noStrike" dirty="0">
                          <a:solidFill>
                            <a:srgbClr val="000000"/>
                          </a:solidFill>
                          <a:effectLst/>
                          <a:latin typeface="Times New Roman"/>
                        </a:rPr>
                        <a:t>990 189,15</a:t>
                      </a:r>
                    </a:p>
                  </a:txBody>
                  <a:tcPr marL="9525" marR="9525" marT="9525" marB="0" anchor="ctr"/>
                </a:tc>
                <a:tc>
                  <a:txBody>
                    <a:bodyPr/>
                    <a:lstStyle/>
                    <a:p>
                      <a:pPr algn="ctr" fontAlgn="ctr"/>
                      <a:r>
                        <a:rPr lang="ru-RU" sz="1200" b="0" i="0" u="none" strike="noStrike">
                          <a:solidFill>
                            <a:srgbClr val="000000"/>
                          </a:solidFill>
                          <a:effectLst/>
                          <a:latin typeface="Times New Roman"/>
                        </a:rPr>
                        <a:t>990 189,15</a:t>
                      </a:r>
                    </a:p>
                  </a:txBody>
                  <a:tcPr marL="9525" marR="9525" marT="9525" marB="0" anchor="ctr"/>
                </a:tc>
                <a:tc>
                  <a:txBody>
                    <a:bodyPr/>
                    <a:lstStyle/>
                    <a:p>
                      <a:pPr algn="ctr" fontAlgn="ctr"/>
                      <a:r>
                        <a:rPr lang="ru-RU" sz="1200" b="0" i="0" u="none" strike="noStrike">
                          <a:solidFill>
                            <a:srgbClr val="000000"/>
                          </a:solidFill>
                          <a:effectLst/>
                          <a:latin typeface="Times New Roman"/>
                        </a:rPr>
                        <a:t>990 189,15</a:t>
                      </a:r>
                    </a:p>
                  </a:txBody>
                  <a:tcPr marL="9525" marR="9525" marT="9525" marB="0" anchor="ctr"/>
                </a:tc>
              </a:tr>
              <a:tr h="382453">
                <a:tc>
                  <a:txBody>
                    <a:bodyPr/>
                    <a:lstStyle/>
                    <a:p>
                      <a:pPr algn="l" fontAlgn="t"/>
                      <a:r>
                        <a:rPr lang="ru-RU" sz="1200" b="0" i="0" u="none" strike="noStrike" dirty="0">
                          <a:solidFill>
                            <a:srgbClr val="000000"/>
                          </a:solidFill>
                          <a:effectLst/>
                          <a:latin typeface="Times New Roman"/>
                        </a:rPr>
                        <a:t>Резервный фонд администрации городского округа «Вуктыл»</a:t>
                      </a:r>
                    </a:p>
                  </a:txBody>
                  <a:tcPr marL="9525" marR="9525" marT="9525" marB="0"/>
                </a:tc>
                <a:tc>
                  <a:txBody>
                    <a:bodyPr/>
                    <a:lstStyle/>
                    <a:p>
                      <a:pPr algn="ctr" fontAlgn="ctr"/>
                      <a:r>
                        <a:rPr lang="ru-RU" sz="1200" b="0" i="0" u="none" strike="noStrike" dirty="0">
                          <a:solidFill>
                            <a:srgbClr val="000000"/>
                          </a:solidFill>
                          <a:effectLst/>
                          <a:latin typeface="Times New Roman"/>
                        </a:rPr>
                        <a:t>550 000,00</a:t>
                      </a:r>
                    </a:p>
                  </a:txBody>
                  <a:tcPr marL="9525" marR="9525" marT="9525" marB="0" anchor="ctr"/>
                </a:tc>
                <a:tc>
                  <a:txBody>
                    <a:bodyPr/>
                    <a:lstStyle/>
                    <a:p>
                      <a:pPr algn="ctr" fontAlgn="ctr"/>
                      <a:r>
                        <a:rPr lang="ru-RU" sz="1200" b="0" i="0" u="none" strike="noStrike">
                          <a:solidFill>
                            <a:srgbClr val="000000"/>
                          </a:solidFill>
                          <a:effectLst/>
                          <a:latin typeface="Times New Roman"/>
                        </a:rPr>
                        <a:t>550 000,00</a:t>
                      </a:r>
                    </a:p>
                  </a:txBody>
                  <a:tcPr marL="9525" marR="9525" marT="9525" marB="0" anchor="ctr"/>
                </a:tc>
                <a:tc>
                  <a:txBody>
                    <a:bodyPr/>
                    <a:lstStyle/>
                    <a:p>
                      <a:pPr algn="ctr" fontAlgn="ctr"/>
                      <a:r>
                        <a:rPr lang="ru-RU" sz="1200" b="0" i="0" u="none" strike="noStrike">
                          <a:solidFill>
                            <a:srgbClr val="000000"/>
                          </a:solidFill>
                          <a:effectLst/>
                          <a:latin typeface="Times New Roman"/>
                        </a:rPr>
                        <a:t>550 000,00</a:t>
                      </a:r>
                    </a:p>
                  </a:txBody>
                  <a:tcPr marL="9525" marR="9525" marT="9525" marB="0" anchor="ctr"/>
                </a:tc>
              </a:tr>
              <a:tr h="351162">
                <a:tc>
                  <a:txBody>
                    <a:bodyPr/>
                    <a:lstStyle/>
                    <a:p>
                      <a:pPr algn="l" fontAlgn="t"/>
                      <a:r>
                        <a:rPr lang="ru-RU" sz="1200" b="0" i="0" u="none" strike="noStrike" dirty="0">
                          <a:solidFill>
                            <a:srgbClr val="000000"/>
                          </a:solidFill>
                          <a:effectLst/>
                          <a:latin typeface="Times New Roman"/>
                        </a:rPr>
                        <a:t>Резервный фонд администрации городского округа «Вуктыл» по предупреждению и ликвидации чрезвычайных ситуаций и последствий стихийных бедствий</a:t>
                      </a:r>
                    </a:p>
                  </a:txBody>
                  <a:tcPr marL="9525" marR="9525" marT="9525" marB="0"/>
                </a:tc>
                <a:tc>
                  <a:txBody>
                    <a:bodyPr/>
                    <a:lstStyle/>
                    <a:p>
                      <a:pPr algn="ctr" fontAlgn="ctr"/>
                      <a:r>
                        <a:rPr lang="ru-RU" sz="1200" b="0" i="0" u="none" strike="noStrike" dirty="0">
                          <a:solidFill>
                            <a:srgbClr val="000000"/>
                          </a:solidFill>
                          <a:effectLst/>
                          <a:latin typeface="Times New Roman"/>
                        </a:rPr>
                        <a:t>200 000,00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427812">
                <a:tc>
                  <a:txBody>
                    <a:bodyPr/>
                    <a:lstStyle/>
                    <a:p>
                      <a:pPr algn="l" fontAlgn="t"/>
                      <a:r>
                        <a:rPr lang="ru-RU" sz="1200" b="0" i="0" u="none" strike="noStrike" dirty="0">
                          <a:solidFill>
                            <a:srgbClr val="000000"/>
                          </a:solidFill>
                          <a:effectLst/>
                          <a:latin typeface="Times New Roman"/>
                        </a:rPr>
                        <a:t>Субвенции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tc>
                <a:tc>
                  <a:txBody>
                    <a:bodyPr/>
                    <a:lstStyle/>
                    <a:p>
                      <a:pPr algn="ctr" fontAlgn="ctr"/>
                      <a:r>
                        <a:rPr lang="ru-RU" sz="1200" b="0" i="0" u="none" strike="noStrike">
                          <a:solidFill>
                            <a:srgbClr val="000000"/>
                          </a:solidFill>
                          <a:effectLst/>
                          <a:latin typeface="Times New Roman"/>
                        </a:rPr>
                        <a:t>14 629,00</a:t>
                      </a:r>
                    </a:p>
                  </a:txBody>
                  <a:tcPr marL="9525" marR="9525" marT="9525" marB="0" anchor="ctr"/>
                </a:tc>
                <a:tc>
                  <a:txBody>
                    <a:bodyPr/>
                    <a:lstStyle/>
                    <a:p>
                      <a:pPr algn="ctr" fontAlgn="ctr"/>
                      <a:r>
                        <a:rPr lang="ru-RU" sz="1200" b="0" i="0" u="none" strike="noStrike" dirty="0">
                          <a:solidFill>
                            <a:srgbClr val="000000"/>
                          </a:solidFill>
                          <a:effectLst/>
                          <a:latin typeface="Times New Roman"/>
                        </a:rPr>
                        <a:t>318 385,00</a:t>
                      </a:r>
                    </a:p>
                  </a:txBody>
                  <a:tcPr marL="9525" marR="9525" marT="9525" marB="0" anchor="ctr"/>
                </a:tc>
                <a:tc>
                  <a:txBody>
                    <a:bodyPr/>
                    <a:lstStyle/>
                    <a:p>
                      <a:pPr algn="ctr" fontAlgn="ctr"/>
                      <a:r>
                        <a:rPr lang="ru-RU" sz="1200" b="0" i="0" u="none" strike="noStrike">
                          <a:solidFill>
                            <a:srgbClr val="000000"/>
                          </a:solidFill>
                          <a:effectLst/>
                          <a:latin typeface="Times New Roman"/>
                        </a:rPr>
                        <a:t>5 922,00</a:t>
                      </a:r>
                    </a:p>
                  </a:txBody>
                  <a:tcPr marL="9525" marR="9525" marT="9525" marB="0" anchor="ctr"/>
                </a:tc>
              </a:tr>
              <a:tr h="509461">
                <a:tc>
                  <a:txBody>
                    <a:bodyPr/>
                    <a:lstStyle/>
                    <a:p>
                      <a:pPr algn="l" fontAlgn="t"/>
                      <a:r>
                        <a:rPr lang="ru-RU" sz="1200" b="0" i="0" u="none" strike="noStrike" dirty="0">
                          <a:solidFill>
                            <a:srgbClr val="000000"/>
                          </a:solidFill>
                          <a:effectLst/>
                          <a:latin typeface="Times New Roman"/>
                        </a:rPr>
                        <a:t>Проведение Всероссийской переписи населения 2020 года</a:t>
                      </a:r>
                    </a:p>
                  </a:txBody>
                  <a:tcPr marL="9525" marR="9525" marT="9525" marB="0"/>
                </a:tc>
                <a:tc>
                  <a:txBody>
                    <a:bodyPr/>
                    <a:lstStyle/>
                    <a:p>
                      <a:pPr algn="ctr" fontAlgn="ctr"/>
                      <a:r>
                        <a:rPr lang="ru-RU" sz="1200" b="0" i="0" u="none" strike="noStrike">
                          <a:solidFill>
                            <a:srgbClr val="000000"/>
                          </a:solidFill>
                          <a:effectLst/>
                          <a:latin typeface="Times New Roman"/>
                        </a:rPr>
                        <a:t>212 636,00</a:t>
                      </a:r>
                    </a:p>
                  </a:txBody>
                  <a:tcPr marL="9525" marR="9525" marT="9525" marB="0" anchor="ctr"/>
                </a:tc>
                <a:tc>
                  <a:txBody>
                    <a:bodyPr/>
                    <a:lstStyle/>
                    <a:p>
                      <a:pPr algn="ctr" fontAlgn="ctr"/>
                      <a:r>
                        <a:rPr lang="ru-RU" sz="1200" b="0" i="0" u="none" strike="noStrike" dirty="0">
                          <a:solidFill>
                            <a:srgbClr val="000000"/>
                          </a:solidFill>
                          <a:effectLst/>
                          <a:latin typeface="Times New Roman"/>
                        </a:rPr>
                        <a:t>0,00</a:t>
                      </a:r>
                    </a:p>
                  </a:txBody>
                  <a:tcPr marL="9525" marR="9525" marT="9525" marB="0" anchor="ctr"/>
                </a:tc>
                <a:tc>
                  <a:txBody>
                    <a:bodyPr/>
                    <a:lstStyle/>
                    <a:p>
                      <a:pPr algn="ctr" fontAlgn="ctr"/>
                      <a:r>
                        <a:rPr lang="ru-RU" sz="1200" b="0" i="0" u="none" strike="noStrike" dirty="0">
                          <a:solidFill>
                            <a:srgbClr val="000000"/>
                          </a:solidFill>
                          <a:effectLst/>
                          <a:latin typeface="Times New Roman"/>
                        </a:rPr>
                        <a:t>0,00</a:t>
                      </a:r>
                    </a:p>
                  </a:txBody>
                  <a:tcPr marL="9525" marR="9525" marT="9525" marB="0" anchor="ctr"/>
                </a:tc>
              </a:tr>
              <a:tr h="697334">
                <a:tc>
                  <a:txBody>
                    <a:bodyPr/>
                    <a:lstStyle/>
                    <a:p>
                      <a:pPr algn="l" fontAlgn="t"/>
                      <a:r>
                        <a:rPr lang="ru-RU" sz="1200" b="0" i="0" u="none" strike="noStrike" dirty="0">
                          <a:solidFill>
                            <a:srgbClr val="000000"/>
                          </a:solidFill>
                          <a:effectLst/>
                          <a:latin typeface="Times New Roman"/>
                        </a:rPr>
                        <a:t>Субвенции на осуществление государственных полномочий Республики Коми, предусмотренных пунктом 6 статьи 1, статьями 2, 2(1) и 3 Закона Республики Коми "О наделении органов местного самоуправления в Республике Коми отдельными государственными полномочиями Республики Коми"</a:t>
                      </a:r>
                    </a:p>
                  </a:txBody>
                  <a:tcPr marL="9525" marR="9525" marT="9525" marB="0"/>
                </a:tc>
                <a:tc>
                  <a:txBody>
                    <a:bodyPr/>
                    <a:lstStyle/>
                    <a:p>
                      <a:pPr algn="ctr" fontAlgn="ctr"/>
                      <a:r>
                        <a:rPr lang="ru-RU" sz="1200" b="0" i="0" u="none" strike="noStrike">
                          <a:solidFill>
                            <a:srgbClr val="000000"/>
                          </a:solidFill>
                          <a:effectLst/>
                          <a:latin typeface="Times New Roman"/>
                        </a:rPr>
                        <a:t>26 700,00</a:t>
                      </a:r>
                    </a:p>
                  </a:txBody>
                  <a:tcPr marL="9525" marR="9525" marT="9525" marB="0" anchor="ctr"/>
                </a:tc>
                <a:tc>
                  <a:txBody>
                    <a:bodyPr/>
                    <a:lstStyle/>
                    <a:p>
                      <a:pPr algn="ctr" fontAlgn="ctr"/>
                      <a:r>
                        <a:rPr lang="ru-RU" sz="1200" b="0" i="0" u="none" strike="noStrike">
                          <a:solidFill>
                            <a:srgbClr val="000000"/>
                          </a:solidFill>
                          <a:effectLst/>
                          <a:latin typeface="Times New Roman"/>
                        </a:rPr>
                        <a:t>26 700,00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26 700,00</a:t>
                      </a:r>
                    </a:p>
                  </a:txBody>
                  <a:tcPr marL="9525" marR="9525" marT="9525" marB="0" anchor="ctr"/>
                </a:tc>
              </a:tr>
              <a:tr h="444565">
                <a:tc>
                  <a:txBody>
                    <a:bodyPr/>
                    <a:lstStyle/>
                    <a:p>
                      <a:pPr algn="l" fontAlgn="t"/>
                      <a:r>
                        <a:rPr lang="ru-RU" sz="1200" b="0" i="0" u="none" strike="noStrike" dirty="0">
                          <a:solidFill>
                            <a:srgbClr val="000000"/>
                          </a:solidFill>
                          <a:effectLst/>
                          <a:latin typeface="Times New Roman"/>
                        </a:rPr>
                        <a:t>Условно утверждаемые (утвержденные) расходы</a:t>
                      </a:r>
                    </a:p>
                  </a:txBody>
                  <a:tcPr marL="9525" marR="9525" marT="9525" marB="0"/>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6 650 000,00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13 400 000,00</a:t>
                      </a:r>
                    </a:p>
                  </a:txBody>
                  <a:tcPr marL="9525" marR="9525" marT="9525" marB="0" anchor="ctr"/>
                </a:tc>
              </a:tr>
            </a:tbl>
          </a:graphicData>
        </a:graphic>
      </p:graphicFrame>
      <p:sp>
        <p:nvSpPr>
          <p:cNvPr id="7" name="TextShape 1"/>
          <p:cNvSpPr txBox="1"/>
          <p:nvPr/>
        </p:nvSpPr>
        <p:spPr>
          <a:xfrm>
            <a:off x="467544" y="5805264"/>
            <a:ext cx="3388536" cy="824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a:t>
            </a:r>
            <a:r>
              <a:rPr lang="ru-RU" sz="1400" b="1" strike="noStrike" spc="-1" dirty="0" smtClean="0">
                <a:solidFill>
                  <a:srgbClr val="000000"/>
                </a:solidFill>
                <a:latin typeface="Times New Roman" panose="02020603050405020304" pitchFamily="18" charset="0"/>
                <a:ea typeface="DejaVu Sans"/>
                <a:cs typeface="Times New Roman" panose="02020603050405020304" pitchFamily="18" charset="0"/>
              </a:rPr>
              <a:t>по непрограммным направлениям деятельности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8" name="Диаграмма 7"/>
          <p:cNvGraphicFramePr/>
          <p:nvPr>
            <p:extLst>
              <p:ext uri="{D42A27DB-BD31-4B8C-83A1-F6EECF244321}">
                <p14:modId xmlns:p14="http://schemas.microsoft.com/office/powerpoint/2010/main" val="2076973013"/>
              </p:ext>
            </p:extLst>
          </p:nvPr>
        </p:nvGraphicFramePr>
        <p:xfrm>
          <a:off x="4427984" y="5645032"/>
          <a:ext cx="3672408" cy="114498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1" name="Table 1"/>
          <p:cNvGraphicFramePr/>
          <p:nvPr>
            <p:extLst>
              <p:ext uri="{D42A27DB-BD31-4B8C-83A1-F6EECF244321}">
                <p14:modId xmlns:p14="http://schemas.microsoft.com/office/powerpoint/2010/main" val="2522706525"/>
              </p:ext>
            </p:extLst>
          </p:nvPr>
        </p:nvGraphicFramePr>
        <p:xfrm>
          <a:off x="179512" y="1270080"/>
          <a:ext cx="8784977" cy="2819160"/>
        </p:xfrm>
        <a:graphic>
          <a:graphicData uri="http://schemas.openxmlformats.org/drawingml/2006/table">
            <a:tbl>
              <a:tblPr/>
              <a:tblGrid>
                <a:gridCol w="3810040"/>
                <a:gridCol w="798472"/>
                <a:gridCol w="887757"/>
                <a:gridCol w="843114"/>
                <a:gridCol w="772855"/>
                <a:gridCol w="772855"/>
                <a:gridCol w="899884"/>
              </a:tblGrid>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Наименование</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2018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2020 год</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 год</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latin typeface="Times New Roman" panose="02020603050405020304" pitchFamily="18" charset="0"/>
                          <a:cs typeface="Times New Roman" panose="02020603050405020304" pitchFamily="18" charset="0"/>
                        </a:rPr>
                        <a:t>2022 год</a:t>
                      </a:r>
                    </a:p>
                    <a:p>
                      <a:pPr algn="ct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2023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r>
              <a:tr h="68364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Дутово с дошкольной группой, в том числе проектно-изыскательские работы и разработка проектно-сметной документации</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1 301,5</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132 723,5</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fontAlgn="ctr"/>
                      <a:r>
                        <a:rPr lang="ru-RU" sz="1200" b="0" i="0" u="none" strike="noStrike" dirty="0">
                          <a:solidFill>
                            <a:srgbClr val="000000"/>
                          </a:solidFill>
                          <a:effectLst/>
                          <a:latin typeface="Times New Roman"/>
                        </a:rPr>
                        <a:t>148 </a:t>
                      </a:r>
                      <a:r>
                        <a:rPr lang="ru-RU" sz="1200" b="0" i="0" u="none" strike="noStrike" dirty="0" smtClean="0">
                          <a:solidFill>
                            <a:srgbClr val="000000"/>
                          </a:solidFill>
                          <a:effectLst/>
                          <a:latin typeface="Times New Roman"/>
                        </a:rPr>
                        <a:t>991,4</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23,6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513,8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CC99"/>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Дутово"</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15 262,2</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11 184,8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160,6</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60156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1 320,0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35 119,0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24 360,4</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Всего</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17 907,3</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179 541,1</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173 512,4</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r>
            </a:tbl>
          </a:graphicData>
        </a:graphic>
      </p:graphicFrame>
      <p:sp>
        <p:nvSpPr>
          <p:cNvPr id="672" name="TextShape 2"/>
          <p:cNvSpPr txBox="1"/>
          <p:nvPr/>
        </p:nvSpPr>
        <p:spPr>
          <a:xfrm>
            <a:off x="1755720" y="754200"/>
            <a:ext cx="6380280" cy="541800"/>
          </a:xfrm>
          <a:prstGeom prst="rect">
            <a:avLst/>
          </a:prstGeom>
          <a:noFill/>
          <a:ln>
            <a:noFill/>
          </a:ln>
        </p:spPr>
        <p:txBody>
          <a:bodyPr lIns="90000" tIns="45000" rIns="90000" bIns="45000"/>
          <a:lstStyle/>
          <a:p>
            <a:pPr algn="ctr"/>
            <a:r>
              <a:rPr lang="ru-RU" sz="1600" b="1" i="1" strike="noStrike" spc="-1" dirty="0">
                <a:latin typeface="Times New Roman"/>
              </a:rPr>
              <a:t>Бюджетные инвестиции в объекты капитального строительства  </a:t>
            </a:r>
            <a:endParaRPr lang="ru-RU" sz="1600" b="0" strike="noStrike" spc="-1" dirty="0">
              <a:latin typeface="Arial"/>
            </a:endParaRPr>
          </a:p>
        </p:txBody>
      </p:sp>
      <p:sp>
        <p:nvSpPr>
          <p:cNvPr id="674" name="TextShape 3"/>
          <p:cNvSpPr txBox="1"/>
          <p:nvPr/>
        </p:nvSpPr>
        <p:spPr>
          <a:xfrm>
            <a:off x="2789280" y="4221088"/>
            <a:ext cx="3565440" cy="343440"/>
          </a:xfrm>
          <a:prstGeom prst="rect">
            <a:avLst/>
          </a:prstGeom>
          <a:noFill/>
          <a:ln>
            <a:noFill/>
          </a:ln>
        </p:spPr>
        <p:txBody>
          <a:bodyPr lIns="90000" tIns="45000" rIns="90000" bIns="45000"/>
          <a:lstStyle/>
          <a:p>
            <a:r>
              <a:rPr lang="ru-RU" sz="1800" b="1" i="1" strike="noStrike" spc="-1" dirty="0">
                <a:latin typeface="Times New Roman"/>
              </a:rPr>
              <a:t>Доля в общем объеме расходов, %</a:t>
            </a:r>
            <a:endParaRPr lang="ru-RU" sz="1800" b="0" strike="noStrike" spc="-1" dirty="0">
              <a:latin typeface="Arial"/>
            </a:endParaRPr>
          </a:p>
        </p:txBody>
      </p:sp>
      <p:sp>
        <p:nvSpPr>
          <p:cNvPr id="7"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Инвестиционные проекты, тыс. руб.</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86704864"/>
              </p:ext>
            </p:extLst>
          </p:nvPr>
        </p:nvGraphicFramePr>
        <p:xfrm>
          <a:off x="2341292" y="4653136"/>
          <a:ext cx="4461416" cy="195999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Ведомственная структура расходов бюджета МО ГО «Вуктыл»</a:t>
            </a:r>
            <a:endParaRPr lang="ru-RU" sz="2000" b="0" strike="noStrike" spc="-1" dirty="0">
              <a:latin typeface="Arial"/>
            </a:endParaRPr>
          </a:p>
        </p:txBody>
      </p:sp>
      <p:sp>
        <p:nvSpPr>
          <p:cNvPr id="2" name="TextBox 1"/>
          <p:cNvSpPr txBox="1"/>
          <p:nvPr/>
        </p:nvSpPr>
        <p:spPr>
          <a:xfrm>
            <a:off x="3672984" y="3745676"/>
            <a:ext cx="1603324"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2021 год, </a:t>
            </a:r>
            <a:r>
              <a:rPr lang="ru-RU" sz="1400" b="1" dirty="0" err="1" smtClean="0">
                <a:latin typeface="Times New Roman" panose="02020603050405020304" pitchFamily="18" charset="0"/>
                <a:cs typeface="Times New Roman" panose="02020603050405020304" pitchFamily="18" charset="0"/>
              </a:rPr>
              <a:t>тыс.руб</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4278975962"/>
              </p:ext>
            </p:extLst>
          </p:nvPr>
        </p:nvGraphicFramePr>
        <p:xfrm>
          <a:off x="107504" y="908720"/>
          <a:ext cx="8856984" cy="2723790"/>
        </p:xfrm>
        <a:graphic>
          <a:graphicData uri="http://schemas.openxmlformats.org/drawingml/2006/table">
            <a:tbl>
              <a:tblPr firstRow="1" bandRow="1">
                <a:tableStyleId>{5C22544A-7EE6-4342-B048-85BDC9FD1C3A}</a:tableStyleId>
              </a:tblPr>
              <a:tblGrid>
                <a:gridCol w="3679509"/>
                <a:gridCol w="726120"/>
                <a:gridCol w="1483785"/>
                <a:gridCol w="1483785"/>
                <a:gridCol w="1483785"/>
              </a:tblGrid>
              <a:tr h="275929">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Глава</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2021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2022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2023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00166">
                <a:tc gridSpan="2">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Всего:</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hMerge="1">
                  <a:txBody>
                    <a:bodyPr/>
                    <a:lstStyle/>
                    <a:p>
                      <a:pPr algn="ct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fontAlgn="ctr"/>
                      <a:r>
                        <a:rPr lang="ru-RU" sz="1200" b="1" i="0" u="none" strike="noStrike" dirty="0" smtClean="0">
                          <a:solidFill>
                            <a:srgbClr val="000000"/>
                          </a:solidFill>
                          <a:effectLst/>
                          <a:latin typeface="Times New Roman"/>
                        </a:rPr>
                        <a:t>611 716</a:t>
                      </a:r>
                      <a:r>
                        <a:rPr lang="ru-RU" sz="1200" b="1" i="0" u="none" strike="noStrike" baseline="0" dirty="0" smtClean="0">
                          <a:solidFill>
                            <a:srgbClr val="000000"/>
                          </a:solidFill>
                          <a:effectLst/>
                          <a:latin typeface="Times New Roman"/>
                        </a:rPr>
                        <a:t> 372,39</a:t>
                      </a:r>
                      <a:endParaRPr lang="ru-RU" sz="1200" b="1" i="0" u="none" strike="noStrike" dirty="0">
                        <a:solidFill>
                          <a:srgbClr val="000000"/>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rgbClr val="000000"/>
                          </a:solidFill>
                          <a:effectLst/>
                          <a:latin typeface="Times New Roman"/>
                        </a:rPr>
                        <a:t>583 896</a:t>
                      </a:r>
                      <a:r>
                        <a:rPr lang="ru-RU" sz="1200" b="1" i="0" u="none" strike="noStrike" baseline="0" dirty="0" smtClean="0">
                          <a:solidFill>
                            <a:srgbClr val="000000"/>
                          </a:solidFill>
                          <a:effectLst/>
                          <a:latin typeface="Times New Roman"/>
                        </a:rPr>
                        <a:t> 582,39</a:t>
                      </a:r>
                      <a:endParaRPr lang="ru-RU" sz="1200" b="1" i="0" u="none" strike="noStrike" dirty="0">
                        <a:solidFill>
                          <a:srgbClr val="000000"/>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rgbClr val="000000"/>
                          </a:solidFill>
                          <a:effectLst/>
                          <a:latin typeface="Times New Roman"/>
                        </a:rPr>
                        <a:t>586 374 210,39</a:t>
                      </a:r>
                      <a:endParaRPr lang="ru-RU" sz="1200" b="1" i="0" u="none" strike="noStrike" dirty="0">
                        <a:solidFill>
                          <a:srgbClr val="000000"/>
                        </a:solidFill>
                        <a:effectLst/>
                        <a:latin typeface="Times New Roman"/>
                      </a:endParaRPr>
                    </a:p>
                  </a:txBody>
                  <a:tcPr marL="9525" marR="9525" marT="9525" marB="0" anchor="ctr">
                    <a:cell3D prstMaterial="dkEdge">
                      <a:bevel w="50800" prst="hardEdge"/>
                      <a:lightRig rig="flood" dir="t"/>
                    </a:cell3D>
                  </a:tcPr>
                </a:tc>
              </a:tr>
              <a:tr h="400166">
                <a:tc>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Контрольно-счетная </a:t>
                      </a:r>
                      <a:r>
                        <a:rPr lang="ru-RU" sz="1200" b="1" dirty="0">
                          <a:solidFill>
                            <a:schemeClr val="tx1"/>
                          </a:solidFill>
                          <a:effectLst/>
                          <a:latin typeface="Times New Roman" panose="02020603050405020304" pitchFamily="18" charset="0"/>
                          <a:cs typeface="Times New Roman" panose="02020603050405020304" pitchFamily="18" charset="0"/>
                        </a:rPr>
                        <a:t>палата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905</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1 973 454,53</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1 924 291,25</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1 893 689,35</a:t>
                      </a:r>
                    </a:p>
                  </a:txBody>
                  <a:tcPr marL="9525" marR="9525" marT="9525" marB="0" anchor="ctr">
                    <a:cell3D prstMaterial="dkEdge">
                      <a:bevel w="50800" prst="hardEdge"/>
                      <a:lightRig rig="flood" dir="t"/>
                    </a:cell3D>
                  </a:tcPr>
                </a:tc>
              </a:tr>
              <a:tr h="275929">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Совет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921</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r>
              <a:tr h="400166">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Администрация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923</a:t>
                      </a:r>
                    </a:p>
                  </a:txBody>
                  <a:tcPr anchor="ctr">
                    <a:cell3D prstMaterial="dkEdge">
                      <a:bevel w="50800" prst="hardEdge"/>
                      <a:lightRig rig="flood" dir="t"/>
                    </a:cell3D>
                  </a:tcPr>
                </a:tc>
                <a:tc>
                  <a:txBody>
                    <a:bodyPr/>
                    <a:lstStyle/>
                    <a:p>
                      <a:pPr algn="ctr" fontAlgn="ctr"/>
                      <a:r>
                        <a:rPr lang="ru-RU" sz="1200" b="1" i="0" u="none" strike="noStrike" dirty="0" smtClean="0">
                          <a:solidFill>
                            <a:srgbClr val="000000"/>
                          </a:solidFill>
                          <a:effectLst/>
                          <a:latin typeface="Times New Roman"/>
                        </a:rPr>
                        <a:t>283 150 888,69</a:t>
                      </a:r>
                      <a:endParaRPr lang="ru-RU" sz="1200" b="1" i="0" u="none" strike="noStrike" dirty="0">
                        <a:solidFill>
                          <a:srgbClr val="000000"/>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249 661 328,21</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245 217 855,85</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Управление образования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975</a:t>
                      </a:r>
                    </a:p>
                  </a:txBody>
                  <a:tcPr anchor="ctr">
                    <a:cell3D prstMaterial="dkEdge">
                      <a:bevel w="50800" prst="hardEdge"/>
                      <a:lightRig rig="flood" dir="t"/>
                    </a:cell3D>
                  </a:tcPr>
                </a:tc>
                <a:tc>
                  <a:txBody>
                    <a:bodyPr/>
                    <a:lstStyle/>
                    <a:p>
                      <a:pPr algn="ctr" fontAlgn="ctr"/>
                      <a:r>
                        <a:rPr lang="ru-RU" sz="1200" b="1" i="0" u="none" strike="noStrike" dirty="0" smtClean="0">
                          <a:solidFill>
                            <a:srgbClr val="000000"/>
                          </a:solidFill>
                          <a:effectLst/>
                          <a:latin typeface="Times New Roman"/>
                        </a:rPr>
                        <a:t>313</a:t>
                      </a:r>
                      <a:r>
                        <a:rPr lang="ru-RU" sz="1200" b="1" i="0" u="none" strike="noStrike" baseline="0" dirty="0" smtClean="0">
                          <a:solidFill>
                            <a:srgbClr val="000000"/>
                          </a:solidFill>
                          <a:effectLst/>
                          <a:latin typeface="Times New Roman"/>
                        </a:rPr>
                        <a:t> 458 504,37</a:t>
                      </a:r>
                      <a:endParaRPr lang="ru-RU" sz="1200" b="1" i="0" u="none" strike="noStrike" dirty="0">
                        <a:solidFill>
                          <a:srgbClr val="000000"/>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rgbClr val="000000"/>
                          </a:solidFill>
                          <a:effectLst/>
                          <a:latin typeface="Times New Roman"/>
                        </a:rPr>
                        <a:t>314 363 892,55</a:t>
                      </a:r>
                      <a:endParaRPr lang="ru-RU" sz="1200" b="1" i="0" u="none" strike="noStrike" dirty="0">
                        <a:solidFill>
                          <a:srgbClr val="000000"/>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rgbClr val="000000"/>
                          </a:solidFill>
                          <a:effectLst/>
                          <a:latin typeface="Times New Roman"/>
                        </a:rPr>
                        <a:t>314 711 158,35</a:t>
                      </a:r>
                      <a:endParaRPr lang="ru-RU" sz="1200" b="1" i="0" u="none" strike="noStrike" dirty="0">
                        <a:solidFill>
                          <a:srgbClr val="000000"/>
                        </a:solidFill>
                        <a:effectLst/>
                        <a:latin typeface="Times New Roman"/>
                      </a:endParaRP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Финансовое управление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992</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13 083 524,80</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17 897 070,38</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24 501 506,84</a:t>
                      </a:r>
                    </a:p>
                  </a:txBody>
                  <a:tcPr marL="9525" marR="9525" marT="9525" marB="0" anchor="ctr">
                    <a:cell3D prstMaterial="dkEdge">
                      <a:bevel w="50800" prst="hardEdge"/>
                      <a:lightRig rig="flood" dir="t"/>
                    </a:cell3D>
                  </a:tcPr>
                </a:tc>
              </a:tr>
            </a:tbl>
          </a:graphicData>
        </a:graphic>
      </p:graphicFrame>
      <p:graphicFrame>
        <p:nvGraphicFramePr>
          <p:cNvPr id="10" name="Объект 1"/>
          <p:cNvGraphicFramePr>
            <a:graphicFrameLocks/>
          </p:cNvGraphicFramePr>
          <p:nvPr>
            <p:extLst>
              <p:ext uri="{D42A27DB-BD31-4B8C-83A1-F6EECF244321}">
                <p14:modId xmlns:p14="http://schemas.microsoft.com/office/powerpoint/2010/main" val="54332523"/>
              </p:ext>
            </p:extLst>
          </p:nvPr>
        </p:nvGraphicFramePr>
        <p:xfrm>
          <a:off x="83864" y="4005064"/>
          <a:ext cx="9060136" cy="285293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1759471802"/>
              </p:ext>
            </p:extLst>
          </p:nvPr>
        </p:nvGraphicFramePr>
        <p:xfrm>
          <a:off x="107504" y="1844824"/>
          <a:ext cx="8928992" cy="4842728"/>
        </p:xfrm>
        <a:graphic>
          <a:graphicData uri="http://schemas.openxmlformats.org/drawingml/2006/table">
            <a:tbl>
              <a:tblPr/>
              <a:tblGrid>
                <a:gridCol w="1511071"/>
                <a:gridCol w="984183"/>
                <a:gridCol w="3326449"/>
                <a:gridCol w="1357208"/>
                <a:gridCol w="1750081"/>
              </a:tblGrid>
              <a:tr h="1178580">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a:solidFill>
                            <a:srgbClr val="000000"/>
                          </a:solidFill>
                          <a:latin typeface="Times New Roman" panose="02020603050405020304" pitchFamily="18" charset="0"/>
                          <a:ea typeface="Microsoft YaHei"/>
                          <a:cs typeface="Times New Roman" panose="02020603050405020304" pitchFamily="18" charset="0"/>
                        </a:rPr>
                        <a:t>Статья Бюджетного Кодекса Российской Федерации</a:t>
                      </a:r>
                      <a:endParaRPr lang="ru-RU" sz="1100" b="0" strike="noStrike" spc="-1">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Ограничения,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установленные Бюджетным кодексом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Предельная расчетная величина по Бюджетному кодексу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Установлено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решением</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548754">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 муниципального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п.5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Объем муниципального долга не должен превышать утвержденный решением о местном бюджете на очередной финансовый год и плановый период общий объем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 от налога на доходы физических лиц.</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161 304,2</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168 863,8</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172 789,5</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74 503,0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77 100,0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75 850,0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r>
              <a:tr h="896647">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п.3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не должен превышать ограничения, установленные для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объема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муниципального долга</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  161 304,2</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 168 863,8</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 172 789,5</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01.01.2022 -  45 700,0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01.01.2023 –  45 750,0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01.01.2024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45 800,0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1099414">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111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just">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не должен превышать 15 % объема расходов местного бюджета, за исключением объема расходов, которые осуществляются за счет субвенций, предоставляемых из бюджетов бюджетной системы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  56 474,8</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52 079,5</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52 4888,7</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4 567,8</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2 970,4</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3 101,3</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40081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
        <p:nvSpPr>
          <p:cNvPr id="2" name="TextBox 1"/>
          <p:cNvSpPr txBox="1"/>
          <p:nvPr/>
        </p:nvSpPr>
        <p:spPr>
          <a:xfrm>
            <a:off x="28209" y="417473"/>
            <a:ext cx="9115792" cy="1446550"/>
          </a:xfrm>
          <a:prstGeom prst="rect">
            <a:avLst/>
          </a:prstGeom>
          <a:noFill/>
        </p:spPr>
        <p:txBody>
          <a:bodyPr wrap="square" rtlCol="0">
            <a:spAutoFit/>
          </a:bodyPr>
          <a:lstStyle/>
          <a:p>
            <a:pPr algn="just"/>
            <a:r>
              <a:rPr lang="ru-RU" sz="1100" b="1" dirty="0">
                <a:latin typeface="Times New Roman" panose="02020603050405020304" pitchFamily="18" charset="0"/>
                <a:cs typeface="Times New Roman" panose="02020603050405020304" pitchFamily="18" charset="0"/>
              </a:rPr>
              <a:t> </a:t>
            </a:r>
            <a:r>
              <a:rPr lang="ru-RU" sz="1100" b="1" dirty="0" smtClean="0">
                <a:latin typeface="Times New Roman" panose="02020603050405020304" pitchFamily="18" charset="0"/>
                <a:cs typeface="Times New Roman" panose="02020603050405020304" pitchFamily="18" charset="0"/>
              </a:rPr>
              <a:t>      В </a:t>
            </a:r>
            <a:r>
              <a:rPr lang="ru-RU" sz="1100" b="1" dirty="0">
                <a:latin typeface="Times New Roman" panose="02020603050405020304" pitchFamily="18" charset="0"/>
                <a:cs typeface="Times New Roman" panose="02020603050405020304" pitchFamily="18" charset="0"/>
              </a:rPr>
              <a:t>соответствии с приказом Минфина РК от 13.10.2020 г. № 260 «Об утверждении перечня муниципальных образований в Республике Коми на 2021 год, распределенных в соответствии с положениями пунктов 5 статьи 136 БК РФ» городской округ «Вуктыл» отнесен к 3 группе, на которую распространяются ограничения установленные пунктами 2 и 3 статьи 136 БК РФ (муниципальные образования не имеют права превышать установленные высшим исполнительным органом государственной власти субъекта РФ нормативы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муниципальных служащих и (или) содержание органов местного самоуправления, а также не имеют права устанавливать и исполнять расходные обязательства, не связанные с решением вопросов, отнесенных Конституцией РФ, федеральными законами, законами субъектов РФ к полномочиям соответствующих органов местного самоуправления.</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3"/>
          <p:cNvGraphicFramePr>
            <a:graphicFrameLocks/>
          </p:cNvGraphicFramePr>
          <p:nvPr>
            <p:extLst>
              <p:ext uri="{D42A27DB-BD31-4B8C-83A1-F6EECF244321}">
                <p14:modId xmlns:p14="http://schemas.microsoft.com/office/powerpoint/2010/main" val="2515449353"/>
              </p:ext>
            </p:extLst>
          </p:nvPr>
        </p:nvGraphicFramePr>
        <p:xfrm>
          <a:off x="4762" y="908050"/>
          <a:ext cx="9144001" cy="6049963"/>
        </p:xfrm>
        <a:graphic>
          <a:graphicData uri="http://schemas.openxmlformats.org/drawingml/2006/chart">
            <c:chart xmlns:c="http://schemas.openxmlformats.org/drawingml/2006/chart" xmlns:r="http://schemas.openxmlformats.org/officeDocument/2006/relationships" r:id="rId3"/>
          </a:graphicData>
        </a:graphic>
      </p:graphicFrame>
      <p:sp>
        <p:nvSpPr>
          <p:cNvPr id="6"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Среднемесячная заработная плата отдельных категорий работников бюджетной сферы в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Диаграмма 10"/>
          <p:cNvGraphicFramePr>
            <a:graphicFrameLocks/>
          </p:cNvGraphicFramePr>
          <p:nvPr>
            <p:extLst>
              <p:ext uri="{D42A27DB-BD31-4B8C-83A1-F6EECF244321}">
                <p14:modId xmlns:p14="http://schemas.microsoft.com/office/powerpoint/2010/main" val="2556951469"/>
              </p:ext>
            </p:extLst>
          </p:nvPr>
        </p:nvGraphicFramePr>
        <p:xfrm>
          <a:off x="-396552" y="387360"/>
          <a:ext cx="10442575" cy="7454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Диаграмма 11"/>
          <p:cNvGraphicFramePr>
            <a:graphicFrameLocks/>
          </p:cNvGraphicFramePr>
          <p:nvPr>
            <p:extLst>
              <p:ext uri="{D42A27DB-BD31-4B8C-83A1-F6EECF244321}">
                <p14:modId xmlns:p14="http://schemas.microsoft.com/office/powerpoint/2010/main" val="460755125"/>
              </p:ext>
            </p:extLst>
          </p:nvPr>
        </p:nvGraphicFramePr>
        <p:xfrm>
          <a:off x="3203848" y="188640"/>
          <a:ext cx="10442575" cy="7453313"/>
        </p:xfrm>
        <a:graphic>
          <a:graphicData uri="http://schemas.openxmlformats.org/drawingml/2006/chart">
            <c:chart xmlns:c="http://schemas.openxmlformats.org/drawingml/2006/chart" xmlns:r="http://schemas.openxmlformats.org/officeDocument/2006/relationships" r:id="rId4"/>
          </a:graphicData>
        </a:graphic>
      </p:graphicFrame>
      <p:sp>
        <p:nvSpPr>
          <p:cNvPr id="5" name="Заголовок 1"/>
          <p:cNvSpPr txBox="1">
            <a:spLocks/>
          </p:cNvSpPr>
          <p:nvPr/>
        </p:nvSpPr>
        <p:spPr>
          <a:xfrm>
            <a:off x="0" y="3851"/>
            <a:ext cx="9144000" cy="770869"/>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07504" y="0"/>
            <a:ext cx="8856984"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Исполнение Указа Президента РФ № 597 от 07 мая 2012 г. </a:t>
            </a:r>
          </a:p>
          <a:p>
            <a:pPr algn="ctr"/>
            <a:r>
              <a:rPr lang="ru-RU" sz="2000" b="1" spc="-1" dirty="0" smtClean="0">
                <a:solidFill>
                  <a:srgbClr val="21409A"/>
                </a:solidFill>
                <a:latin typeface="Times New Roman"/>
              </a:rPr>
              <a:t>«О мероприятиях по реализации государственной социальной политики»</a:t>
            </a:r>
            <a:endParaRPr lang="ru-RU"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3939284466"/>
              </p:ext>
            </p:extLst>
          </p:nvPr>
        </p:nvGraphicFramePr>
        <p:xfrm>
          <a:off x="0" y="939800"/>
          <a:ext cx="9144000" cy="5918200"/>
        </p:xfrm>
        <a:graphic>
          <a:graphicData uri="http://schemas.openxmlformats.org/drawingml/2006/chart">
            <c:chart xmlns:c="http://schemas.openxmlformats.org/drawingml/2006/chart" xmlns:r="http://schemas.openxmlformats.org/officeDocument/2006/relationships" r:id="rId3"/>
          </a:graphicData>
        </a:graphic>
      </p:graphicFrame>
      <p:sp>
        <p:nvSpPr>
          <p:cNvPr id="4"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Соотношение среднемесячной заработной платы отдельных категорий работников бюджетной сферы в МО ГО «Вуктыл», %</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CustomShape 1"/>
          <p:cNvSpPr/>
          <p:nvPr/>
        </p:nvSpPr>
        <p:spPr>
          <a:xfrm>
            <a:off x="6084168" y="74680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a:solidFill>
                  <a:srgbClr val="000000"/>
                </a:solidFill>
                <a:latin typeface="Calibri"/>
                <a:ea typeface="Microsoft YaHei"/>
              </a:rPr>
              <a:t>Бюджетные риски</a:t>
            </a:r>
            <a:endParaRPr lang="ru-RU" sz="1800" b="0" strike="noStrike" spc="-1" dirty="0">
              <a:latin typeface="Arial"/>
            </a:endParaRPr>
          </a:p>
        </p:txBody>
      </p:sp>
      <p:sp>
        <p:nvSpPr>
          <p:cNvPr id="697" name="CustomShape 2"/>
          <p:cNvSpPr/>
          <p:nvPr/>
        </p:nvSpPr>
        <p:spPr>
          <a:xfrm>
            <a:off x="0" y="746800"/>
            <a:ext cx="3347864" cy="737984"/>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800" b="1" strike="noStrike" spc="-1" dirty="0">
                <a:solidFill>
                  <a:srgbClr val="000000"/>
                </a:solidFill>
                <a:latin typeface="Calibri"/>
                <a:ea typeface="Microsoft YaHei"/>
              </a:rPr>
              <a:t>Мероприятия по увеличению </a:t>
            </a:r>
            <a:endParaRPr lang="ru-RU" sz="1800" b="1" strike="noStrike" spc="-1" dirty="0" smtClean="0">
              <a:solidFill>
                <a:srgbClr val="000000"/>
              </a:solidFill>
              <a:latin typeface="Calibri"/>
              <a:ea typeface="Microsoft YaHei"/>
            </a:endParaRPr>
          </a:p>
          <a:p>
            <a:pPr algn="ctr">
              <a:lnSpc>
                <a:spcPct val="100000"/>
              </a:lnSpc>
            </a:pPr>
            <a:r>
              <a:rPr lang="ru-RU" sz="1800" b="1" strike="noStrike" spc="-1" dirty="0" smtClean="0">
                <a:solidFill>
                  <a:srgbClr val="000000"/>
                </a:solidFill>
                <a:latin typeface="Calibri"/>
                <a:ea typeface="Microsoft YaHei"/>
              </a:rPr>
              <a:t>доходов</a:t>
            </a:r>
            <a:endParaRPr lang="ru-RU" sz="1800" b="0" strike="noStrike" spc="-1" dirty="0">
              <a:latin typeface="Arial"/>
            </a:endParaRPr>
          </a:p>
        </p:txBody>
      </p:sp>
      <p:graphicFrame>
        <p:nvGraphicFramePr>
          <p:cNvPr id="2" name="Схема 1"/>
          <p:cNvGraphicFramePr/>
          <p:nvPr>
            <p:extLst>
              <p:ext uri="{D42A27DB-BD31-4B8C-83A1-F6EECF244321}">
                <p14:modId xmlns:p14="http://schemas.microsoft.com/office/powerpoint/2010/main" val="2394840513"/>
              </p:ext>
            </p:extLst>
          </p:nvPr>
        </p:nvGraphicFramePr>
        <p:xfrm>
          <a:off x="22704" y="1071020"/>
          <a:ext cx="3397168" cy="5694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Заголовок 1"/>
          <p:cNvSpPr txBox="1">
            <a:spLocks/>
          </p:cNvSpPr>
          <p:nvPr/>
        </p:nvSpPr>
        <p:spPr>
          <a:xfrm>
            <a:off x="0" y="3851"/>
            <a:ext cx="9144000" cy="770869"/>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об основных бюджетных рисках, увеличение доходов и оптимизация расходов бюджета МО ГО «Вуктыл»</a:t>
            </a:r>
            <a:endParaRPr lang="ru-RU" sz="2000" b="0" strike="noStrike" spc="-1" dirty="0">
              <a:latin typeface="Arial"/>
            </a:endParaRPr>
          </a:p>
        </p:txBody>
      </p:sp>
      <p:graphicFrame>
        <p:nvGraphicFramePr>
          <p:cNvPr id="3" name="Схема 2"/>
          <p:cNvGraphicFramePr/>
          <p:nvPr>
            <p:extLst>
              <p:ext uri="{D42A27DB-BD31-4B8C-83A1-F6EECF244321}">
                <p14:modId xmlns:p14="http://schemas.microsoft.com/office/powerpoint/2010/main" val="1415694100"/>
              </p:ext>
            </p:extLst>
          </p:nvPr>
        </p:nvGraphicFramePr>
        <p:xfrm>
          <a:off x="4283968" y="1124744"/>
          <a:ext cx="4674008" cy="1800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 name="Схема 3"/>
          <p:cNvGraphicFramePr/>
          <p:nvPr>
            <p:extLst>
              <p:ext uri="{D42A27DB-BD31-4B8C-83A1-F6EECF244321}">
                <p14:modId xmlns:p14="http://schemas.microsoft.com/office/powerpoint/2010/main" val="2430098211"/>
              </p:ext>
            </p:extLst>
          </p:nvPr>
        </p:nvGraphicFramePr>
        <p:xfrm>
          <a:off x="2591780" y="3284984"/>
          <a:ext cx="6984776" cy="376019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3" name="CustomShape 1"/>
          <p:cNvSpPr/>
          <p:nvPr/>
        </p:nvSpPr>
        <p:spPr>
          <a:xfrm>
            <a:off x="5796136" y="298353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smtClean="0">
                <a:solidFill>
                  <a:srgbClr val="000000"/>
                </a:solidFill>
                <a:latin typeface="Calibri"/>
                <a:ea typeface="Microsoft YaHei"/>
              </a:rPr>
              <a:t>Оптимизация расходов</a:t>
            </a:r>
            <a:endParaRPr lang="ru-RU" sz="1800" b="0" strike="noStrike" spc="-1" dirty="0">
              <a:latin typeface="Aria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 name="Table 1"/>
          <p:cNvGraphicFramePr/>
          <p:nvPr>
            <p:extLst>
              <p:ext uri="{D42A27DB-BD31-4B8C-83A1-F6EECF244321}">
                <p14:modId xmlns:p14="http://schemas.microsoft.com/office/powerpoint/2010/main" val="2742605019"/>
              </p:ext>
            </p:extLst>
          </p:nvPr>
        </p:nvGraphicFramePr>
        <p:xfrm>
          <a:off x="54360" y="697681"/>
          <a:ext cx="8982135" cy="6068603"/>
        </p:xfrm>
        <a:graphic>
          <a:graphicData uri="http://schemas.openxmlformats.org/drawingml/2006/table">
            <a:tbl>
              <a:tblPr/>
              <a:tblGrid>
                <a:gridCol w="3342844"/>
                <a:gridCol w="1812773"/>
                <a:gridCol w="1651548"/>
                <a:gridCol w="2174970"/>
              </a:tblGrid>
              <a:tr h="586425">
                <a:tc rowSpan="2">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a:t>
                      </a:r>
                      <a:endPar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муниципального </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образования</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grid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Рейтинг по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уровню</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открытости бюджетных данных </a:t>
                      </a:r>
                      <a:endParaRPr lang="en-US"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за 2019 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hMerge="1">
                  <a:txBody>
                    <a:bodyPr/>
                    <a:lstStyle/>
                    <a:p>
                      <a:endParaRPr lang="ru-RU"/>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row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Мониторинг соблюдения требований бюджетного законодательства Российской Федерации и оценки качества управления бюджетным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процессом за </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2019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574898">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000" b="1" strike="noStrike" spc="-1" dirty="0">
                          <a:latin typeface="Times New Roman" panose="02020603050405020304" pitchFamily="18" charset="0"/>
                          <a:cs typeface="Times New Roman" panose="02020603050405020304" pitchFamily="18" charset="0"/>
                        </a:rPr>
                        <a:t>среди муниципальных </a:t>
                      </a:r>
                      <a:r>
                        <a:rPr lang="ru-RU" sz="1000" b="1" strike="noStrike" spc="-1" dirty="0" smtClean="0">
                          <a:latin typeface="Times New Roman" panose="02020603050405020304" pitchFamily="18" charset="0"/>
                          <a:cs typeface="Times New Roman" panose="02020603050405020304" pitchFamily="18" charset="0"/>
                        </a:rPr>
                        <a:t>образований 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r>
                        <a:rPr lang="ru-RU" sz="1000" b="1" strike="noStrike" spc="-1" dirty="0">
                          <a:latin typeface="Times New Roman" panose="02020603050405020304" pitchFamily="18" charset="0"/>
                          <a:cs typeface="Times New Roman" panose="02020603050405020304" pitchFamily="18" charset="0"/>
                        </a:rPr>
                        <a:t>среди городских округов (</a:t>
                      </a:r>
                      <a:r>
                        <a:rPr lang="ru-RU" sz="1000" b="1" strike="noStrike" spc="-1" dirty="0" err="1" smtClean="0">
                          <a:latin typeface="Times New Roman" panose="02020603050405020304" pitchFamily="18" charset="0"/>
                          <a:cs typeface="Times New Roman" panose="02020603050405020304" pitchFamily="18" charset="0"/>
                        </a:rPr>
                        <a:t>мун</a:t>
                      </a:r>
                      <a:r>
                        <a:rPr lang="ru-RU" sz="1000" b="1" strike="noStrike" spc="-1" dirty="0" smtClean="0">
                          <a:latin typeface="Times New Roman" panose="02020603050405020304" pitchFamily="18" charset="0"/>
                          <a:cs typeface="Times New Roman" panose="02020603050405020304" pitchFamily="18" charset="0"/>
                        </a:rPr>
                        <a:t>. </a:t>
                      </a:r>
                      <a:r>
                        <a:rPr lang="ru-RU" sz="1000" b="1" strike="noStrike" spc="-1" dirty="0">
                          <a:latin typeface="Times New Roman" panose="02020603050405020304" pitchFamily="18" charset="0"/>
                          <a:cs typeface="Times New Roman" panose="02020603050405020304" pitchFamily="18" charset="0"/>
                        </a:rPr>
                        <a:t>районов) </a:t>
                      </a:r>
                      <a:r>
                        <a:rPr lang="ru-RU" sz="1000" b="1" strike="noStrike" spc="-1" dirty="0" smtClean="0">
                          <a:latin typeface="Times New Roman" panose="02020603050405020304" pitchFamily="18" charset="0"/>
                          <a:cs typeface="Times New Roman" panose="02020603050405020304" pitchFamily="18" charset="0"/>
                        </a:rPr>
                        <a:t>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ГО  «Сыктывкар»</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«Воркута»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«Инта»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6-7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«Усинск»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«Ухта»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«Вуктыл»</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r>
              <a:tr h="233282">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baseline="0" dirty="0" err="1" smtClean="0">
                          <a:solidFill>
                            <a:srgbClr val="000000"/>
                          </a:solidFill>
                          <a:latin typeface="Times New Roman" panose="02020603050405020304" pitchFamily="18" charset="0"/>
                          <a:ea typeface="Microsoft YaHei"/>
                          <a:cs typeface="Times New Roman" panose="02020603050405020304" pitchFamily="18" charset="0"/>
                        </a:rPr>
                        <a:t>Ижемский</a:t>
                      </a:r>
                      <a:r>
                        <a:rPr lang="ru-RU" sz="1000" b="1"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6-7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Княжпогостский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8</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Койгородский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Корткеросский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«Печора»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16</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Прилузский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18</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«Сосногорск»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15</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Сыктывдинский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Сысольский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Троицко</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Печорский»</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8</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Удорский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Вымский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Куломский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Цилемский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smtClean="0">
                          <a:solidFill>
                            <a:schemeClr val="tx1"/>
                          </a:solidFill>
                          <a:latin typeface="Times New Roman" panose="02020603050405020304" pitchFamily="18" charset="0"/>
                          <a:cs typeface="Times New Roman" panose="02020603050405020304" pitchFamily="18" charset="0"/>
                        </a:rPr>
                        <a:t>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bl>
          </a:graphicData>
        </a:graphic>
      </p:graphicFrame>
      <p:sp>
        <p:nvSpPr>
          <p:cNvPr id="7" name="Заголовок 1"/>
          <p:cNvSpPr txBox="1">
            <a:spLocks/>
          </p:cNvSpPr>
          <p:nvPr/>
        </p:nvSpPr>
        <p:spPr>
          <a:xfrm>
            <a:off x="0" y="3851"/>
            <a:ext cx="9144000" cy="54482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a:t>
            </a:r>
            <a:r>
              <a:rPr lang="ru-RU" sz="2000" b="1" spc="-1" dirty="0" smtClean="0">
                <a:solidFill>
                  <a:srgbClr val="21409A"/>
                </a:solidFill>
                <a:latin typeface="Times New Roman"/>
              </a:rPr>
              <a:t>о муниципальном образовании </a:t>
            </a:r>
            <a:r>
              <a:rPr lang="ru-RU" sz="2000" b="1" strike="noStrike" spc="-1" dirty="0" smtClean="0">
                <a:solidFill>
                  <a:srgbClr val="21409A"/>
                </a:solidFill>
                <a:latin typeface="Times New Roman"/>
              </a:rPr>
              <a:t>ГО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608874987"/>
              </p:ext>
            </p:extLst>
          </p:nvPr>
        </p:nvGraphicFramePr>
        <p:xfrm>
          <a:off x="107502" y="836712"/>
          <a:ext cx="8928996" cy="5626043"/>
        </p:xfrm>
        <a:graphic>
          <a:graphicData uri="http://schemas.openxmlformats.org/drawingml/2006/table">
            <a:tbl>
              <a:tblPr firstRow="1" bandRow="1">
                <a:tableStyleId>{C4B1156A-380E-4F78-BDF5-A606A8083BF9}</a:tableStyleId>
              </a:tblPr>
              <a:tblGrid>
                <a:gridCol w="288034"/>
                <a:gridCol w="5472608"/>
                <a:gridCol w="1008112"/>
                <a:gridCol w="672076"/>
                <a:gridCol w="768084"/>
                <a:gridCol w="720082"/>
              </a:tblGrid>
              <a:tr h="251134">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 </a:t>
                      </a:r>
                      <a:r>
                        <a:rPr lang="ru-RU" sz="1200" dirty="0" smtClean="0">
                          <a:solidFill>
                            <a:schemeClr val="tx1"/>
                          </a:solidFill>
                          <a:effectLst/>
                          <a:latin typeface="Times New Roman" panose="02020603050405020304" pitchFamily="18" charset="0"/>
                          <a:cs typeface="Times New Roman" panose="02020603050405020304" pitchFamily="18" charset="0"/>
                        </a:rPr>
                        <a:t>№</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Наименование проекта</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Место реализации</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gridSpan="3">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Объем финансирования</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r>
              <a:tr h="25113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РБ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МБ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Иные </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r>
              <a:tr h="246094">
                <a:tc rowSpan="2">
                  <a:txBody>
                    <a:bodyPr/>
                    <a:lstStyle/>
                    <a:p>
                      <a:pPr algn="ctr" rtl="0" fontAlgn="ctr"/>
                      <a:r>
                        <a:rPr lang="ru-RU" sz="1200" b="0" i="0" u="none" strike="noStrike" dirty="0">
                          <a:solidFill>
                            <a:srgbClr val="000000"/>
                          </a:solidFill>
                          <a:effectLst/>
                          <a:latin typeface="Times New Roman"/>
                        </a:rPr>
                        <a:t>1</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t"/>
                      <a:r>
                        <a:rPr lang="ru-RU" sz="1200" b="0" i="0" u="none" strike="noStrike" dirty="0">
                          <a:solidFill>
                            <a:srgbClr val="000000"/>
                          </a:solidFill>
                          <a:effectLst/>
                          <a:latin typeface="Times New Roman"/>
                        </a:rPr>
                        <a:t>Благоустройство «Визит центра» г</a:t>
                      </a:r>
                      <a:r>
                        <a:rPr lang="ru-RU" sz="1200" b="0" i="0" u="none" strike="noStrike" dirty="0" smtClean="0">
                          <a:solidFill>
                            <a:srgbClr val="000000"/>
                          </a:solidFill>
                          <a:effectLst/>
                          <a:latin typeface="Times New Roman"/>
                        </a:rPr>
                        <a:t>. Вуктыл</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ctr"/>
                      <a:r>
                        <a:rPr lang="ru-RU" sz="1200" b="0" i="0" u="none" strike="noStrike" dirty="0">
                          <a:solidFill>
                            <a:srgbClr val="000000"/>
                          </a:solidFill>
                          <a:effectLst/>
                          <a:latin typeface="Times New Roman"/>
                        </a:rPr>
                        <a:t>г. Вуктыл</a:t>
                      </a:r>
                    </a:p>
                  </a:txBody>
                  <a:tcPr marL="9525" marR="9525" marT="9525" marB="0" anchor="ctr">
                    <a:cell3D prstMaterial="dkEdge">
                      <a:bevel w="77470" h="12700" prst="softRound"/>
                      <a:lightRig rig="flood" dir="t"/>
                    </a:cell3D>
                    <a:solidFill>
                      <a:schemeClr val="accent2">
                        <a:lumMod val="20000"/>
                        <a:lumOff val="80000"/>
                      </a:schemeClr>
                    </a:solidFill>
                  </a:tcPr>
                </a:tc>
                <a:tc gridSpan="3">
                  <a:txBody>
                    <a:bodyPr/>
                    <a:lstStyle/>
                    <a:p>
                      <a:pPr algn="ctr" rtl="0" fontAlgn="ctr"/>
                      <a:r>
                        <a:rPr lang="ru-RU" sz="1200" b="1" i="0" u="none" strike="noStrike" dirty="0">
                          <a:solidFill>
                            <a:srgbClr val="000000"/>
                          </a:solidFill>
                          <a:effectLst/>
                          <a:latin typeface="Times New Roman"/>
                        </a:rPr>
                        <a:t>673,00</a:t>
                      </a:r>
                    </a:p>
                  </a:txBody>
                  <a:tcPr marL="9525" marR="9525" marT="9525" marB="0" anchor="ctr">
                    <a:cell3D prstMaterial="dkEdge">
                      <a:bevel w="77470" h="12700" prst="softRound"/>
                      <a:lightRig rig="flood" dir="t"/>
                    </a:cell3D>
                    <a:solidFill>
                      <a:schemeClr val="accent2">
                        <a:lumMod val="20000"/>
                        <a:lumOff val="80000"/>
                      </a:schemeClr>
                    </a:solidFill>
                  </a:tcPr>
                </a:tc>
                <a:tc hMerge="1">
                  <a:txBody>
                    <a:bodyPr/>
                    <a:lstStyle/>
                    <a:p>
                      <a:endParaRPr lang="ru-RU"/>
                    </a:p>
                  </a:txBody>
                  <a:tcPr/>
                </a:tc>
                <a:tc hMerge="1">
                  <a:txBody>
                    <a:bodyPr/>
                    <a:lstStyle/>
                    <a:p>
                      <a:endParaRPr lang="ru-RU"/>
                    </a:p>
                  </a:txBody>
                  <a:tcPr/>
                </a:tc>
              </a:tr>
              <a:tr h="33216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dirty="0">
                          <a:solidFill>
                            <a:srgbClr val="000000"/>
                          </a:solidFill>
                          <a:effectLst/>
                          <a:latin typeface="Times New Roman"/>
                        </a:rPr>
                        <a:t>600,00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66,80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6,20</a:t>
                      </a:r>
                    </a:p>
                  </a:txBody>
                  <a:tcPr marL="9525" marR="9525" marT="9525" marB="0" anchor="ctr">
                    <a:cell3D prstMaterial="dkEdge">
                      <a:bevel w="77470" h="12700" prst="softRound"/>
                      <a:lightRig rig="flood" dir="t"/>
                    </a:cell3D>
                    <a:solidFill>
                      <a:schemeClr val="accent2">
                        <a:lumMod val="20000"/>
                        <a:lumOff val="80000"/>
                      </a:schemeClr>
                    </a:solidFill>
                  </a:tcPr>
                </a:tc>
              </a:tr>
              <a:tr h="270131">
                <a:tc rowSpan="2">
                  <a:txBody>
                    <a:bodyPr/>
                    <a:lstStyle/>
                    <a:p>
                      <a:pPr algn="ctr" rtl="0" fontAlgn="ctr"/>
                      <a:r>
                        <a:rPr lang="ru-RU" sz="1200" b="0" i="0" u="none" strike="noStrike">
                          <a:solidFill>
                            <a:srgbClr val="000000"/>
                          </a:solidFill>
                          <a:effectLst/>
                          <a:latin typeface="Times New Roman"/>
                        </a:rPr>
                        <a:t>2</a:t>
                      </a: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t"/>
                      <a:r>
                        <a:rPr lang="ru-RU" sz="1200" b="0" i="0" u="none" strike="noStrike" dirty="0">
                          <a:solidFill>
                            <a:srgbClr val="000000"/>
                          </a:solidFill>
                          <a:effectLst/>
                          <a:latin typeface="Times New Roman"/>
                        </a:rPr>
                        <a:t>«Хоровод дружбы» Центра национальных культур г</a:t>
                      </a:r>
                      <a:r>
                        <a:rPr lang="ru-RU" sz="1200" b="0" i="0" u="none" strike="noStrike" dirty="0" smtClean="0">
                          <a:solidFill>
                            <a:srgbClr val="000000"/>
                          </a:solidFill>
                          <a:effectLst/>
                          <a:latin typeface="Times New Roman"/>
                        </a:rPr>
                        <a:t>. Вуктыл</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ctr"/>
                      <a:r>
                        <a:rPr lang="ru-RU" sz="1200" b="0" i="0" u="none" strike="noStrike" dirty="0">
                          <a:solidFill>
                            <a:srgbClr val="000000"/>
                          </a:solidFill>
                          <a:effectLst/>
                          <a:latin typeface="Times New Roman"/>
                        </a:rPr>
                        <a:t>г. Вуктыл</a:t>
                      </a:r>
                    </a:p>
                  </a:txBody>
                  <a:tcPr marL="9525" marR="9525" marT="9525" marB="0" anchor="ctr">
                    <a:cell3D prstMaterial="dkEdge">
                      <a:bevel w="77470" h="12700" prst="softRound"/>
                      <a:lightRig rig="flood" dir="t"/>
                    </a:cell3D>
                    <a:solidFill>
                      <a:schemeClr val="accent2">
                        <a:lumMod val="40000"/>
                        <a:lumOff val="60000"/>
                      </a:schemeClr>
                    </a:solidFill>
                  </a:tcPr>
                </a:tc>
                <a:tc gridSpan="3">
                  <a:txBody>
                    <a:bodyPr/>
                    <a:lstStyle/>
                    <a:p>
                      <a:pPr algn="ctr" rtl="0" fontAlgn="ctr"/>
                      <a:r>
                        <a:rPr lang="ru-RU" sz="1200" b="1" i="0" u="none" strike="noStrike" dirty="0">
                          <a:solidFill>
                            <a:srgbClr val="000000"/>
                          </a:solidFill>
                          <a:effectLst/>
                          <a:latin typeface="Times New Roman"/>
                        </a:rPr>
                        <a:t>339,65</a:t>
                      </a:r>
                    </a:p>
                  </a:txBody>
                  <a:tcPr marL="9525" marR="9525" marT="9525" marB="0" anchor="ctr">
                    <a:cell3D prstMaterial="dkEdge">
                      <a:bevel w="77470" h="12700" prst="softRound"/>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dirty="0">
                          <a:solidFill>
                            <a:srgbClr val="000000"/>
                          </a:solidFill>
                          <a:effectLst/>
                          <a:latin typeface="Times New Roman"/>
                        </a:rPr>
                        <a:t>300,00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dirty="0">
                          <a:solidFill>
                            <a:srgbClr val="000000"/>
                          </a:solidFill>
                          <a:effectLst/>
                          <a:latin typeface="Times New Roman"/>
                        </a:rPr>
                        <a:t>33,40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dirty="0">
                          <a:solidFill>
                            <a:srgbClr val="000000"/>
                          </a:solidFill>
                          <a:effectLst/>
                          <a:latin typeface="Times New Roman"/>
                        </a:rPr>
                        <a:t>6,25</a:t>
                      </a:r>
                    </a:p>
                  </a:txBody>
                  <a:tcPr marL="9525" marR="9525" marT="9525" marB="0" anchor="ctr">
                    <a:cell3D prstMaterial="dkEdge">
                      <a:bevel w="77470" h="12700" prst="softRound"/>
                      <a:lightRig rig="flood" dir="t"/>
                    </a:cell3D>
                    <a:solidFill>
                      <a:schemeClr val="accent2">
                        <a:lumMod val="40000"/>
                        <a:lumOff val="60000"/>
                      </a:schemeClr>
                    </a:solidFill>
                  </a:tcPr>
                </a:tc>
              </a:tr>
              <a:tr h="270131">
                <a:tc rowSpan="2">
                  <a:txBody>
                    <a:bodyPr/>
                    <a:lstStyle/>
                    <a:p>
                      <a:pPr algn="ctr" rtl="0" fontAlgn="ctr"/>
                      <a:r>
                        <a:rPr lang="ru-RU" sz="1200" b="0" i="0" u="none" strike="noStrike" dirty="0">
                          <a:solidFill>
                            <a:srgbClr val="000000"/>
                          </a:solidFill>
                          <a:effectLst/>
                          <a:latin typeface="Times New Roman"/>
                        </a:rPr>
                        <a:t>3</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t"/>
                      <a:r>
                        <a:rPr lang="ru-RU" sz="1200" b="0" i="0" u="none" strike="noStrike" dirty="0">
                          <a:solidFill>
                            <a:srgbClr val="000000"/>
                          </a:solidFill>
                          <a:effectLst/>
                          <a:latin typeface="Times New Roman"/>
                        </a:rPr>
                        <a:t>Ремонт окон в структурном подразделении МБОУ "СОШ №2 им</a:t>
                      </a:r>
                      <a:r>
                        <a:rPr lang="ru-RU" sz="1200" b="0" i="0" u="none" strike="noStrike" dirty="0" smtClean="0">
                          <a:solidFill>
                            <a:srgbClr val="000000"/>
                          </a:solidFill>
                          <a:effectLst/>
                          <a:latin typeface="Times New Roman"/>
                        </a:rPr>
                        <a:t>. Г. В. Кравченко </a:t>
                      </a:r>
                      <a:r>
                        <a:rPr lang="ru-RU" sz="1200" b="0" i="0" u="none" strike="noStrike" dirty="0">
                          <a:solidFill>
                            <a:srgbClr val="000000"/>
                          </a:solidFill>
                          <a:effectLst/>
                          <a:latin typeface="Times New Roman"/>
                        </a:rPr>
                        <a:t>г</a:t>
                      </a:r>
                      <a:r>
                        <a:rPr lang="ru-RU" sz="1200" b="0" i="0" u="none" strike="noStrike" dirty="0" smtClean="0">
                          <a:solidFill>
                            <a:srgbClr val="000000"/>
                          </a:solidFill>
                          <a:effectLst/>
                          <a:latin typeface="Times New Roman"/>
                        </a:rPr>
                        <a:t>. Вуктыл</a:t>
                      </a:r>
                      <a:r>
                        <a:rPr lang="ru-RU" sz="1200" b="0" i="0" u="none" strike="noStrike" dirty="0">
                          <a:solidFill>
                            <a:srgbClr val="000000"/>
                          </a:solidFill>
                          <a:effectLst/>
                          <a:latin typeface="Times New Roman"/>
                        </a:rPr>
                        <a:t>, расположенном по адресу: с</a:t>
                      </a:r>
                      <a:r>
                        <a:rPr lang="ru-RU" sz="1200" b="0" i="0" u="none" strike="noStrike" dirty="0" smtClean="0">
                          <a:solidFill>
                            <a:srgbClr val="000000"/>
                          </a:solidFill>
                          <a:effectLst/>
                          <a:latin typeface="Times New Roman"/>
                        </a:rPr>
                        <a:t>. Подчерье</a:t>
                      </a:r>
                      <a:r>
                        <a:rPr lang="ru-RU" sz="1200" b="0" i="0" u="none" strike="noStrike" dirty="0">
                          <a:solidFill>
                            <a:srgbClr val="000000"/>
                          </a:solidFill>
                          <a:effectLst/>
                          <a:latin typeface="Times New Roman"/>
                        </a:rPr>
                        <a:t>, ул</a:t>
                      </a:r>
                      <a:r>
                        <a:rPr lang="ru-RU" sz="1200" b="0" i="0" u="none" strike="noStrike" dirty="0" smtClean="0">
                          <a:solidFill>
                            <a:srgbClr val="000000"/>
                          </a:solidFill>
                          <a:effectLst/>
                          <a:latin typeface="Times New Roman"/>
                        </a:rPr>
                        <a:t>. Лесная</a:t>
                      </a:r>
                      <a:r>
                        <a:rPr lang="ru-RU" sz="1200" b="0" i="0" u="none" strike="noStrike" dirty="0">
                          <a:solidFill>
                            <a:srgbClr val="000000"/>
                          </a:solidFill>
                          <a:effectLst/>
                          <a:latin typeface="Times New Roman"/>
                        </a:rPr>
                        <a:t>, д.21</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ctr"/>
                      <a:r>
                        <a:rPr lang="ru-RU" sz="1200" b="0" i="0" u="none" strike="noStrike" dirty="0">
                          <a:solidFill>
                            <a:srgbClr val="000000"/>
                          </a:solidFill>
                          <a:effectLst/>
                          <a:latin typeface="Times New Roman"/>
                        </a:rPr>
                        <a:t>с. Подчерье</a:t>
                      </a:r>
                    </a:p>
                  </a:txBody>
                  <a:tcPr marL="9525" marR="9525" marT="9525" marB="0" anchor="ctr">
                    <a:cell3D prstMaterial="dkEdge">
                      <a:bevel w="77470" h="12700" prst="softRound"/>
                      <a:lightRig rig="flood" dir="t"/>
                    </a:cell3D>
                    <a:solidFill>
                      <a:schemeClr val="accent2">
                        <a:lumMod val="20000"/>
                        <a:lumOff val="80000"/>
                      </a:schemeClr>
                    </a:solidFill>
                  </a:tcPr>
                </a:tc>
                <a:tc gridSpan="3">
                  <a:txBody>
                    <a:bodyPr/>
                    <a:lstStyle/>
                    <a:p>
                      <a:pPr algn="ctr" rtl="0" fontAlgn="ctr"/>
                      <a:r>
                        <a:rPr lang="ru-RU" sz="1200" b="1" i="0" u="none" strike="noStrike" dirty="0">
                          <a:solidFill>
                            <a:srgbClr val="000000"/>
                          </a:solidFill>
                          <a:effectLst/>
                          <a:latin typeface="Times New Roman"/>
                        </a:rPr>
                        <a:t>337,70</a:t>
                      </a:r>
                    </a:p>
                  </a:txBody>
                  <a:tcPr marL="9525" marR="9525" marT="9525" marB="0" anchor="ctr">
                    <a:cell3D prstMaterial="dkEdge">
                      <a:bevel w="77470" h="12700" prst="softRound"/>
                      <a:lightRig rig="flood" dir="t"/>
                    </a:cell3D>
                    <a:solidFill>
                      <a:schemeClr val="accent2">
                        <a:lumMod val="20000"/>
                        <a:lumOff val="80000"/>
                      </a:schemeClr>
                    </a:solidFill>
                  </a:tcPr>
                </a:tc>
                <a:tc hMerge="1">
                  <a:txBody>
                    <a:bodyPr/>
                    <a:lstStyle/>
                    <a:p>
                      <a:endParaRPr lang="ru-RU"/>
                    </a:p>
                  </a:txBody>
                  <a:tcPr/>
                </a:tc>
                <a:tc hMerge="1">
                  <a:txBody>
                    <a:bodyPr/>
                    <a:lstStyle/>
                    <a:p>
                      <a:endParaRPr lang="ru-RU"/>
                    </a:p>
                  </a:txBody>
                  <a:tcPr/>
                </a:tc>
              </a:tr>
              <a:tr h="25960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dirty="0">
                          <a:solidFill>
                            <a:srgbClr val="000000"/>
                          </a:solidFill>
                          <a:effectLst/>
                          <a:latin typeface="Times New Roman"/>
                        </a:rPr>
                        <a:t>300,00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a:solidFill>
                            <a:srgbClr val="000000"/>
                          </a:solidFill>
                          <a:effectLst/>
                          <a:latin typeface="Times New Roman"/>
                        </a:rPr>
                        <a:t>33,40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4,30</a:t>
                      </a:r>
                    </a:p>
                  </a:txBody>
                  <a:tcPr marL="9525" marR="9525" marT="9525" marB="0" anchor="ctr">
                    <a:cell3D prstMaterial="dkEdge">
                      <a:bevel w="77470" h="12700" prst="softRound"/>
                      <a:lightRig rig="flood" dir="t"/>
                    </a:cell3D>
                    <a:solidFill>
                      <a:schemeClr val="accent2">
                        <a:lumMod val="20000"/>
                        <a:lumOff val="80000"/>
                      </a:schemeClr>
                    </a:solidFill>
                  </a:tcPr>
                </a:tc>
              </a:tr>
              <a:tr h="280657">
                <a:tc rowSpan="2">
                  <a:txBody>
                    <a:bodyPr/>
                    <a:lstStyle/>
                    <a:p>
                      <a:pPr algn="ctr" rtl="0" fontAlgn="ctr"/>
                      <a:r>
                        <a:rPr lang="ru-RU" sz="1200" b="0" i="0" u="none" strike="noStrike">
                          <a:solidFill>
                            <a:srgbClr val="000000"/>
                          </a:solidFill>
                          <a:effectLst/>
                          <a:latin typeface="Times New Roman"/>
                        </a:rPr>
                        <a:t>4</a:t>
                      </a: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t"/>
                      <a:r>
                        <a:rPr lang="ru-RU" sz="1200" b="0" i="0" u="none" strike="noStrike" dirty="0">
                          <a:solidFill>
                            <a:srgbClr val="000000"/>
                          </a:solidFill>
                          <a:effectLst/>
                          <a:latin typeface="Times New Roman"/>
                        </a:rPr>
                        <a:t>"Оснащение помещений </a:t>
                      </a:r>
                      <a:r>
                        <a:rPr lang="ru-RU" sz="1200" b="0" i="0" u="none" strike="noStrike" dirty="0" smtClean="0">
                          <a:solidFill>
                            <a:srgbClr val="000000"/>
                          </a:solidFill>
                          <a:effectLst/>
                          <a:latin typeface="Times New Roman"/>
                        </a:rPr>
                        <a:t>эколого-биологического </a:t>
                      </a:r>
                      <a:r>
                        <a:rPr lang="ru-RU" sz="1200" b="0" i="0" u="none" strike="noStrike" dirty="0">
                          <a:solidFill>
                            <a:srgbClr val="000000"/>
                          </a:solidFill>
                          <a:effectLst/>
                          <a:latin typeface="Times New Roman"/>
                        </a:rPr>
                        <a:t>объединения  МБОУДО «Центр внешкольной работы» г</a:t>
                      </a:r>
                      <a:r>
                        <a:rPr lang="ru-RU" sz="1200" b="0" i="0" u="none" strike="noStrike" dirty="0" smtClean="0">
                          <a:solidFill>
                            <a:srgbClr val="000000"/>
                          </a:solidFill>
                          <a:effectLst/>
                          <a:latin typeface="Times New Roman"/>
                        </a:rPr>
                        <a:t>. Вуктыл</a:t>
                      </a:r>
                      <a:r>
                        <a:rPr lang="ru-RU" sz="1200" b="0" i="0" u="none" strike="noStrike" dirty="0">
                          <a:solidFill>
                            <a:srgbClr val="000000"/>
                          </a:solidFill>
                          <a:effectLst/>
                          <a:latin typeface="Times New Roman"/>
                        </a:rPr>
                        <a:t>"</a:t>
                      </a: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t"/>
                      <a:r>
                        <a:rPr lang="ru-RU" sz="1200" b="0" i="0" u="none" strike="noStrike">
                          <a:solidFill>
                            <a:srgbClr val="000000"/>
                          </a:solidFill>
                          <a:effectLst/>
                          <a:latin typeface="Times New Roman"/>
                        </a:rPr>
                        <a:t>г. Вуктыл</a:t>
                      </a:r>
                    </a:p>
                  </a:txBody>
                  <a:tcPr marL="9525" marR="9525" marT="9525" marB="0" anchor="ctr">
                    <a:cell3D prstMaterial="dkEdge">
                      <a:bevel w="77470" h="12700" prst="softRound"/>
                      <a:lightRig rig="flood" dir="t"/>
                    </a:cell3D>
                    <a:solidFill>
                      <a:schemeClr val="accent2">
                        <a:lumMod val="40000"/>
                        <a:lumOff val="60000"/>
                      </a:schemeClr>
                    </a:solidFill>
                  </a:tcPr>
                </a:tc>
                <a:tc gridSpan="3">
                  <a:txBody>
                    <a:bodyPr/>
                    <a:lstStyle/>
                    <a:p>
                      <a:pPr algn="ctr" rtl="0" fontAlgn="ctr"/>
                      <a:r>
                        <a:rPr lang="ru-RU" sz="1200" b="1" i="0" u="none" strike="noStrike" dirty="0">
                          <a:solidFill>
                            <a:srgbClr val="000000"/>
                          </a:solidFill>
                          <a:effectLst/>
                          <a:latin typeface="Times New Roman"/>
                        </a:rPr>
                        <a:t>343,33</a:t>
                      </a:r>
                    </a:p>
                  </a:txBody>
                  <a:tcPr marL="9525" marR="9525" marT="9525" marB="0" anchor="ctr">
                    <a:cell3D prstMaterial="dkEdge">
                      <a:bevel w="77470" h="12700" prst="softRound"/>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dirty="0">
                          <a:solidFill>
                            <a:srgbClr val="000000"/>
                          </a:solidFill>
                          <a:effectLst/>
                          <a:latin typeface="Times New Roman"/>
                        </a:rPr>
                        <a:t>300,00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dirty="0">
                          <a:solidFill>
                            <a:srgbClr val="000000"/>
                          </a:solidFill>
                          <a:effectLst/>
                          <a:latin typeface="Times New Roman"/>
                        </a:rPr>
                        <a:t>33,33</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dirty="0">
                          <a:solidFill>
                            <a:srgbClr val="000000"/>
                          </a:solidFill>
                          <a:effectLst/>
                          <a:latin typeface="Times New Roman"/>
                        </a:rPr>
                        <a:t>10,00</a:t>
                      </a:r>
                    </a:p>
                  </a:txBody>
                  <a:tcPr marL="9525" marR="9525" marT="9525" marB="0" anchor="ctr">
                    <a:cell3D prstMaterial="dkEdge">
                      <a:bevel w="77470" h="12700" prst="softRound"/>
                      <a:lightRig rig="flood" dir="t"/>
                    </a:cell3D>
                    <a:solidFill>
                      <a:schemeClr val="accent2">
                        <a:lumMod val="40000"/>
                        <a:lumOff val="60000"/>
                      </a:schemeClr>
                    </a:solidFill>
                  </a:tcPr>
                </a:tc>
              </a:tr>
              <a:tr h="270131">
                <a:tc rowSpan="2">
                  <a:txBody>
                    <a:bodyPr/>
                    <a:lstStyle/>
                    <a:p>
                      <a:pPr algn="ctr" rtl="0" fontAlgn="ctr"/>
                      <a:r>
                        <a:rPr lang="ru-RU" sz="1200" b="0" i="0" u="none" strike="noStrike" dirty="0">
                          <a:solidFill>
                            <a:srgbClr val="000000"/>
                          </a:solidFill>
                          <a:effectLst/>
                          <a:latin typeface="Times New Roman"/>
                        </a:rPr>
                        <a:t>5</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t"/>
                      <a:r>
                        <a:rPr lang="ru-RU" sz="1200" b="0" i="0" u="none" strike="noStrike" dirty="0">
                          <a:solidFill>
                            <a:srgbClr val="000000"/>
                          </a:solidFill>
                          <a:effectLst/>
                          <a:latin typeface="Times New Roman"/>
                        </a:rPr>
                        <a:t>Ремонт </a:t>
                      </a:r>
                      <a:r>
                        <a:rPr lang="ru-RU" sz="1200" b="0" i="0" u="none" strike="noStrike" dirty="0" smtClean="0">
                          <a:solidFill>
                            <a:srgbClr val="000000"/>
                          </a:solidFill>
                          <a:effectLst/>
                          <a:latin typeface="Times New Roman"/>
                        </a:rPr>
                        <a:t>улично-дорожной </a:t>
                      </a:r>
                      <a:r>
                        <a:rPr lang="ru-RU" sz="1200" b="0" i="0" u="none" strike="noStrike" dirty="0">
                          <a:solidFill>
                            <a:srgbClr val="000000"/>
                          </a:solidFill>
                          <a:effectLst/>
                          <a:latin typeface="Times New Roman"/>
                        </a:rPr>
                        <a:t>сети г</a:t>
                      </a:r>
                      <a:r>
                        <a:rPr lang="ru-RU" sz="1200" b="0" i="0" u="none" strike="noStrike" dirty="0" smtClean="0">
                          <a:solidFill>
                            <a:srgbClr val="000000"/>
                          </a:solidFill>
                          <a:effectLst/>
                          <a:latin typeface="Times New Roman"/>
                        </a:rPr>
                        <a:t>. Вуктыл   </a:t>
                      </a:r>
                      <a:r>
                        <a:rPr lang="ru-RU" sz="1200" b="0" i="0" u="none" strike="noStrike" dirty="0">
                          <a:solidFill>
                            <a:srgbClr val="000000"/>
                          </a:solidFill>
                          <a:effectLst/>
                          <a:latin typeface="Times New Roman"/>
                        </a:rPr>
                        <a:t>«Участок по ул. Газовиков, д.1 - пр. Пионерский, д.13 (ПК58 - ПК56)</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ctr"/>
                      <a:r>
                        <a:rPr lang="ru-RU" sz="1200" b="0" i="0" u="none" strike="noStrike" dirty="0">
                          <a:solidFill>
                            <a:srgbClr val="000000"/>
                          </a:solidFill>
                          <a:effectLst/>
                          <a:latin typeface="Times New Roman"/>
                        </a:rPr>
                        <a:t>г. Вуктыл</a:t>
                      </a:r>
                    </a:p>
                  </a:txBody>
                  <a:tcPr marL="9525" marR="9525" marT="9525" marB="0" anchor="ctr">
                    <a:cell3D prstMaterial="dkEdge">
                      <a:bevel w="77470" h="12700" prst="softRound"/>
                      <a:lightRig rig="flood" dir="t"/>
                    </a:cell3D>
                    <a:solidFill>
                      <a:schemeClr val="accent2">
                        <a:lumMod val="20000"/>
                        <a:lumOff val="80000"/>
                      </a:schemeClr>
                    </a:solidFill>
                  </a:tcPr>
                </a:tc>
                <a:tc gridSpan="3">
                  <a:txBody>
                    <a:bodyPr/>
                    <a:lstStyle/>
                    <a:p>
                      <a:pPr algn="ctr" rtl="0" fontAlgn="ctr"/>
                      <a:r>
                        <a:rPr lang="ru-RU" sz="1200" b="1" i="0" u="none" strike="noStrike" dirty="0">
                          <a:solidFill>
                            <a:srgbClr val="000000"/>
                          </a:solidFill>
                          <a:effectLst/>
                          <a:latin typeface="Times New Roman"/>
                        </a:rPr>
                        <a:t>558,15</a:t>
                      </a:r>
                    </a:p>
                  </a:txBody>
                  <a:tcPr marL="9525" marR="9525" marT="9525" marB="0" anchor="ctr">
                    <a:cell3D prstMaterial="dkEdge">
                      <a:bevel w="77470" h="12700" prst="softRound"/>
                      <a:lightRig rig="flood" dir="t"/>
                    </a:cell3D>
                    <a:solidFill>
                      <a:schemeClr val="accent2">
                        <a:lumMod val="20000"/>
                        <a:lumOff val="80000"/>
                      </a:schemeClr>
                    </a:solidFill>
                  </a:tcPr>
                </a:tc>
                <a:tc hMerge="1">
                  <a:txBody>
                    <a:bodyPr/>
                    <a:lstStyle/>
                    <a:p>
                      <a:endParaRPr lang="ru-RU"/>
                    </a:p>
                  </a:txBody>
                  <a:tcPr/>
                </a:tc>
                <a:tc hMerge="1">
                  <a:txBody>
                    <a:bodyPr/>
                    <a:lstStyle/>
                    <a:p>
                      <a:endParaRPr lang="ru-RU"/>
                    </a:p>
                  </a:txBody>
                  <a:tcPr/>
                </a:tc>
              </a:tr>
              <a:tr h="27013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dirty="0">
                          <a:solidFill>
                            <a:srgbClr val="000000"/>
                          </a:solidFill>
                          <a:effectLst/>
                          <a:latin typeface="Times New Roman"/>
                        </a:rPr>
                        <a:t>500,00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55,60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2,55</a:t>
                      </a:r>
                    </a:p>
                  </a:txBody>
                  <a:tcPr marL="9525" marR="9525" marT="9525" marB="0" anchor="ctr">
                    <a:cell3D prstMaterial="dkEdge">
                      <a:bevel w="77470" h="12700" prst="softRound"/>
                      <a:lightRig rig="flood" dir="t"/>
                    </a:cell3D>
                    <a:solidFill>
                      <a:schemeClr val="accent2">
                        <a:lumMod val="20000"/>
                        <a:lumOff val="80000"/>
                      </a:schemeClr>
                    </a:solidFill>
                  </a:tcPr>
                </a:tc>
              </a:tr>
              <a:tr h="270131">
                <a:tc rowSpan="2">
                  <a:txBody>
                    <a:bodyPr/>
                    <a:lstStyle/>
                    <a:p>
                      <a:pPr algn="ctr" rtl="0" fontAlgn="ctr"/>
                      <a:r>
                        <a:rPr lang="ru-RU" sz="1200" b="0" i="0" u="none" strike="noStrike">
                          <a:solidFill>
                            <a:srgbClr val="000000"/>
                          </a:solidFill>
                          <a:effectLst/>
                          <a:latin typeface="Times New Roman"/>
                        </a:rPr>
                        <a:t>6</a:t>
                      </a: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t"/>
                      <a:r>
                        <a:rPr lang="ru-RU" sz="1200" b="0" i="0" u="none" strike="noStrike" dirty="0">
                          <a:solidFill>
                            <a:srgbClr val="000000"/>
                          </a:solidFill>
                          <a:effectLst/>
                          <a:latin typeface="Times New Roman"/>
                        </a:rPr>
                        <a:t>Устройство пешеходной дорожки в районе  пр. Пионерский, д.9 - пр. Пионерский, д. 11 </a:t>
                      </a:r>
                      <a:r>
                        <a:rPr lang="ru-RU" sz="1200" b="0" i="0" u="none" strike="noStrike" dirty="0" err="1">
                          <a:solidFill>
                            <a:srgbClr val="000000"/>
                          </a:solidFill>
                          <a:effectLst/>
                          <a:latin typeface="Times New Roman"/>
                        </a:rPr>
                        <a:t>г.Вуктыл</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ctr"/>
                      <a:r>
                        <a:rPr lang="ru-RU" sz="1200" b="0" i="0" u="none" strike="noStrike">
                          <a:solidFill>
                            <a:srgbClr val="000000"/>
                          </a:solidFill>
                          <a:effectLst/>
                          <a:latin typeface="Times New Roman"/>
                        </a:rPr>
                        <a:t>г. Вуктыл</a:t>
                      </a:r>
                    </a:p>
                  </a:txBody>
                  <a:tcPr marL="9525" marR="9525" marT="9525" marB="0" anchor="ctr">
                    <a:cell3D prstMaterial="dkEdge">
                      <a:bevel w="77470" h="12700" prst="softRound"/>
                      <a:lightRig rig="flood" dir="t"/>
                    </a:cell3D>
                    <a:solidFill>
                      <a:schemeClr val="accent2">
                        <a:lumMod val="40000"/>
                        <a:lumOff val="60000"/>
                      </a:schemeClr>
                    </a:solidFill>
                  </a:tcPr>
                </a:tc>
                <a:tc gridSpan="3">
                  <a:txBody>
                    <a:bodyPr/>
                    <a:lstStyle/>
                    <a:p>
                      <a:pPr algn="ctr" rtl="0" fontAlgn="ctr"/>
                      <a:r>
                        <a:rPr lang="ru-RU" sz="1200" b="1" i="0" u="none" strike="noStrike" dirty="0">
                          <a:solidFill>
                            <a:srgbClr val="000000"/>
                          </a:solidFill>
                          <a:effectLst/>
                          <a:latin typeface="Times New Roman"/>
                        </a:rPr>
                        <a:t>558,35</a:t>
                      </a:r>
                    </a:p>
                  </a:txBody>
                  <a:tcPr marL="9525" marR="9525" marT="9525" marB="0" anchor="ctr">
                    <a:cell3D prstMaterial="dkEdge">
                      <a:bevel w="77470" h="12700" prst="softRound"/>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dirty="0">
                          <a:solidFill>
                            <a:srgbClr val="000000"/>
                          </a:solidFill>
                          <a:effectLst/>
                          <a:latin typeface="Times New Roman"/>
                        </a:rPr>
                        <a:t>500,00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dirty="0">
                          <a:solidFill>
                            <a:srgbClr val="000000"/>
                          </a:solidFill>
                          <a:effectLst/>
                          <a:latin typeface="Times New Roman"/>
                        </a:rPr>
                        <a:t>55,60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dirty="0">
                          <a:solidFill>
                            <a:srgbClr val="000000"/>
                          </a:solidFill>
                          <a:effectLst/>
                          <a:latin typeface="Times New Roman"/>
                        </a:rPr>
                        <a:t>2,75</a:t>
                      </a:r>
                    </a:p>
                  </a:txBody>
                  <a:tcPr marL="9525" marR="9525" marT="9525" marB="0" anchor="ctr">
                    <a:cell3D prstMaterial="dkEdge">
                      <a:bevel w="77470" h="12700" prst="softRound"/>
                      <a:lightRig rig="flood" dir="t"/>
                    </a:cell3D>
                    <a:solidFill>
                      <a:schemeClr val="accent2">
                        <a:lumMod val="40000"/>
                        <a:lumOff val="60000"/>
                      </a:schemeClr>
                    </a:solidFill>
                  </a:tcPr>
                </a:tc>
              </a:tr>
              <a:tr h="270131">
                <a:tc rowSpan="2">
                  <a:txBody>
                    <a:bodyPr/>
                    <a:lstStyle/>
                    <a:p>
                      <a:pPr algn="ctr" rtl="0" fontAlgn="ctr"/>
                      <a:r>
                        <a:rPr lang="ru-RU" sz="1200" b="0" i="0" u="none" strike="noStrike" dirty="0">
                          <a:solidFill>
                            <a:srgbClr val="000000"/>
                          </a:solidFill>
                          <a:effectLst/>
                          <a:latin typeface="Times New Roman"/>
                        </a:rPr>
                        <a:t>7</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t"/>
                      <a:r>
                        <a:rPr lang="ru-RU" sz="1200" b="0" i="0" u="none" strike="noStrike" dirty="0">
                          <a:solidFill>
                            <a:srgbClr val="000000"/>
                          </a:solidFill>
                          <a:effectLst/>
                          <a:latin typeface="Times New Roman"/>
                        </a:rPr>
                        <a:t>Ремонт колодцев с</a:t>
                      </a:r>
                      <a:r>
                        <a:rPr lang="ru-RU" sz="1200" b="0" i="0" u="none" strike="noStrike" dirty="0" smtClean="0">
                          <a:solidFill>
                            <a:srgbClr val="000000"/>
                          </a:solidFill>
                          <a:effectLst/>
                          <a:latin typeface="Times New Roman"/>
                        </a:rPr>
                        <a:t>. Дутово</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ctr"/>
                      <a:r>
                        <a:rPr lang="ru-RU" sz="1200" b="0" i="0" u="none" strike="noStrike" dirty="0">
                          <a:solidFill>
                            <a:srgbClr val="000000"/>
                          </a:solidFill>
                          <a:effectLst/>
                          <a:latin typeface="Times New Roman"/>
                        </a:rPr>
                        <a:t>с</a:t>
                      </a:r>
                      <a:r>
                        <a:rPr lang="ru-RU" sz="1200" b="0" i="0" u="none" strike="noStrike" dirty="0" smtClean="0">
                          <a:solidFill>
                            <a:srgbClr val="000000"/>
                          </a:solidFill>
                          <a:effectLst/>
                          <a:latin typeface="Times New Roman"/>
                        </a:rPr>
                        <a:t>. Дутово</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gridSpan="3">
                  <a:txBody>
                    <a:bodyPr/>
                    <a:lstStyle/>
                    <a:p>
                      <a:pPr algn="ctr" rtl="0" fontAlgn="ctr"/>
                      <a:r>
                        <a:rPr lang="ru-RU" sz="1200" b="1" i="0" u="none" strike="noStrike" dirty="0">
                          <a:solidFill>
                            <a:srgbClr val="000000"/>
                          </a:solidFill>
                          <a:effectLst/>
                          <a:latin typeface="Times New Roman"/>
                        </a:rPr>
                        <a:t>669,20</a:t>
                      </a:r>
                    </a:p>
                  </a:txBody>
                  <a:tcPr marL="9525" marR="9525" marT="9525" marB="0" anchor="ctr">
                    <a:cell3D prstMaterial="dkEdge">
                      <a:bevel w="77470" h="12700" prst="softRound"/>
                      <a:lightRig rig="flood" dir="t"/>
                    </a:cell3D>
                    <a:solidFill>
                      <a:schemeClr val="accent2">
                        <a:lumMod val="20000"/>
                        <a:lumOff val="8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a:solidFill>
                            <a:srgbClr val="000000"/>
                          </a:solidFill>
                          <a:effectLst/>
                          <a:latin typeface="Times New Roman"/>
                        </a:rPr>
                        <a:t>600,00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66,70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2,50</a:t>
                      </a:r>
                    </a:p>
                  </a:txBody>
                  <a:tcPr marL="9525" marR="9525" marT="9525" marB="0" anchor="ctr">
                    <a:cell3D prstMaterial="dkEdge">
                      <a:bevel w="77470" h="12700" prst="softRound"/>
                      <a:lightRig rig="flood" dir="t"/>
                    </a:cell3D>
                    <a:solidFill>
                      <a:schemeClr val="accent2">
                        <a:lumMod val="20000"/>
                        <a:lumOff val="80000"/>
                      </a:schemeClr>
                    </a:solidFill>
                  </a:tcPr>
                </a:tc>
              </a:tr>
              <a:tr h="295533">
                <a:tc rowSpan="2">
                  <a:txBody>
                    <a:bodyPr/>
                    <a:lstStyle/>
                    <a:p>
                      <a:pPr algn="ctr" rtl="0" fontAlgn="ctr"/>
                      <a:r>
                        <a:rPr lang="ru-RU" sz="1200" b="0" i="0" u="none" strike="noStrike">
                          <a:solidFill>
                            <a:srgbClr val="000000"/>
                          </a:solidFill>
                          <a:effectLst/>
                          <a:latin typeface="Times New Roman"/>
                        </a:rPr>
                        <a:t>8</a:t>
                      </a: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t"/>
                      <a:r>
                        <a:rPr lang="ru-RU" sz="1200" b="0" i="0" u="none" strike="noStrike" dirty="0">
                          <a:solidFill>
                            <a:srgbClr val="000000"/>
                          </a:solidFill>
                          <a:effectLst/>
                          <a:latin typeface="Times New Roman"/>
                        </a:rPr>
                        <a:t>Ремонт выгребных ям с</a:t>
                      </a:r>
                      <a:r>
                        <a:rPr lang="ru-RU" sz="1200" b="0" i="0" u="none" strike="noStrike" dirty="0" smtClean="0">
                          <a:solidFill>
                            <a:srgbClr val="000000"/>
                          </a:solidFill>
                          <a:effectLst/>
                          <a:latin typeface="Times New Roman"/>
                        </a:rPr>
                        <a:t>. Дутово</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ctr"/>
                      <a:r>
                        <a:rPr lang="ru-RU" sz="1200" b="0" i="0" u="none" strike="noStrike" dirty="0">
                          <a:solidFill>
                            <a:srgbClr val="000000"/>
                          </a:solidFill>
                          <a:effectLst/>
                          <a:latin typeface="Times New Roman"/>
                        </a:rPr>
                        <a:t>с</a:t>
                      </a:r>
                      <a:r>
                        <a:rPr lang="ru-RU" sz="1200" b="0" i="0" u="none" strike="noStrike" dirty="0" smtClean="0">
                          <a:solidFill>
                            <a:srgbClr val="000000"/>
                          </a:solidFill>
                          <a:effectLst/>
                          <a:latin typeface="Times New Roman"/>
                        </a:rPr>
                        <a:t>. Дутово</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40000"/>
                        <a:lumOff val="60000"/>
                      </a:schemeClr>
                    </a:solidFill>
                  </a:tcPr>
                </a:tc>
                <a:tc gridSpan="3">
                  <a:txBody>
                    <a:bodyPr/>
                    <a:lstStyle/>
                    <a:p>
                      <a:pPr algn="ctr" rtl="0" fontAlgn="ctr"/>
                      <a:r>
                        <a:rPr lang="ru-RU" sz="1200" b="1" i="0" u="none" strike="noStrike" dirty="0">
                          <a:solidFill>
                            <a:srgbClr val="000000"/>
                          </a:solidFill>
                          <a:effectLst/>
                          <a:latin typeface="Times New Roman"/>
                        </a:rPr>
                        <a:t>670,40</a:t>
                      </a:r>
                    </a:p>
                  </a:txBody>
                  <a:tcPr marL="9525" marR="9525" marT="9525" marB="0" anchor="ctr">
                    <a:cell3D prstMaterial="dkEdge">
                      <a:bevel w="77470" h="12700" prst="softRound"/>
                      <a:lightRig rig="flood" dir="t"/>
                    </a:cell3D>
                    <a:solidFill>
                      <a:schemeClr val="accent2">
                        <a:lumMod val="40000"/>
                        <a:lumOff val="60000"/>
                      </a:schemeClr>
                    </a:solidFill>
                  </a:tcPr>
                </a:tc>
                <a:tc hMerge="1">
                  <a:txBody>
                    <a:bodyPr/>
                    <a:lstStyle/>
                    <a:p>
                      <a:endParaRPr lang="ru-RU"/>
                    </a:p>
                  </a:txBody>
                  <a:tcPr>
                    <a:solidFill>
                      <a:schemeClr val="accent1">
                        <a:lumMod val="40000"/>
                        <a:lumOff val="60000"/>
                      </a:schemeClr>
                    </a:solidFill>
                  </a:tcPr>
                </a:tc>
                <a:tc hMerge="1">
                  <a:txBody>
                    <a:bodyPr/>
                    <a:lstStyle/>
                    <a:p>
                      <a:endParaRPr lang="ru-RU"/>
                    </a:p>
                  </a:txBody>
                  <a:tcPr>
                    <a:solidFill>
                      <a:schemeClr val="accent1">
                        <a:lumMod val="40000"/>
                        <a:lumOff val="60000"/>
                      </a:schemeClr>
                    </a:solidFill>
                  </a:tcPr>
                </a:tc>
              </a:tr>
              <a:tr h="246094">
                <a:tc vMerge="1">
                  <a:txBody>
                    <a:bodyPr/>
                    <a:lstStyle/>
                    <a:p>
                      <a:endParaRPr lang="ru-RU"/>
                    </a:p>
                  </a:txBody>
                  <a:tcPr>
                    <a:solidFill>
                      <a:schemeClr val="accent1">
                        <a:lumMod val="40000"/>
                        <a:lumOff val="60000"/>
                      </a:schemeClr>
                    </a:solidFill>
                  </a:tcPr>
                </a:tc>
                <a:tc vMerge="1">
                  <a:txBody>
                    <a:bodyPr/>
                    <a:lstStyle/>
                    <a:p>
                      <a:endParaRPr lang="ru-RU"/>
                    </a:p>
                  </a:txBody>
                  <a:tcPr>
                    <a:solidFill>
                      <a:schemeClr val="accent1">
                        <a:lumMod val="40000"/>
                        <a:lumOff val="60000"/>
                      </a:schemeClr>
                    </a:solidFill>
                  </a:tcPr>
                </a:tc>
                <a:tc vMerge="1">
                  <a:txBody>
                    <a:bodyPr/>
                    <a:lstStyle/>
                    <a:p>
                      <a:endParaRPr lang="ru-RU"/>
                    </a:p>
                  </a:txBody>
                  <a:tcPr>
                    <a:solidFill>
                      <a:schemeClr val="accent1">
                        <a:lumMod val="40000"/>
                        <a:lumOff val="60000"/>
                      </a:schemeClr>
                    </a:solidFill>
                  </a:tcPr>
                </a:tc>
                <a:tc>
                  <a:txBody>
                    <a:bodyPr/>
                    <a:lstStyle/>
                    <a:p>
                      <a:pPr algn="ctr" rtl="0" fontAlgn="ctr"/>
                      <a:r>
                        <a:rPr lang="ru-RU" sz="1200" b="0" i="0" u="none" strike="noStrike">
                          <a:solidFill>
                            <a:srgbClr val="000000"/>
                          </a:solidFill>
                          <a:effectLst/>
                          <a:latin typeface="Times New Roman"/>
                        </a:rPr>
                        <a:t>600,00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dirty="0">
                          <a:solidFill>
                            <a:srgbClr val="000000"/>
                          </a:solidFill>
                          <a:effectLst/>
                          <a:latin typeface="Times New Roman"/>
                        </a:rPr>
                        <a:t>66,70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dirty="0">
                          <a:solidFill>
                            <a:srgbClr val="000000"/>
                          </a:solidFill>
                          <a:effectLst/>
                          <a:latin typeface="Times New Roman"/>
                        </a:rPr>
                        <a:t>3,70</a:t>
                      </a:r>
                    </a:p>
                  </a:txBody>
                  <a:tcPr marL="9525" marR="9525" marT="9525" marB="0" anchor="ctr">
                    <a:cell3D prstMaterial="dkEdge">
                      <a:bevel w="77470" h="12700" prst="softRound"/>
                      <a:lightRig rig="flood" dir="t"/>
                    </a:cell3D>
                    <a:solidFill>
                      <a:schemeClr val="accent2">
                        <a:lumMod val="40000"/>
                        <a:lumOff val="60000"/>
                      </a:schemeClr>
                    </a:solidFill>
                  </a:tcPr>
                </a:tc>
              </a:tr>
              <a:tr h="246094">
                <a:tc rowSpan="2">
                  <a:txBody>
                    <a:bodyPr/>
                    <a:lstStyle/>
                    <a:p>
                      <a:pPr algn="ctr" rtl="0" fontAlgn="ctr"/>
                      <a:r>
                        <a:rPr lang="ru-RU" sz="1200" b="0" i="0" u="none" strike="noStrike" dirty="0">
                          <a:solidFill>
                            <a:srgbClr val="000000"/>
                          </a:solidFill>
                          <a:effectLst/>
                          <a:latin typeface="Times New Roman"/>
                        </a:rPr>
                        <a:t>9</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t"/>
                      <a:r>
                        <a:rPr lang="ru-RU" sz="1200" b="0" i="0" u="none" strike="noStrike" dirty="0">
                          <a:solidFill>
                            <a:srgbClr val="000000"/>
                          </a:solidFill>
                          <a:effectLst/>
                          <a:latin typeface="Times New Roman"/>
                        </a:rPr>
                        <a:t>Благоустройство территории с. Дутово</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ctr"/>
                      <a:r>
                        <a:rPr lang="ru-RU" sz="1200" b="0" i="0" u="none" strike="noStrike" dirty="0">
                          <a:solidFill>
                            <a:srgbClr val="000000"/>
                          </a:solidFill>
                          <a:effectLst/>
                          <a:latin typeface="Times New Roman"/>
                        </a:rPr>
                        <a:t>с</a:t>
                      </a:r>
                      <a:r>
                        <a:rPr lang="ru-RU" sz="1200" b="0" i="0" u="none" strike="noStrike" dirty="0" smtClean="0">
                          <a:solidFill>
                            <a:srgbClr val="000000"/>
                          </a:solidFill>
                          <a:effectLst/>
                          <a:latin typeface="Times New Roman"/>
                        </a:rPr>
                        <a:t>. Дутово</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gridSpan="3">
                  <a:txBody>
                    <a:bodyPr/>
                    <a:lstStyle/>
                    <a:p>
                      <a:pPr algn="ctr" rtl="0" fontAlgn="ctr"/>
                      <a:r>
                        <a:rPr lang="ru-RU" sz="1200" b="1" i="0" u="none" strike="noStrike" dirty="0">
                          <a:solidFill>
                            <a:srgbClr val="000000"/>
                          </a:solidFill>
                          <a:effectLst/>
                          <a:latin typeface="Times New Roman"/>
                        </a:rPr>
                        <a:t>672,25</a:t>
                      </a:r>
                    </a:p>
                  </a:txBody>
                  <a:tcPr marL="9525" marR="9525" marT="9525" marB="0" anchor="ctr">
                    <a:cell3D prstMaterial="dkEdge">
                      <a:bevel w="77470" h="12700" prst="softRound"/>
                      <a:lightRig rig="flood" dir="t"/>
                    </a:cell3D>
                    <a:solidFill>
                      <a:schemeClr val="accent2">
                        <a:lumMod val="20000"/>
                        <a:lumOff val="80000"/>
                      </a:schemeClr>
                    </a:solidFill>
                  </a:tcPr>
                </a:tc>
                <a:tc hMerge="1">
                  <a:txBody>
                    <a:bodyPr/>
                    <a:lstStyle/>
                    <a:p>
                      <a:endParaRPr lang="ru-RU"/>
                    </a:p>
                  </a:txBody>
                  <a:tcPr>
                    <a:solidFill>
                      <a:schemeClr val="accent1">
                        <a:lumMod val="40000"/>
                        <a:lumOff val="60000"/>
                      </a:schemeClr>
                    </a:solidFill>
                  </a:tcPr>
                </a:tc>
                <a:tc hMerge="1">
                  <a:txBody>
                    <a:bodyPr/>
                    <a:lstStyle/>
                    <a:p>
                      <a:endParaRPr lang="ru-RU"/>
                    </a:p>
                  </a:txBody>
                  <a:tcPr>
                    <a:solidFill>
                      <a:schemeClr val="accent1">
                        <a:lumMod val="40000"/>
                        <a:lumOff val="60000"/>
                      </a:schemeClr>
                    </a:solidFill>
                  </a:tcPr>
                </a:tc>
              </a:tr>
              <a:tr h="246094">
                <a:tc vMerge="1">
                  <a:txBody>
                    <a:bodyPr/>
                    <a:lstStyle/>
                    <a:p>
                      <a:endParaRPr lang="ru-RU"/>
                    </a:p>
                  </a:txBody>
                  <a:tcPr>
                    <a:solidFill>
                      <a:schemeClr val="accent1">
                        <a:lumMod val="40000"/>
                        <a:lumOff val="60000"/>
                      </a:schemeClr>
                    </a:solidFill>
                  </a:tcPr>
                </a:tc>
                <a:tc vMerge="1">
                  <a:txBody>
                    <a:bodyPr/>
                    <a:lstStyle/>
                    <a:p>
                      <a:endParaRPr lang="ru-RU"/>
                    </a:p>
                  </a:txBody>
                  <a:tcPr>
                    <a:solidFill>
                      <a:schemeClr val="accent1">
                        <a:lumMod val="40000"/>
                        <a:lumOff val="60000"/>
                      </a:schemeClr>
                    </a:solidFill>
                  </a:tcPr>
                </a:tc>
                <a:tc vMerge="1">
                  <a:txBody>
                    <a:bodyPr/>
                    <a:lstStyle/>
                    <a:p>
                      <a:endParaRPr lang="ru-RU"/>
                    </a:p>
                  </a:txBody>
                  <a:tcPr>
                    <a:solidFill>
                      <a:schemeClr val="accent1">
                        <a:lumMod val="40000"/>
                        <a:lumOff val="60000"/>
                      </a:schemeClr>
                    </a:solidFill>
                  </a:tcPr>
                </a:tc>
                <a:tc>
                  <a:txBody>
                    <a:bodyPr/>
                    <a:lstStyle/>
                    <a:p>
                      <a:pPr algn="ctr" rtl="0" fontAlgn="ctr"/>
                      <a:r>
                        <a:rPr lang="ru-RU" sz="1200" b="0" i="0" u="none" strike="noStrike" dirty="0">
                          <a:solidFill>
                            <a:srgbClr val="000000"/>
                          </a:solidFill>
                          <a:effectLst/>
                          <a:latin typeface="Times New Roman"/>
                        </a:rPr>
                        <a:t>600,00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66,70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5,55</a:t>
                      </a:r>
                    </a:p>
                  </a:txBody>
                  <a:tcPr marL="9525" marR="9525" marT="9525" marB="0" anchor="ctr">
                    <a:cell3D prstMaterial="dkEdge">
                      <a:bevel w="77470" h="12700" prst="softRound"/>
                      <a:lightRig rig="flood" dir="t"/>
                    </a:cell3D>
                    <a:solidFill>
                      <a:schemeClr val="accent2">
                        <a:lumMod val="20000"/>
                        <a:lumOff val="80000"/>
                      </a:schemeClr>
                    </a:solidFill>
                  </a:tcPr>
                </a:tc>
              </a:tr>
            </a:tbl>
          </a:graphicData>
        </a:graphic>
      </p:graphicFrame>
      <p:sp>
        <p:nvSpPr>
          <p:cNvPr id="3"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4" name="TextShape 5"/>
          <p:cNvSpPr txBox="1"/>
          <p:nvPr/>
        </p:nvSpPr>
        <p:spPr>
          <a:xfrm>
            <a:off x="1151200" y="13163"/>
            <a:ext cx="7728300"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Региональный проект «Народный бюджет» </a:t>
            </a:r>
          </a:p>
          <a:p>
            <a:pPr algn="ctr"/>
            <a:r>
              <a:rPr lang="ru-RU" sz="2000" b="1" strike="noStrike" spc="-1" dirty="0" smtClean="0">
                <a:solidFill>
                  <a:srgbClr val="21409A"/>
                </a:solidFill>
                <a:latin typeface="Times New Roman"/>
              </a:rPr>
              <a:t>планируемый на 2021 год, тыс. руб.</a:t>
            </a:r>
            <a:endParaRPr lang="ru-RU" sz="2000" b="0" strike="noStrike" spc="-1" dirty="0">
              <a:latin typeface="Arial"/>
            </a:endParaRPr>
          </a:p>
        </p:txBody>
      </p:sp>
      <p:pic>
        <p:nvPicPr>
          <p:cNvPr id="5" name="Рисунок 267"/>
          <p:cNvPicPr/>
          <p:nvPr/>
        </p:nvPicPr>
        <p:blipFill>
          <a:blip r:embed="rId3"/>
          <a:stretch/>
        </p:blipFill>
        <p:spPr>
          <a:xfrm>
            <a:off x="0" y="3851"/>
            <a:ext cx="1151200" cy="660244"/>
          </a:xfrm>
          <a:prstGeom prst="rect">
            <a:avLst/>
          </a:prstGeom>
          <a:ln>
            <a:noFill/>
          </a:ln>
        </p:spPr>
      </p:pic>
    </p:spTree>
    <p:extLst>
      <p:ext uri="{BB962C8B-B14F-4D97-AF65-F5344CB8AC3E}">
        <p14:creationId xmlns:p14="http://schemas.microsoft.com/office/powerpoint/2010/main" val="41243822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496188274"/>
              </p:ext>
            </p:extLst>
          </p:nvPr>
        </p:nvGraphicFramePr>
        <p:xfrm>
          <a:off x="107502" y="1052736"/>
          <a:ext cx="8928996" cy="5133855"/>
        </p:xfrm>
        <a:graphic>
          <a:graphicData uri="http://schemas.openxmlformats.org/drawingml/2006/table">
            <a:tbl>
              <a:tblPr firstRow="1" bandRow="1">
                <a:tableStyleId>{C4B1156A-380E-4F78-BDF5-A606A8083BF9}</a:tableStyleId>
              </a:tblPr>
              <a:tblGrid>
                <a:gridCol w="288034"/>
                <a:gridCol w="5472608"/>
                <a:gridCol w="1008112"/>
                <a:gridCol w="672076"/>
                <a:gridCol w="768084"/>
                <a:gridCol w="720082"/>
              </a:tblGrid>
              <a:tr h="251134">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 </a:t>
                      </a:r>
                      <a:r>
                        <a:rPr lang="ru-RU" sz="1200" dirty="0" smtClean="0">
                          <a:solidFill>
                            <a:schemeClr val="tx1"/>
                          </a:solidFill>
                          <a:effectLst/>
                          <a:latin typeface="Times New Roman" panose="02020603050405020304" pitchFamily="18" charset="0"/>
                          <a:cs typeface="Times New Roman" panose="02020603050405020304" pitchFamily="18" charset="0"/>
                        </a:rPr>
                        <a:t>№</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Наименование проекта</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Место реализации</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gridSpan="3">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Объем финансирования</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r>
              <a:tr h="25113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РБ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МБ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Иные </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r>
              <a:tr h="246094">
                <a:tc rowSpan="2">
                  <a:txBody>
                    <a:bodyPr/>
                    <a:lstStyle/>
                    <a:p>
                      <a:pPr algn="ctr" rtl="0" fontAlgn="ctr"/>
                      <a:r>
                        <a:rPr lang="ru-RU" sz="1200" b="0" i="0" u="none" strike="noStrike" dirty="0">
                          <a:solidFill>
                            <a:srgbClr val="000000"/>
                          </a:solidFill>
                          <a:effectLst/>
                          <a:latin typeface="Times New Roman"/>
                        </a:rPr>
                        <a:t>10</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t"/>
                      <a:r>
                        <a:rPr lang="ru-RU" sz="1200" b="0" i="0" u="none" strike="noStrike" dirty="0">
                          <a:solidFill>
                            <a:srgbClr val="000000"/>
                          </a:solidFill>
                          <a:effectLst/>
                          <a:latin typeface="Times New Roman"/>
                        </a:rPr>
                        <a:t>Строительство пешеходного тротуара  (на участке «верхний и нижний поселок»)  п</a:t>
                      </a:r>
                      <a:r>
                        <a:rPr lang="ru-RU" sz="1200" b="0" i="0" u="none" strike="noStrike" dirty="0" smtClean="0">
                          <a:solidFill>
                            <a:srgbClr val="000000"/>
                          </a:solidFill>
                          <a:effectLst/>
                          <a:latin typeface="Times New Roman"/>
                        </a:rPr>
                        <a:t>. Шердино</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ctr"/>
                      <a:r>
                        <a:rPr lang="ru-RU" sz="1200" b="0" i="0" u="none" strike="noStrike" dirty="0">
                          <a:solidFill>
                            <a:srgbClr val="000000"/>
                          </a:solidFill>
                          <a:effectLst/>
                          <a:latin typeface="Times New Roman"/>
                        </a:rPr>
                        <a:t>п</a:t>
                      </a:r>
                      <a:r>
                        <a:rPr lang="ru-RU" sz="1200" b="0" i="0" u="none" strike="noStrike" dirty="0" smtClean="0">
                          <a:solidFill>
                            <a:srgbClr val="000000"/>
                          </a:solidFill>
                          <a:effectLst/>
                          <a:latin typeface="Times New Roman"/>
                        </a:rPr>
                        <a:t>. Шердино</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gridSpan="3">
                  <a:txBody>
                    <a:bodyPr/>
                    <a:lstStyle/>
                    <a:p>
                      <a:pPr algn="ctr" rtl="0" fontAlgn="ctr"/>
                      <a:r>
                        <a:rPr lang="ru-RU" sz="1200" b="1" i="0" u="none" strike="noStrike" dirty="0">
                          <a:solidFill>
                            <a:srgbClr val="000000"/>
                          </a:solidFill>
                          <a:effectLst/>
                          <a:latin typeface="Times New Roman"/>
                        </a:rPr>
                        <a:t>668,50</a:t>
                      </a:r>
                    </a:p>
                  </a:txBody>
                  <a:tcPr marL="9525" marR="9525" marT="9525" marB="0" anchor="ctr">
                    <a:cell3D prstMaterial="dkEdge">
                      <a:bevel w="77470" h="12700" prst="softRound"/>
                      <a:lightRig rig="flood" dir="t"/>
                    </a:cell3D>
                    <a:solidFill>
                      <a:schemeClr val="accent2">
                        <a:lumMod val="20000"/>
                        <a:lumOff val="80000"/>
                      </a:schemeClr>
                    </a:solidFill>
                  </a:tcPr>
                </a:tc>
                <a:tc hMerge="1">
                  <a:txBody>
                    <a:bodyPr/>
                    <a:lstStyle/>
                    <a:p>
                      <a:endParaRPr lang="ru-RU"/>
                    </a:p>
                  </a:txBody>
                  <a:tcPr/>
                </a:tc>
                <a:tc hMerge="1">
                  <a:txBody>
                    <a:bodyPr/>
                    <a:lstStyle/>
                    <a:p>
                      <a:endParaRPr lang="ru-RU"/>
                    </a:p>
                  </a:txBody>
                  <a:tcPr/>
                </a:tc>
              </a:tr>
              <a:tr h="33216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a:solidFill>
                            <a:srgbClr val="000000"/>
                          </a:solidFill>
                          <a:effectLst/>
                          <a:latin typeface="Times New Roman"/>
                        </a:rPr>
                        <a:t>600,00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a:solidFill>
                            <a:srgbClr val="000000"/>
                          </a:solidFill>
                          <a:effectLst/>
                          <a:latin typeface="Times New Roman"/>
                        </a:rPr>
                        <a:t>66,70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1,80</a:t>
                      </a:r>
                    </a:p>
                  </a:txBody>
                  <a:tcPr marL="9525" marR="9525" marT="9525" marB="0" anchor="ctr">
                    <a:cell3D prstMaterial="dkEdge">
                      <a:bevel w="77470" h="12700" prst="softRound"/>
                      <a:lightRig rig="flood" dir="t"/>
                    </a:cell3D>
                    <a:solidFill>
                      <a:schemeClr val="accent2">
                        <a:lumMod val="20000"/>
                        <a:lumOff val="80000"/>
                      </a:schemeClr>
                    </a:solidFill>
                  </a:tcPr>
                </a:tc>
              </a:tr>
              <a:tr h="270131">
                <a:tc rowSpan="2">
                  <a:txBody>
                    <a:bodyPr/>
                    <a:lstStyle/>
                    <a:p>
                      <a:pPr algn="ctr" rtl="0" fontAlgn="ctr"/>
                      <a:r>
                        <a:rPr lang="ru-RU" sz="1200" b="0" i="0" u="none" strike="noStrike">
                          <a:solidFill>
                            <a:srgbClr val="000000"/>
                          </a:solidFill>
                          <a:effectLst/>
                          <a:latin typeface="Times New Roman"/>
                        </a:rPr>
                        <a:t>11</a:t>
                      </a: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t"/>
                      <a:r>
                        <a:rPr lang="ru-RU" sz="1200" b="0" i="0" u="none" strike="noStrike" dirty="0">
                          <a:solidFill>
                            <a:srgbClr val="000000"/>
                          </a:solidFill>
                          <a:effectLst/>
                          <a:latin typeface="Times New Roman"/>
                        </a:rPr>
                        <a:t>Ремонт колодцев  п</a:t>
                      </a:r>
                      <a:r>
                        <a:rPr lang="ru-RU" sz="1200" b="0" i="0" u="none" strike="noStrike" dirty="0" smtClean="0">
                          <a:solidFill>
                            <a:srgbClr val="000000"/>
                          </a:solidFill>
                          <a:effectLst/>
                          <a:latin typeface="Times New Roman"/>
                        </a:rPr>
                        <a:t>. Шердино</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ctr"/>
                      <a:r>
                        <a:rPr lang="ru-RU" sz="1200" b="0" i="0" u="none" strike="noStrike" dirty="0">
                          <a:solidFill>
                            <a:srgbClr val="000000"/>
                          </a:solidFill>
                          <a:effectLst/>
                          <a:latin typeface="Times New Roman"/>
                        </a:rPr>
                        <a:t>п</a:t>
                      </a:r>
                      <a:r>
                        <a:rPr lang="ru-RU" sz="1200" b="0" i="0" u="none" strike="noStrike" dirty="0" smtClean="0">
                          <a:solidFill>
                            <a:srgbClr val="000000"/>
                          </a:solidFill>
                          <a:effectLst/>
                          <a:latin typeface="Times New Roman"/>
                        </a:rPr>
                        <a:t>. Шердино</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40000"/>
                        <a:lumOff val="60000"/>
                      </a:schemeClr>
                    </a:solidFill>
                  </a:tcPr>
                </a:tc>
                <a:tc gridSpan="3">
                  <a:txBody>
                    <a:bodyPr/>
                    <a:lstStyle/>
                    <a:p>
                      <a:pPr algn="ctr" rtl="0" fontAlgn="ctr"/>
                      <a:r>
                        <a:rPr lang="ru-RU" sz="1200" b="1" i="0" u="none" strike="noStrike" dirty="0">
                          <a:solidFill>
                            <a:srgbClr val="000000"/>
                          </a:solidFill>
                          <a:effectLst/>
                          <a:latin typeface="Times New Roman"/>
                        </a:rPr>
                        <a:t>668,50</a:t>
                      </a:r>
                    </a:p>
                  </a:txBody>
                  <a:tcPr marL="9525" marR="9525" marT="9525" marB="0" anchor="ctr">
                    <a:cell3D prstMaterial="dkEdge">
                      <a:bevel w="77470" h="12700" prst="softRound"/>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a:solidFill>
                            <a:srgbClr val="000000"/>
                          </a:solidFill>
                          <a:effectLst/>
                          <a:latin typeface="Times New Roman"/>
                        </a:rPr>
                        <a:t>600,00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a:solidFill>
                            <a:srgbClr val="000000"/>
                          </a:solidFill>
                          <a:effectLst/>
                          <a:latin typeface="Times New Roman"/>
                        </a:rPr>
                        <a:t>66,70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a:solidFill>
                            <a:srgbClr val="000000"/>
                          </a:solidFill>
                          <a:effectLst/>
                          <a:latin typeface="Times New Roman"/>
                        </a:rPr>
                        <a:t>1,80</a:t>
                      </a:r>
                    </a:p>
                  </a:txBody>
                  <a:tcPr marL="9525" marR="9525" marT="9525" marB="0" anchor="ctr">
                    <a:cell3D prstMaterial="dkEdge">
                      <a:bevel w="77470" h="12700" prst="softRound"/>
                      <a:lightRig rig="flood" dir="t"/>
                    </a:cell3D>
                    <a:solidFill>
                      <a:schemeClr val="accent2">
                        <a:lumMod val="40000"/>
                        <a:lumOff val="60000"/>
                      </a:schemeClr>
                    </a:solidFill>
                  </a:tcPr>
                </a:tc>
              </a:tr>
              <a:tr h="270131">
                <a:tc rowSpan="2">
                  <a:txBody>
                    <a:bodyPr/>
                    <a:lstStyle/>
                    <a:p>
                      <a:pPr algn="ctr" rtl="0" fontAlgn="ctr"/>
                      <a:r>
                        <a:rPr lang="ru-RU" sz="1200" b="0" i="0" u="none" strike="noStrike" dirty="0">
                          <a:solidFill>
                            <a:srgbClr val="000000"/>
                          </a:solidFill>
                          <a:effectLst/>
                          <a:latin typeface="Times New Roman"/>
                        </a:rPr>
                        <a:t>12</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t"/>
                      <a:r>
                        <a:rPr lang="ru-RU" sz="1200" b="0" i="0" u="none" strike="noStrike" dirty="0">
                          <a:solidFill>
                            <a:srgbClr val="000000"/>
                          </a:solidFill>
                          <a:effectLst/>
                          <a:latin typeface="Times New Roman"/>
                        </a:rPr>
                        <a:t>Благоустройство территории п</a:t>
                      </a:r>
                      <a:r>
                        <a:rPr lang="ru-RU" sz="1200" b="0" i="0" u="none" strike="noStrike" dirty="0" smtClean="0">
                          <a:solidFill>
                            <a:srgbClr val="000000"/>
                          </a:solidFill>
                          <a:effectLst/>
                          <a:latin typeface="Times New Roman"/>
                        </a:rPr>
                        <a:t>. Шердино</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ctr"/>
                      <a:r>
                        <a:rPr lang="ru-RU" sz="1200" b="0" i="0" u="none" strike="noStrike" dirty="0">
                          <a:solidFill>
                            <a:srgbClr val="000000"/>
                          </a:solidFill>
                          <a:effectLst/>
                          <a:latin typeface="Times New Roman"/>
                        </a:rPr>
                        <a:t>п</a:t>
                      </a:r>
                      <a:r>
                        <a:rPr lang="ru-RU" sz="1200" b="0" i="0" u="none" strike="noStrike" dirty="0" smtClean="0">
                          <a:solidFill>
                            <a:srgbClr val="000000"/>
                          </a:solidFill>
                          <a:effectLst/>
                          <a:latin typeface="Times New Roman"/>
                        </a:rPr>
                        <a:t>. Шердино</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gridSpan="3">
                  <a:txBody>
                    <a:bodyPr/>
                    <a:lstStyle/>
                    <a:p>
                      <a:pPr algn="ctr" rtl="0" fontAlgn="ctr"/>
                      <a:r>
                        <a:rPr lang="ru-RU" sz="1200" b="1" i="0" u="none" strike="noStrike" dirty="0">
                          <a:solidFill>
                            <a:srgbClr val="000000"/>
                          </a:solidFill>
                          <a:effectLst/>
                          <a:latin typeface="Times New Roman"/>
                        </a:rPr>
                        <a:t>557,40</a:t>
                      </a:r>
                    </a:p>
                  </a:txBody>
                  <a:tcPr marL="9525" marR="9525" marT="9525" marB="0" anchor="ctr">
                    <a:cell3D prstMaterial="dkEdge">
                      <a:bevel w="77470" h="12700" prst="softRound"/>
                      <a:lightRig rig="flood" dir="t"/>
                    </a:cell3D>
                    <a:solidFill>
                      <a:schemeClr val="accent2">
                        <a:lumMod val="20000"/>
                        <a:lumOff val="80000"/>
                      </a:schemeClr>
                    </a:solidFill>
                  </a:tcPr>
                </a:tc>
                <a:tc hMerge="1">
                  <a:txBody>
                    <a:bodyPr/>
                    <a:lstStyle/>
                    <a:p>
                      <a:endParaRPr lang="ru-RU"/>
                    </a:p>
                  </a:txBody>
                  <a:tcPr/>
                </a:tc>
                <a:tc hMerge="1">
                  <a:txBody>
                    <a:bodyPr/>
                    <a:lstStyle/>
                    <a:p>
                      <a:endParaRPr lang="ru-RU"/>
                    </a:p>
                  </a:txBody>
                  <a:tcPr/>
                </a:tc>
              </a:tr>
              <a:tr h="25960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a:solidFill>
                            <a:srgbClr val="000000"/>
                          </a:solidFill>
                          <a:effectLst/>
                          <a:latin typeface="Times New Roman"/>
                        </a:rPr>
                        <a:t>500,00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a:solidFill>
                            <a:srgbClr val="000000"/>
                          </a:solidFill>
                          <a:effectLst/>
                          <a:latin typeface="Times New Roman"/>
                        </a:rPr>
                        <a:t>55,60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1,80</a:t>
                      </a:r>
                    </a:p>
                  </a:txBody>
                  <a:tcPr marL="9525" marR="9525" marT="9525" marB="0" anchor="ctr">
                    <a:cell3D prstMaterial="dkEdge">
                      <a:bevel w="77470" h="12700" prst="softRound"/>
                      <a:lightRig rig="flood" dir="t"/>
                    </a:cell3D>
                    <a:solidFill>
                      <a:schemeClr val="accent2">
                        <a:lumMod val="20000"/>
                        <a:lumOff val="80000"/>
                      </a:schemeClr>
                    </a:solidFill>
                  </a:tcPr>
                </a:tc>
              </a:tr>
              <a:tr h="280657">
                <a:tc rowSpan="2">
                  <a:txBody>
                    <a:bodyPr/>
                    <a:lstStyle/>
                    <a:p>
                      <a:pPr algn="ctr" rtl="0" fontAlgn="ctr"/>
                      <a:r>
                        <a:rPr lang="ru-RU" sz="1200" b="0" i="0" u="none" strike="noStrike">
                          <a:solidFill>
                            <a:srgbClr val="000000"/>
                          </a:solidFill>
                          <a:effectLst/>
                          <a:latin typeface="Times New Roman"/>
                        </a:rPr>
                        <a:t>13</a:t>
                      </a: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t"/>
                      <a:r>
                        <a:rPr lang="ru-RU" sz="1200" b="0" i="0" u="none" strike="noStrike" dirty="0">
                          <a:solidFill>
                            <a:srgbClr val="000000"/>
                          </a:solidFill>
                          <a:effectLst/>
                          <a:latin typeface="Times New Roman"/>
                        </a:rPr>
                        <a:t>Обустройство дороги к кладбищу в п</a:t>
                      </a:r>
                      <a:r>
                        <a:rPr lang="ru-RU" sz="1200" b="0" i="0" u="none" strike="noStrike" dirty="0" smtClean="0">
                          <a:solidFill>
                            <a:srgbClr val="000000"/>
                          </a:solidFill>
                          <a:effectLst/>
                          <a:latin typeface="Times New Roman"/>
                        </a:rPr>
                        <a:t>. Лемтыбож</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ctr"/>
                      <a:r>
                        <a:rPr lang="ru-RU" sz="1200" b="0" i="0" u="none" strike="noStrike" dirty="0">
                          <a:solidFill>
                            <a:srgbClr val="000000"/>
                          </a:solidFill>
                          <a:effectLst/>
                          <a:latin typeface="Times New Roman"/>
                        </a:rPr>
                        <a:t>п</a:t>
                      </a:r>
                      <a:r>
                        <a:rPr lang="ru-RU" sz="1200" b="0" i="0" u="none" strike="noStrike" dirty="0" smtClean="0">
                          <a:solidFill>
                            <a:srgbClr val="000000"/>
                          </a:solidFill>
                          <a:effectLst/>
                          <a:latin typeface="Times New Roman"/>
                        </a:rPr>
                        <a:t>. Лемтыбож</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40000"/>
                        <a:lumOff val="60000"/>
                      </a:schemeClr>
                    </a:solidFill>
                  </a:tcPr>
                </a:tc>
                <a:tc gridSpan="3">
                  <a:txBody>
                    <a:bodyPr/>
                    <a:lstStyle/>
                    <a:p>
                      <a:pPr algn="ctr" rtl="0" fontAlgn="ctr"/>
                      <a:r>
                        <a:rPr lang="ru-RU" sz="1200" b="1" i="0" u="none" strike="noStrike">
                          <a:solidFill>
                            <a:srgbClr val="000000"/>
                          </a:solidFill>
                          <a:effectLst/>
                          <a:latin typeface="Times New Roman"/>
                        </a:rPr>
                        <a:t>1 116,70</a:t>
                      </a:r>
                    </a:p>
                  </a:txBody>
                  <a:tcPr marL="9525" marR="9525" marT="9525" marB="0" anchor="ctr">
                    <a:cell3D prstMaterial="dkEdge">
                      <a:bevel w="77470" h="12700" prst="softRound"/>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a:solidFill>
                            <a:srgbClr val="000000"/>
                          </a:solidFill>
                          <a:effectLst/>
                          <a:latin typeface="Times New Roman"/>
                        </a:rPr>
                        <a:t>1 000,00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a:solidFill>
                            <a:srgbClr val="000000"/>
                          </a:solidFill>
                          <a:effectLst/>
                          <a:latin typeface="Times New Roman"/>
                        </a:rPr>
                        <a:t>111,10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a:solidFill>
                            <a:srgbClr val="000000"/>
                          </a:solidFill>
                          <a:effectLst/>
                          <a:latin typeface="Times New Roman"/>
                        </a:rPr>
                        <a:t>5,60</a:t>
                      </a:r>
                    </a:p>
                  </a:txBody>
                  <a:tcPr marL="9525" marR="9525" marT="9525" marB="0" anchor="ctr">
                    <a:cell3D prstMaterial="dkEdge">
                      <a:bevel w="77470" h="12700" prst="softRound"/>
                      <a:lightRig rig="flood" dir="t"/>
                    </a:cell3D>
                    <a:solidFill>
                      <a:schemeClr val="accent2">
                        <a:lumMod val="40000"/>
                        <a:lumOff val="60000"/>
                      </a:schemeClr>
                    </a:solidFill>
                  </a:tcPr>
                </a:tc>
              </a:tr>
              <a:tr h="270131">
                <a:tc rowSpan="2">
                  <a:txBody>
                    <a:bodyPr/>
                    <a:lstStyle/>
                    <a:p>
                      <a:pPr algn="ctr" rtl="0" fontAlgn="ctr"/>
                      <a:r>
                        <a:rPr lang="ru-RU" sz="1200" b="0" i="0" u="none" strike="noStrike" dirty="0">
                          <a:solidFill>
                            <a:srgbClr val="000000"/>
                          </a:solidFill>
                          <a:effectLst/>
                          <a:latin typeface="Times New Roman"/>
                        </a:rPr>
                        <a:t>14</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t"/>
                      <a:r>
                        <a:rPr lang="ru-RU" sz="1200" b="0" i="0" u="none" strike="noStrike" dirty="0">
                          <a:solidFill>
                            <a:srgbClr val="000000"/>
                          </a:solidFill>
                          <a:effectLst/>
                          <a:latin typeface="Times New Roman"/>
                        </a:rPr>
                        <a:t>«Объект культуры — культурный объект» п</a:t>
                      </a:r>
                      <a:r>
                        <a:rPr lang="ru-RU" sz="1200" b="0" i="0" u="none" strike="noStrike" dirty="0" smtClean="0">
                          <a:solidFill>
                            <a:srgbClr val="000000"/>
                          </a:solidFill>
                          <a:effectLst/>
                          <a:latin typeface="Times New Roman"/>
                        </a:rPr>
                        <a:t>. Лемтыбож</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ctr"/>
                      <a:r>
                        <a:rPr lang="ru-RU" sz="1200" b="0" i="0" u="none" strike="noStrike" dirty="0">
                          <a:solidFill>
                            <a:srgbClr val="000000"/>
                          </a:solidFill>
                          <a:effectLst/>
                          <a:latin typeface="Times New Roman"/>
                        </a:rPr>
                        <a:t>п</a:t>
                      </a:r>
                      <a:r>
                        <a:rPr lang="ru-RU" sz="1200" b="0" i="0" u="none" strike="noStrike" dirty="0" smtClean="0">
                          <a:solidFill>
                            <a:srgbClr val="000000"/>
                          </a:solidFill>
                          <a:effectLst/>
                          <a:latin typeface="Times New Roman"/>
                        </a:rPr>
                        <a:t>. Лемтыбож</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gridSpan="3">
                  <a:txBody>
                    <a:bodyPr/>
                    <a:lstStyle/>
                    <a:p>
                      <a:pPr algn="ctr" rtl="0" fontAlgn="ctr"/>
                      <a:r>
                        <a:rPr lang="ru-RU" sz="1200" b="1" i="0" u="none" strike="noStrike" dirty="0">
                          <a:solidFill>
                            <a:srgbClr val="000000"/>
                          </a:solidFill>
                          <a:effectLst/>
                          <a:latin typeface="Times New Roman"/>
                        </a:rPr>
                        <a:t>559,60</a:t>
                      </a:r>
                    </a:p>
                  </a:txBody>
                  <a:tcPr marL="9525" marR="9525" marT="9525" marB="0" anchor="ctr">
                    <a:cell3D prstMaterial="dkEdge">
                      <a:bevel w="77470" h="12700" prst="softRound"/>
                      <a:lightRig rig="flood" dir="t"/>
                    </a:cell3D>
                    <a:solidFill>
                      <a:schemeClr val="accent2">
                        <a:lumMod val="20000"/>
                        <a:lumOff val="80000"/>
                      </a:schemeClr>
                    </a:solidFill>
                  </a:tcPr>
                </a:tc>
                <a:tc hMerge="1">
                  <a:txBody>
                    <a:bodyPr/>
                    <a:lstStyle/>
                    <a:p>
                      <a:endParaRPr lang="ru-RU"/>
                    </a:p>
                  </a:txBody>
                  <a:tcPr/>
                </a:tc>
                <a:tc hMerge="1">
                  <a:txBody>
                    <a:bodyPr/>
                    <a:lstStyle/>
                    <a:p>
                      <a:endParaRPr lang="ru-RU"/>
                    </a:p>
                  </a:txBody>
                  <a:tcPr/>
                </a:tc>
              </a:tr>
              <a:tr h="27013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a:solidFill>
                            <a:srgbClr val="000000"/>
                          </a:solidFill>
                          <a:effectLst/>
                          <a:latin typeface="Times New Roman"/>
                        </a:rPr>
                        <a:t>500,00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a:solidFill>
                            <a:srgbClr val="000000"/>
                          </a:solidFill>
                          <a:effectLst/>
                          <a:latin typeface="Times New Roman"/>
                        </a:rPr>
                        <a:t>54,00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5,60</a:t>
                      </a:r>
                    </a:p>
                  </a:txBody>
                  <a:tcPr marL="9525" marR="9525" marT="9525" marB="0" anchor="ctr">
                    <a:cell3D prstMaterial="dkEdge">
                      <a:bevel w="77470" h="12700" prst="softRound"/>
                      <a:lightRig rig="flood" dir="t"/>
                    </a:cell3D>
                    <a:solidFill>
                      <a:schemeClr val="accent2">
                        <a:lumMod val="20000"/>
                        <a:lumOff val="80000"/>
                      </a:schemeClr>
                    </a:solidFill>
                  </a:tcPr>
                </a:tc>
              </a:tr>
              <a:tr h="270131">
                <a:tc rowSpan="2">
                  <a:txBody>
                    <a:bodyPr/>
                    <a:lstStyle/>
                    <a:p>
                      <a:pPr algn="ctr" rtl="0" fontAlgn="ctr"/>
                      <a:r>
                        <a:rPr lang="ru-RU" sz="1200" b="0" i="0" u="none" strike="noStrike">
                          <a:solidFill>
                            <a:srgbClr val="000000"/>
                          </a:solidFill>
                          <a:effectLst/>
                          <a:latin typeface="Times New Roman"/>
                        </a:rPr>
                        <a:t>15</a:t>
                      </a: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t"/>
                      <a:r>
                        <a:rPr lang="ru-RU" sz="1200" b="0" i="0" u="none" strike="noStrike">
                          <a:solidFill>
                            <a:srgbClr val="000000"/>
                          </a:solidFill>
                          <a:effectLst/>
                          <a:latin typeface="Times New Roman"/>
                        </a:rPr>
                        <a:t>Благоустройство территории с. Подчерье</a:t>
                      </a: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ctr"/>
                      <a:r>
                        <a:rPr lang="ru-RU" sz="1200" b="0" i="0" u="none" strike="noStrike" dirty="0">
                          <a:solidFill>
                            <a:srgbClr val="000000"/>
                          </a:solidFill>
                          <a:effectLst/>
                          <a:latin typeface="Times New Roman"/>
                        </a:rPr>
                        <a:t>с. Подчерье</a:t>
                      </a:r>
                    </a:p>
                  </a:txBody>
                  <a:tcPr marL="9525" marR="9525" marT="9525" marB="0" anchor="ctr">
                    <a:cell3D prstMaterial="dkEdge">
                      <a:bevel w="77470" h="12700" prst="softRound"/>
                      <a:lightRig rig="flood" dir="t"/>
                    </a:cell3D>
                    <a:solidFill>
                      <a:schemeClr val="accent2">
                        <a:lumMod val="40000"/>
                        <a:lumOff val="60000"/>
                      </a:schemeClr>
                    </a:solidFill>
                  </a:tcPr>
                </a:tc>
                <a:tc gridSpan="3">
                  <a:txBody>
                    <a:bodyPr/>
                    <a:lstStyle/>
                    <a:p>
                      <a:pPr algn="ctr" rtl="0" fontAlgn="ctr"/>
                      <a:r>
                        <a:rPr lang="ru-RU" sz="1200" b="1" i="0" u="none" strike="noStrike">
                          <a:solidFill>
                            <a:srgbClr val="000000"/>
                          </a:solidFill>
                          <a:effectLst/>
                          <a:latin typeface="Times New Roman"/>
                        </a:rPr>
                        <a:t>1 117,11</a:t>
                      </a:r>
                    </a:p>
                  </a:txBody>
                  <a:tcPr marL="9525" marR="9525" marT="9525" marB="0" anchor="ctr">
                    <a:cell3D prstMaterial="dkEdge">
                      <a:bevel w="77470" h="12700" prst="softRound"/>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a:solidFill>
                            <a:srgbClr val="000000"/>
                          </a:solidFill>
                          <a:effectLst/>
                          <a:latin typeface="Times New Roman"/>
                        </a:rPr>
                        <a:t>1 000,00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a:solidFill>
                            <a:srgbClr val="000000"/>
                          </a:solidFill>
                          <a:effectLst/>
                          <a:latin typeface="Times New Roman"/>
                        </a:rPr>
                        <a:t>111,11</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a:solidFill>
                            <a:srgbClr val="000000"/>
                          </a:solidFill>
                          <a:effectLst/>
                          <a:latin typeface="Times New Roman"/>
                        </a:rPr>
                        <a:t>6,00</a:t>
                      </a:r>
                    </a:p>
                  </a:txBody>
                  <a:tcPr marL="9525" marR="9525" marT="9525" marB="0" anchor="ctr">
                    <a:cell3D prstMaterial="dkEdge">
                      <a:bevel w="77470" h="12700" prst="softRound"/>
                      <a:lightRig rig="flood" dir="t"/>
                    </a:cell3D>
                    <a:solidFill>
                      <a:schemeClr val="accent2">
                        <a:lumMod val="40000"/>
                        <a:lumOff val="60000"/>
                      </a:schemeClr>
                    </a:solidFill>
                  </a:tcPr>
                </a:tc>
              </a:tr>
              <a:tr h="270131">
                <a:tc rowSpan="2">
                  <a:txBody>
                    <a:bodyPr/>
                    <a:lstStyle/>
                    <a:p>
                      <a:pPr algn="ctr" rtl="0" fontAlgn="ctr"/>
                      <a:r>
                        <a:rPr lang="ru-RU" sz="1200" b="0" i="0" u="none" strike="noStrike" dirty="0">
                          <a:solidFill>
                            <a:srgbClr val="000000"/>
                          </a:solidFill>
                          <a:effectLst/>
                          <a:latin typeface="Times New Roman"/>
                        </a:rPr>
                        <a:t>16</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t"/>
                      <a:r>
                        <a:rPr lang="ru-RU" sz="1200" b="0" i="0" u="none" strike="noStrike" dirty="0">
                          <a:solidFill>
                            <a:srgbClr val="000000"/>
                          </a:solidFill>
                          <a:effectLst/>
                          <a:latin typeface="Times New Roman"/>
                        </a:rPr>
                        <a:t>Реконструкция водонапорной башни в  п</a:t>
                      </a:r>
                      <a:r>
                        <a:rPr lang="ru-RU" sz="1200" b="0" i="0" u="none" strike="noStrike" dirty="0" smtClean="0">
                          <a:solidFill>
                            <a:srgbClr val="000000"/>
                          </a:solidFill>
                          <a:effectLst/>
                          <a:latin typeface="Times New Roman"/>
                        </a:rPr>
                        <a:t>. Усть-Соплеск</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ctr"/>
                      <a:r>
                        <a:rPr lang="ru-RU" sz="1200" b="0" i="0" u="none" strike="noStrike" dirty="0">
                          <a:solidFill>
                            <a:srgbClr val="000000"/>
                          </a:solidFill>
                          <a:effectLst/>
                          <a:latin typeface="Times New Roman"/>
                        </a:rPr>
                        <a:t> п</a:t>
                      </a:r>
                      <a:r>
                        <a:rPr lang="ru-RU" sz="1200" b="0" i="0" u="none" strike="noStrike" dirty="0" smtClean="0">
                          <a:solidFill>
                            <a:srgbClr val="000000"/>
                          </a:solidFill>
                          <a:effectLst/>
                          <a:latin typeface="Times New Roman"/>
                        </a:rPr>
                        <a:t>. Усть-Соплеск</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gridSpan="3">
                  <a:txBody>
                    <a:bodyPr/>
                    <a:lstStyle/>
                    <a:p>
                      <a:pPr algn="ctr" rtl="0" fontAlgn="ctr"/>
                      <a:r>
                        <a:rPr lang="ru-RU" sz="1200" b="1" i="0" u="none" strike="noStrike" dirty="0">
                          <a:solidFill>
                            <a:srgbClr val="000000"/>
                          </a:solidFill>
                          <a:effectLst/>
                          <a:latin typeface="Times New Roman"/>
                        </a:rPr>
                        <a:t>1 116,50</a:t>
                      </a:r>
                    </a:p>
                  </a:txBody>
                  <a:tcPr marL="9525" marR="9525" marT="9525" marB="0" anchor="ctr">
                    <a:cell3D prstMaterial="dkEdge">
                      <a:bevel w="77470" h="12700" prst="softRound"/>
                      <a:lightRig rig="flood" dir="t"/>
                    </a:cell3D>
                    <a:solidFill>
                      <a:schemeClr val="accent2">
                        <a:lumMod val="20000"/>
                        <a:lumOff val="8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dirty="0">
                          <a:solidFill>
                            <a:srgbClr val="000000"/>
                          </a:solidFill>
                          <a:effectLst/>
                          <a:latin typeface="Times New Roman"/>
                        </a:rPr>
                        <a:t>1 000,00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111,10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5,40</a:t>
                      </a:r>
                    </a:p>
                  </a:txBody>
                  <a:tcPr marL="9525" marR="9525" marT="9525" marB="0" anchor="ctr">
                    <a:cell3D prstMaterial="dkEdge">
                      <a:bevel w="77470" h="12700" prst="softRound"/>
                      <a:lightRig rig="flood" dir="t"/>
                    </a:cell3D>
                    <a:solidFill>
                      <a:schemeClr val="accent2">
                        <a:lumMod val="20000"/>
                        <a:lumOff val="80000"/>
                      </a:schemeClr>
                    </a:solidFill>
                  </a:tcPr>
                </a:tc>
              </a:tr>
              <a:tr h="295533">
                <a:tc rowSpan="2" gridSpan="3">
                  <a:txBody>
                    <a:bodyPr/>
                    <a:lstStyle/>
                    <a:p>
                      <a:pPr algn="r" fontAlgn="b"/>
                      <a:r>
                        <a:rPr lang="ru-RU" sz="1200" b="1" i="0" u="none" strike="noStrike" dirty="0">
                          <a:solidFill>
                            <a:srgbClr val="000000"/>
                          </a:solidFill>
                          <a:effectLst/>
                          <a:latin typeface="Times New Roman"/>
                        </a:rPr>
                        <a:t>Всего</a:t>
                      </a:r>
                    </a:p>
                  </a:txBody>
                  <a:tcPr marL="9525" marR="9525" marT="9525" marB="0" anchor="ctr">
                    <a:cell3D prstMaterial="dkEdge">
                      <a:bevel w="77470" h="12700" prst="softRound"/>
                      <a:lightRig rig="flood" dir="t"/>
                    </a:cell3D>
                    <a:solidFill>
                      <a:schemeClr val="accent2">
                        <a:lumMod val="40000"/>
                        <a:lumOff val="60000"/>
                      </a:schemeClr>
                    </a:solidFill>
                  </a:tcPr>
                </a:tc>
                <a:tc rowSpan="2" hMerge="1">
                  <a:txBody>
                    <a:bodyPr/>
                    <a:lstStyle/>
                    <a:p>
                      <a:endParaRPr lang="ru-RU"/>
                    </a:p>
                  </a:txBody>
                  <a:tcPr>
                    <a:solidFill>
                      <a:schemeClr val="accent1">
                        <a:lumMod val="40000"/>
                        <a:lumOff val="60000"/>
                      </a:schemeClr>
                    </a:solidFill>
                  </a:tcPr>
                </a:tc>
                <a:tc rowSpan="2" hMerge="1">
                  <a:txBody>
                    <a:bodyPr/>
                    <a:lstStyle/>
                    <a:p>
                      <a:endParaRPr lang="ru-RU"/>
                    </a:p>
                  </a:txBody>
                  <a:tcPr>
                    <a:solidFill>
                      <a:schemeClr val="accent1">
                        <a:lumMod val="40000"/>
                        <a:lumOff val="60000"/>
                      </a:schemeClr>
                    </a:solidFill>
                  </a:tcPr>
                </a:tc>
                <a:tc gridSpan="3">
                  <a:txBody>
                    <a:bodyPr/>
                    <a:lstStyle/>
                    <a:p>
                      <a:pPr algn="ctr" rtl="0" fontAlgn="ctr"/>
                      <a:r>
                        <a:rPr lang="ru-RU" sz="1200" b="1" i="0" u="none" strike="noStrike" dirty="0">
                          <a:solidFill>
                            <a:srgbClr val="000000"/>
                          </a:solidFill>
                          <a:effectLst/>
                          <a:latin typeface="Times New Roman"/>
                        </a:rPr>
                        <a:t>10 626,34</a:t>
                      </a:r>
                    </a:p>
                  </a:txBody>
                  <a:tcPr marL="9525" marR="9525" marT="9525" marB="0" anchor="ctr">
                    <a:cell3D prstMaterial="dkEdge">
                      <a:bevel w="77470" h="12700" prst="softRound"/>
                      <a:lightRig rig="flood" dir="t"/>
                    </a:cell3D>
                    <a:solidFill>
                      <a:schemeClr val="accent2">
                        <a:lumMod val="40000"/>
                        <a:lumOff val="60000"/>
                      </a:schemeClr>
                    </a:solidFill>
                  </a:tcPr>
                </a:tc>
                <a:tc hMerge="1">
                  <a:txBody>
                    <a:bodyPr/>
                    <a:lstStyle/>
                    <a:p>
                      <a:endParaRPr lang="ru-RU"/>
                    </a:p>
                  </a:txBody>
                  <a:tcPr>
                    <a:solidFill>
                      <a:schemeClr val="accent1">
                        <a:lumMod val="40000"/>
                        <a:lumOff val="60000"/>
                      </a:schemeClr>
                    </a:solidFill>
                  </a:tcPr>
                </a:tc>
                <a:tc hMerge="1">
                  <a:txBody>
                    <a:bodyPr/>
                    <a:lstStyle/>
                    <a:p>
                      <a:endParaRPr lang="ru-RU"/>
                    </a:p>
                  </a:txBody>
                  <a:tcPr>
                    <a:solidFill>
                      <a:schemeClr val="accent1">
                        <a:lumMod val="40000"/>
                        <a:lumOff val="60000"/>
                      </a:schemeClr>
                    </a:solidFill>
                  </a:tcPr>
                </a:tc>
              </a:tr>
              <a:tr h="246094">
                <a:tc gridSpan="3" vMerge="1">
                  <a:txBody>
                    <a:bodyPr/>
                    <a:lstStyle/>
                    <a:p>
                      <a:endParaRPr lang="ru-RU"/>
                    </a:p>
                  </a:txBody>
                  <a:tcPr>
                    <a:solidFill>
                      <a:schemeClr val="accent1">
                        <a:lumMod val="40000"/>
                        <a:lumOff val="60000"/>
                      </a:schemeClr>
                    </a:solidFill>
                  </a:tcPr>
                </a:tc>
                <a:tc hMerge="1" vMerge="1">
                  <a:txBody>
                    <a:bodyPr/>
                    <a:lstStyle/>
                    <a:p>
                      <a:endParaRPr lang="ru-RU"/>
                    </a:p>
                  </a:txBody>
                  <a:tcPr>
                    <a:solidFill>
                      <a:schemeClr val="accent1">
                        <a:lumMod val="40000"/>
                        <a:lumOff val="60000"/>
                      </a:schemeClr>
                    </a:solidFill>
                  </a:tcPr>
                </a:tc>
                <a:tc hMerge="1" vMerge="1">
                  <a:txBody>
                    <a:bodyPr/>
                    <a:lstStyle/>
                    <a:p>
                      <a:endParaRPr lang="ru-RU"/>
                    </a:p>
                  </a:txBody>
                  <a:tcPr>
                    <a:solidFill>
                      <a:schemeClr val="accent1">
                        <a:lumMod val="40000"/>
                        <a:lumOff val="60000"/>
                      </a:schemeClr>
                    </a:solidFill>
                  </a:tcPr>
                </a:tc>
                <a:tc>
                  <a:txBody>
                    <a:bodyPr/>
                    <a:lstStyle/>
                    <a:p>
                      <a:pPr algn="ctr" fontAlgn="b"/>
                      <a:r>
                        <a:rPr lang="ru-RU" sz="1200" b="1" i="0" u="none" strike="noStrike">
                          <a:solidFill>
                            <a:srgbClr val="000000"/>
                          </a:solidFill>
                          <a:effectLst/>
                          <a:latin typeface="Times New Roman"/>
                        </a:rPr>
                        <a:t>9 500,00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fontAlgn="b"/>
                      <a:r>
                        <a:rPr lang="ru-RU" sz="1200" b="1" i="0" u="none" strike="noStrike" dirty="0">
                          <a:solidFill>
                            <a:srgbClr val="000000"/>
                          </a:solidFill>
                          <a:effectLst/>
                          <a:latin typeface="Times New Roman"/>
                        </a:rPr>
                        <a:t>1 054,54</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fontAlgn="b"/>
                      <a:r>
                        <a:rPr lang="ru-RU" sz="1200" b="1" i="0" u="none" strike="noStrike" dirty="0">
                          <a:solidFill>
                            <a:srgbClr val="000000"/>
                          </a:solidFill>
                          <a:effectLst/>
                          <a:latin typeface="Times New Roman"/>
                        </a:rPr>
                        <a:t>71,80</a:t>
                      </a:r>
                    </a:p>
                  </a:txBody>
                  <a:tcPr marL="9525" marR="9525" marT="9525" marB="0" anchor="ctr">
                    <a:cell3D prstMaterial="dkEdge">
                      <a:bevel w="77470" h="12700" prst="softRound"/>
                      <a:lightRig rig="flood" dir="t"/>
                    </a:cell3D>
                    <a:solidFill>
                      <a:schemeClr val="accent2">
                        <a:lumMod val="40000"/>
                        <a:lumOff val="60000"/>
                      </a:schemeClr>
                    </a:solidFill>
                  </a:tcPr>
                </a:tc>
              </a:tr>
            </a:tbl>
          </a:graphicData>
        </a:graphic>
      </p:graphicFrame>
      <p:sp>
        <p:nvSpPr>
          <p:cNvPr id="3"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4" name="TextShape 5"/>
          <p:cNvSpPr txBox="1"/>
          <p:nvPr/>
        </p:nvSpPr>
        <p:spPr>
          <a:xfrm>
            <a:off x="1151200" y="13163"/>
            <a:ext cx="7728300" cy="774720"/>
          </a:xfrm>
          <a:prstGeom prst="rect">
            <a:avLst/>
          </a:prstGeom>
          <a:noFill/>
          <a:ln>
            <a:noFill/>
          </a:ln>
        </p:spPr>
        <p:txBody>
          <a:bodyPr lIns="90000" tIns="45000" rIns="90000" bIns="45000"/>
          <a:lstStyle/>
          <a:p>
            <a:pPr algn="ctr"/>
            <a:r>
              <a:rPr lang="ru-RU" sz="2000" b="1" spc="-1" dirty="0">
                <a:solidFill>
                  <a:srgbClr val="21409A"/>
                </a:solidFill>
                <a:latin typeface="Times New Roman"/>
              </a:rPr>
              <a:t>Региональный проект «Народный бюджет» </a:t>
            </a:r>
            <a:endParaRPr lang="ru-RU" sz="2000" b="1" spc="-1" dirty="0" smtClean="0">
              <a:solidFill>
                <a:srgbClr val="21409A"/>
              </a:solidFill>
              <a:latin typeface="Times New Roman"/>
            </a:endParaRPr>
          </a:p>
          <a:p>
            <a:pPr algn="ctr"/>
            <a:r>
              <a:rPr lang="ru-RU" sz="2000" b="1" spc="-1" dirty="0" smtClean="0">
                <a:solidFill>
                  <a:srgbClr val="21409A"/>
                </a:solidFill>
                <a:latin typeface="Times New Roman"/>
              </a:rPr>
              <a:t>планируемый на </a:t>
            </a:r>
            <a:r>
              <a:rPr lang="ru-RU" sz="2000" b="1" spc="-1" dirty="0">
                <a:solidFill>
                  <a:srgbClr val="21409A"/>
                </a:solidFill>
                <a:latin typeface="Times New Roman"/>
              </a:rPr>
              <a:t>2021 год, тыс. руб.</a:t>
            </a:r>
            <a:endParaRPr lang="ru-RU" sz="2000" spc="-1" dirty="0">
              <a:latin typeface="Arial"/>
            </a:endParaRPr>
          </a:p>
        </p:txBody>
      </p:sp>
      <p:pic>
        <p:nvPicPr>
          <p:cNvPr id="5" name="Рисунок 267"/>
          <p:cNvPicPr/>
          <p:nvPr/>
        </p:nvPicPr>
        <p:blipFill>
          <a:blip r:embed="rId3"/>
          <a:stretch/>
        </p:blipFill>
        <p:spPr>
          <a:xfrm>
            <a:off x="0" y="3851"/>
            <a:ext cx="1151200" cy="660244"/>
          </a:xfrm>
          <a:prstGeom prst="rect">
            <a:avLst/>
          </a:prstGeom>
          <a:ln>
            <a:noFill/>
          </a:ln>
        </p:spPr>
      </p:pic>
    </p:spTree>
    <p:extLst>
      <p:ext uri="{BB962C8B-B14F-4D97-AF65-F5344CB8AC3E}">
        <p14:creationId xmlns:p14="http://schemas.microsoft.com/office/powerpoint/2010/main" val="7200030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0"/>
            <a:ext cx="9144000" cy="1048885"/>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6684692"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Направление расходов </a:t>
            </a:r>
          </a:p>
          <a:p>
            <a:pPr algn="ctr"/>
            <a:r>
              <a:rPr lang="ru-RU" sz="2000" b="1" strike="noStrike" spc="-1" dirty="0" smtClean="0">
                <a:solidFill>
                  <a:srgbClr val="21409A"/>
                </a:solidFill>
                <a:latin typeface="Times New Roman"/>
              </a:rPr>
              <a:t>региональный проект «Народный бюджет» </a:t>
            </a:r>
          </a:p>
          <a:p>
            <a:pPr algn="ctr"/>
            <a:r>
              <a:rPr lang="ru-RU" sz="2000" b="1" strike="noStrike" spc="-1" dirty="0" smtClean="0">
                <a:solidFill>
                  <a:srgbClr val="21409A"/>
                </a:solidFill>
                <a:latin typeface="Times New Roman"/>
              </a:rPr>
              <a:t>на 2020 - 2021 годы, тыс.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1048884"/>
          </a:xfrm>
          <a:prstGeom prst="rect">
            <a:avLst/>
          </a:prstGeom>
          <a:ln>
            <a:noFill/>
          </a:ln>
        </p:spPr>
      </p:pic>
      <p:graphicFrame>
        <p:nvGraphicFramePr>
          <p:cNvPr id="5" name="Диаграмма 4"/>
          <p:cNvGraphicFramePr/>
          <p:nvPr>
            <p:extLst>
              <p:ext uri="{D42A27DB-BD31-4B8C-83A1-F6EECF244321}">
                <p14:modId xmlns:p14="http://schemas.microsoft.com/office/powerpoint/2010/main" val="2049433677"/>
              </p:ext>
            </p:extLst>
          </p:nvPr>
        </p:nvGraphicFramePr>
        <p:xfrm>
          <a:off x="179512" y="1268760"/>
          <a:ext cx="8784976" cy="30963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Диаграмма 10"/>
          <p:cNvGraphicFramePr/>
          <p:nvPr>
            <p:extLst>
              <p:ext uri="{D42A27DB-BD31-4B8C-83A1-F6EECF244321}">
                <p14:modId xmlns:p14="http://schemas.microsoft.com/office/powerpoint/2010/main" val="2112998247"/>
              </p:ext>
            </p:extLst>
          </p:nvPr>
        </p:nvGraphicFramePr>
        <p:xfrm>
          <a:off x="3577284" y="5003941"/>
          <a:ext cx="5364813" cy="1803216"/>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p:cNvSpPr txBox="1"/>
          <p:nvPr/>
        </p:nvSpPr>
        <p:spPr>
          <a:xfrm>
            <a:off x="5724128" y="5566995"/>
            <a:ext cx="1071127" cy="338554"/>
          </a:xfrm>
          <a:prstGeom prst="rect">
            <a:avLst/>
          </a:prstGeom>
          <a:noFill/>
        </p:spPr>
        <p:txBody>
          <a:bodyPr wrap="none" rtlCol="0">
            <a:spAutoFit/>
          </a:bodyPr>
          <a:lstStyle/>
          <a:p>
            <a:r>
              <a:rPr lang="ru-RU" sz="1600" b="1" dirty="0" smtClean="0">
                <a:latin typeface="Times New Roman" panose="02020603050405020304" pitchFamily="18" charset="0"/>
                <a:cs typeface="Times New Roman" panose="02020603050405020304" pitchFamily="18" charset="0"/>
              </a:rPr>
              <a:t>+ 5 961,24</a:t>
            </a:r>
            <a:endParaRPr lang="ru-RU" sz="1600" b="1" dirty="0">
              <a:latin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2502858244"/>
              </p:ext>
            </p:extLst>
          </p:nvPr>
        </p:nvGraphicFramePr>
        <p:xfrm>
          <a:off x="302534" y="4581128"/>
          <a:ext cx="3189346" cy="2176016"/>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p:cNvSpPr txBox="1"/>
          <p:nvPr/>
        </p:nvSpPr>
        <p:spPr>
          <a:xfrm>
            <a:off x="4283968" y="4509120"/>
            <a:ext cx="2536015" cy="646331"/>
          </a:xfrm>
          <a:prstGeom prst="rect">
            <a:avLst/>
          </a:prstGeom>
          <a:noFill/>
        </p:spPr>
        <p:txBody>
          <a:bodyPr wrap="none" rtlCol="0">
            <a:spAutoFit/>
          </a:bodyPr>
          <a:lstStyle/>
          <a:p>
            <a:pPr algn="ctr"/>
            <a:r>
              <a:rPr lang="ru-RU" sz="1200" b="1" dirty="0" smtClean="0">
                <a:latin typeface="Times New Roman" panose="02020603050405020304" pitchFamily="18" charset="0"/>
                <a:cs typeface="Times New Roman" panose="02020603050405020304" pitchFamily="18" charset="0"/>
              </a:rPr>
              <a:t>Денежные средства необходимые </a:t>
            </a:r>
          </a:p>
          <a:p>
            <a:pPr algn="ctr"/>
            <a:r>
              <a:rPr lang="ru-RU" sz="1200" b="1" dirty="0" smtClean="0">
                <a:latin typeface="Times New Roman" panose="02020603050405020304" pitchFamily="18" charset="0"/>
                <a:cs typeface="Times New Roman" panose="02020603050405020304" pitchFamily="18" charset="0"/>
              </a:rPr>
              <a:t>для реализации </a:t>
            </a:r>
          </a:p>
          <a:p>
            <a:pPr algn="ctr"/>
            <a:r>
              <a:rPr lang="ru-RU" sz="1200" b="1" dirty="0" smtClean="0">
                <a:latin typeface="Times New Roman" panose="02020603050405020304" pitchFamily="18" charset="0"/>
                <a:cs typeface="Times New Roman" panose="02020603050405020304" pitchFamily="18" charset="0"/>
              </a:rPr>
              <a:t>«Народных бюджетов»</a:t>
            </a:r>
            <a:endParaRPr lang="ru-RU" sz="1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79512" y="4509120"/>
            <a:ext cx="416781"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шт.</a:t>
            </a: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77644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Реализация регионального проекта «Народный бюджет»</a:t>
            </a:r>
          </a:p>
          <a:p>
            <a:pPr algn="ctr"/>
            <a:r>
              <a:rPr lang="ru-RU" sz="2000" b="1" strike="noStrike" spc="-1" dirty="0" smtClean="0">
                <a:solidFill>
                  <a:srgbClr val="21409A"/>
                </a:solidFill>
                <a:latin typeface="Times New Roman"/>
              </a:rPr>
              <a:t> за 2020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198635298"/>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2020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2020 год</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(на 01.12.2020) </a:t>
                      </a: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4 665 066,67</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4 606 154,11</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58 912,56</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636404" cy="261610"/>
          </a:xfrm>
          <a:prstGeom prst="rect">
            <a:avLst/>
          </a:prstGeom>
        </p:spPr>
        <p:txBody>
          <a:bodyPr wrap="square">
            <a:spAutoFit/>
          </a:bodyPr>
          <a:lstStyle/>
          <a:p>
            <a:r>
              <a:rPr lang="ru-RU" sz="1100" b="1" dirty="0" smtClean="0">
                <a:latin typeface="Times New Roman" panose="02020603050405020304" pitchFamily="18" charset="0"/>
                <a:cs typeface="Times New Roman" panose="02020603050405020304" pitchFamily="18" charset="0"/>
              </a:rPr>
              <a:t>«Объект культуры – культурный объект п. </a:t>
            </a:r>
            <a:r>
              <a:rPr lang="ru-RU" sz="1100" b="1" dirty="0" err="1" smtClean="0">
                <a:latin typeface="Times New Roman" panose="02020603050405020304" pitchFamily="18" charset="0"/>
                <a:cs typeface="Times New Roman" panose="02020603050405020304" pitchFamily="18" charset="0"/>
              </a:rPr>
              <a:t>Лемты</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788024" y="2348299"/>
            <a:ext cx="3751410"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«Отсыпка и планировка внутрипоселковых дорог Подчерье</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2051" name="Picture 3" descr="W:\Администрация\Орг.отдел\Народный бюджет 2020\Проекты-победители\Объект культуры — культурный объект п. Лемты\фото\Стало\IMG-20200720-WA00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737186"/>
            <a:ext cx="3284111" cy="17886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Администрация\Орг.отдел\Народный бюджет 2020\Проекты-победители\Объект культуры — культурный объект п. Лемты\фото\Было\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781" y="2538347"/>
            <a:ext cx="3291858" cy="18516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771800" y="4015213"/>
            <a:ext cx="724878" cy="369332"/>
          </a:xfrm>
          <a:prstGeom prst="rect">
            <a:avLst/>
          </a:prstGeom>
          <a:noFill/>
        </p:spPr>
        <p:txBody>
          <a:bodyPr wrap="none" rtlCol="0">
            <a:spAutoFit/>
          </a:bodyPr>
          <a:lstStyle/>
          <a:p>
            <a:r>
              <a:rPr lang="ru-RU" b="1" i="1" dirty="0" smtClean="0">
                <a:latin typeface="Times New Roman" panose="02020603050405020304" pitchFamily="18" charset="0"/>
                <a:cs typeface="Times New Roman" panose="02020603050405020304" pitchFamily="18" charset="0"/>
              </a:rPr>
              <a:t>Было</a:t>
            </a:r>
            <a:endParaRPr lang="ru-RU" b="1" i="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629838" y="6131618"/>
            <a:ext cx="870816" cy="369332"/>
          </a:xfrm>
          <a:prstGeom prst="rect">
            <a:avLst/>
          </a:prstGeom>
          <a:noFill/>
        </p:spPr>
        <p:txBody>
          <a:bodyPr wrap="none" rtlCol="0">
            <a:spAutoFit/>
          </a:bodyPr>
          <a:lstStyle/>
          <a:p>
            <a:r>
              <a:rPr lang="ru-RU" b="1" i="1" dirty="0" smtClean="0">
                <a:latin typeface="Times New Roman" panose="02020603050405020304" pitchFamily="18" charset="0"/>
                <a:cs typeface="Times New Roman" panose="02020603050405020304" pitchFamily="18" charset="0"/>
              </a:rPr>
              <a:t>Стало</a:t>
            </a:r>
            <a:endParaRPr lang="ru-RU" b="1" i="1" dirty="0">
              <a:latin typeface="Times New Roman" panose="02020603050405020304" pitchFamily="18" charset="0"/>
              <a:cs typeface="Times New Roman" panose="02020603050405020304" pitchFamily="18" charset="0"/>
            </a:endParaRPr>
          </a:p>
        </p:txBody>
      </p:sp>
      <p:pic>
        <p:nvPicPr>
          <p:cNvPr id="2053" name="Picture 5" descr="W:\Администрация\Орг.отдел\Народный бюджет 2020\Проекты-победители\Отсыпка и планировка внутрипоселковых дорог Подчерье\фото\Стало\Подчерье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7545" y="2773075"/>
            <a:ext cx="3312368" cy="16169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Администрация\Орг.отдел\Народный бюджет 2020\Проекты-победители\Отсыпка и планировка внутрипоселковых дорог Подчерье\фото\Стало\Подчерье 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7545" y="4672171"/>
            <a:ext cx="3312368" cy="19186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452320" y="3988532"/>
            <a:ext cx="724878" cy="369332"/>
          </a:xfrm>
          <a:prstGeom prst="rect">
            <a:avLst/>
          </a:prstGeom>
          <a:noFill/>
        </p:spPr>
        <p:txBody>
          <a:bodyPr wrap="none" rtlCol="0">
            <a:spAutoFit/>
          </a:bodyPr>
          <a:lstStyle/>
          <a:p>
            <a:r>
              <a:rPr lang="ru-RU" b="1" i="1" dirty="0" smtClean="0">
                <a:solidFill>
                  <a:schemeClr val="bg1"/>
                </a:solidFill>
                <a:latin typeface="Times New Roman" panose="02020603050405020304" pitchFamily="18" charset="0"/>
                <a:cs typeface="Times New Roman" panose="02020603050405020304" pitchFamily="18" charset="0"/>
              </a:rPr>
              <a:t>Было</a:t>
            </a:r>
            <a:endParaRPr lang="ru-RU" b="1" i="1" dirty="0">
              <a:solidFill>
                <a:schemeClr val="bg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7311606" y="6165223"/>
            <a:ext cx="870816" cy="369332"/>
          </a:xfrm>
          <a:prstGeom prst="rect">
            <a:avLst/>
          </a:prstGeom>
          <a:noFill/>
        </p:spPr>
        <p:txBody>
          <a:bodyPr wrap="none" rtlCol="0">
            <a:spAutoFit/>
          </a:bodyPr>
          <a:lstStyle/>
          <a:p>
            <a:r>
              <a:rPr lang="ru-RU" b="1" i="1" dirty="0" smtClean="0">
                <a:solidFill>
                  <a:schemeClr val="bg1"/>
                </a:solidFill>
                <a:latin typeface="Times New Roman" panose="02020603050405020304" pitchFamily="18" charset="0"/>
                <a:cs typeface="Times New Roman" panose="02020603050405020304" pitchFamily="18" charset="0"/>
              </a:rPr>
              <a:t>Стало</a:t>
            </a:r>
            <a:endParaRPr lang="ru-RU"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489816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pc="-1" dirty="0">
                <a:solidFill>
                  <a:srgbClr val="21409A"/>
                </a:solidFill>
                <a:latin typeface="Times New Roman"/>
              </a:rPr>
              <a:t>Реализация регионального проекта «Народный бюджет»</a:t>
            </a:r>
          </a:p>
          <a:p>
            <a:pPr algn="ctr"/>
            <a:r>
              <a:rPr lang="ru-RU" sz="2000" b="1" spc="-1" dirty="0">
                <a:solidFill>
                  <a:srgbClr val="21409A"/>
                </a:solidFill>
                <a:latin typeface="Times New Roman"/>
              </a:rPr>
              <a:t> за 2020 год (исполнение),  руб.</a:t>
            </a:r>
            <a:endParaRPr lang="ru-RU" sz="2000"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4087406489"/>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2020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2020 год</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(на 01.12.2020) </a:t>
                      </a: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4 665 066,67</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4 606 154,11</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58 912,56</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0" y="2132112"/>
            <a:ext cx="2843808" cy="600164"/>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«Приобретение оборудования для создания </a:t>
            </a:r>
            <a:r>
              <a:rPr lang="ru-RU" sz="1100" b="1" dirty="0" smtClean="0">
                <a:latin typeface="Times New Roman" panose="02020603050405020304" pitchFamily="18" charset="0"/>
                <a:cs typeface="Times New Roman" panose="02020603050405020304" pitchFamily="18" charset="0"/>
              </a:rPr>
              <a:t>рыбохозяйственного </a:t>
            </a:r>
            <a:r>
              <a:rPr lang="ru-RU" sz="1100" b="1" dirty="0">
                <a:latin typeface="Times New Roman" panose="02020603050405020304" pitchFamily="18" charset="0"/>
                <a:cs typeface="Times New Roman" panose="02020603050405020304" pitchFamily="18" charset="0"/>
              </a:rPr>
              <a:t>комплекса Вуктыл»</a:t>
            </a:r>
          </a:p>
        </p:txBody>
      </p:sp>
      <p:sp>
        <p:nvSpPr>
          <p:cNvPr id="7" name="Прямоугольник 6"/>
          <p:cNvSpPr/>
          <p:nvPr/>
        </p:nvSpPr>
        <p:spPr>
          <a:xfrm>
            <a:off x="5940152" y="2132112"/>
            <a:ext cx="2959322"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пожарного депо в </a:t>
            </a:r>
            <a:r>
              <a:rPr lang="ru-RU" sz="1100" b="1" dirty="0" err="1">
                <a:latin typeface="Times New Roman" panose="02020603050405020304" pitchFamily="18" charset="0"/>
                <a:cs typeface="Times New Roman" panose="02020603050405020304" pitchFamily="18" charset="0"/>
              </a:rPr>
              <a:t>п.Усть-Соплеск</a:t>
            </a:r>
            <a:r>
              <a:rPr lang="ru-RU" sz="1100" b="1" dirty="0">
                <a:latin typeface="Times New Roman" panose="02020603050405020304" pitchFamily="18" charset="0"/>
                <a:cs typeface="Times New Roman" panose="02020603050405020304" pitchFamily="18" charset="0"/>
              </a:rPr>
              <a:t>»</a:t>
            </a:r>
          </a:p>
        </p:txBody>
      </p:sp>
      <p:sp>
        <p:nvSpPr>
          <p:cNvPr id="13" name="Прямоугольник 12"/>
          <p:cNvSpPr/>
          <p:nvPr/>
        </p:nvSpPr>
        <p:spPr>
          <a:xfrm>
            <a:off x="3144664" y="2132112"/>
            <a:ext cx="2558058" cy="769441"/>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«Приобретение помещения и спецоборудования для сбора и прессования пластика и картона Вуктыл»</a:t>
            </a:r>
          </a:p>
        </p:txBody>
      </p:sp>
      <p:pic>
        <p:nvPicPr>
          <p:cNvPr id="3074" name="Picture 2" descr="W:\Администрация\Орг.отдел\Народный бюджет 2020\Проекты-победители\Приобретение оборудования для создания рыбохоз. комплекса Вуктыл\Фото\Стало\8cahtSGczd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4869160"/>
            <a:ext cx="2736304" cy="187502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W:\Администрация\Орг.отдел\Народный бюджет 2020\Проекты-победители\Приобретение оборудования для создания рыбохоз. комплекса Вуктыл\Фото\Было\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508" y="2711316"/>
            <a:ext cx="2664296" cy="19442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3953" y="4232582"/>
            <a:ext cx="76174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Было</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259632" y="6309320"/>
            <a:ext cx="82772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Стало</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3076" name="Picture 4" descr="W:\Администрация\Орг.отдел\Народный бюджет 2020\Проекты-победители\Приобретение помещения и спецоборудования для сбора и прессования пластика и картона Вуктыл\Фото\Стало\Безымянный.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6581" y="4869160"/>
            <a:ext cx="2486141" cy="180949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W:\Администрация\Орг.отдел\Народный бюджет 2020\Проекты-победители\Приобретение помещения и спецоборудования для сбора и прессования пластика и картона Вуктыл\Фото\Было\IMG_20200811_10370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6582" y="2840920"/>
            <a:ext cx="2486140" cy="197344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809220" y="4384982"/>
            <a:ext cx="76174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Было</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347864" y="6280586"/>
            <a:ext cx="82772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Стало</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3078" name="Picture 6" descr="W:\Администрация\Орг.отдел\Народный бюджет 2020\Проекты-победители\Ремонт пожарного депо в п.Усть-Соплеск\фото\Стало\пож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73879" y="4869160"/>
            <a:ext cx="2825595" cy="1809492"/>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W:\Администрация\Орг.отдел\Народный бюджет 2020\Проекты-победители\Ремонт пожарного депо в п.Усть-Соплеск\фото\Было\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60766" y="2742839"/>
            <a:ext cx="2838707" cy="191269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097486" y="3863250"/>
            <a:ext cx="76174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Было</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6111590" y="6225946"/>
            <a:ext cx="82772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Стало</a:t>
            </a:r>
            <a:endParaRPr lang="ru-RU"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4390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2807659864"/>
              </p:ext>
            </p:extLst>
          </p:nvPr>
        </p:nvGraphicFramePr>
        <p:xfrm>
          <a:off x="107504" y="692697"/>
          <a:ext cx="8928992" cy="5892898"/>
        </p:xfrm>
        <a:graphic>
          <a:graphicData uri="http://schemas.openxmlformats.org/drawingml/2006/table">
            <a:tbl>
              <a:tblPr/>
              <a:tblGrid>
                <a:gridCol w="1511071"/>
                <a:gridCol w="984182"/>
                <a:gridCol w="3518623"/>
                <a:gridCol w="1617050"/>
                <a:gridCol w="1298066"/>
              </a:tblGrid>
              <a:tr h="912218">
                <a:tc>
                  <a:txBody>
                    <a:bodyPr/>
                    <a:lstStyle/>
                    <a:p>
                      <a:pPr algn="ctr">
                        <a:lnSpc>
                          <a:spcPct val="100000"/>
                        </a:lnSpc>
                      </a:pPr>
                      <a:r>
                        <a:rPr lang="ru-RU" sz="1200" b="1" strike="noStrike" spc="-1" dirty="0">
                          <a:solidFill>
                            <a:srgbClr val="000000"/>
                          </a:solidFill>
                          <a:latin typeface="Times New Roman"/>
                          <a:ea typeface="Microsoft YaHei"/>
                        </a:rPr>
                        <a:t>Наименование показателя</a:t>
                      </a:r>
                      <a:endParaRPr lang="ru-RU" sz="1200" b="0" strike="noStrike" spc="-1" dirty="0">
                        <a:latin typeface="Times New Roman"/>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Статья Бюджетного Кодекса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dirty="0">
                          <a:solidFill>
                            <a:srgbClr val="000000"/>
                          </a:solidFill>
                          <a:latin typeface="Times New Roman"/>
                          <a:ea typeface="Microsoft YaHei"/>
                        </a:rPr>
                        <a:t>Ограничения, </a:t>
                      </a:r>
                      <a:endParaRPr lang="ru-RU" sz="12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установленные Бюджетным кодексом Российской Федерации</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Предельная расчетная величина по Бюджетному кодексу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8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Установлено </a:t>
                      </a:r>
                      <a:r>
                        <a:rPr lang="ru-RU" sz="1200" b="1" strike="noStrike" spc="-1" dirty="0" smtClean="0">
                          <a:solidFill>
                            <a:srgbClr val="000000"/>
                          </a:solidFill>
                          <a:latin typeface="Times New Roman"/>
                          <a:ea typeface="Microsoft YaHei"/>
                        </a:rPr>
                        <a:t>решением</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243934">
                <a:tc>
                  <a:txBody>
                    <a:bodyPr/>
                    <a:lstStyle/>
                    <a:p>
                      <a:pPr algn="just">
                        <a:lnSpc>
                          <a:spcPct val="100000"/>
                        </a:lnSpc>
                      </a:pPr>
                      <a:r>
                        <a:rPr lang="ru-RU" sz="1200" b="0" strike="noStrike" spc="-1" dirty="0" smtClean="0">
                          <a:solidFill>
                            <a:srgbClr val="000000"/>
                          </a:solidFill>
                          <a:latin typeface="Times New Roman"/>
                          <a:ea typeface="Microsoft YaHei"/>
                        </a:rPr>
                        <a:t>Дефицит бюджета МО </a:t>
                      </a:r>
                      <a:r>
                        <a:rPr lang="ru-RU" sz="1200" b="0" strike="noStrike" spc="-1" dirty="0">
                          <a:solidFill>
                            <a:srgbClr val="000000"/>
                          </a:solidFill>
                          <a:latin typeface="Times New Roman"/>
                          <a:ea typeface="Microsoft YaHei"/>
                        </a:rPr>
                        <a:t>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92.1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Дефицит местного бюджета не должен превышать 10 процентов утвержденного общего годового объема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a:t>
                      </a:r>
                      <a:endParaRPr lang="ru-RU" sz="1200" b="0" strike="noStrike" spc="-1" dirty="0">
                        <a:latin typeface="Arial"/>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16 130,4</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16 868,4</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17 278,9</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228,5</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50,0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50,0</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r>
              <a:tr h="10780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администрации</a:t>
                      </a:r>
                    </a:p>
                    <a:p>
                      <a:pPr algn="ctr">
                        <a:lnSpc>
                          <a:spcPct val="100000"/>
                        </a:lnSpc>
                      </a:pPr>
                      <a:r>
                        <a:rPr lang="ru-RU" sz="1200" b="0" strike="noStrike" spc="-1" dirty="0" smtClean="0">
                          <a:solidFill>
                            <a:srgbClr val="000000"/>
                          </a:solidFill>
                          <a:latin typeface="Times New Roman"/>
                          <a:ea typeface="Microsoft YaHei"/>
                        </a:rPr>
                        <a:t> </a:t>
                      </a:r>
                      <a:r>
                        <a:rPr lang="ru-RU" sz="1200" b="0" strike="noStrike" spc="-1" dirty="0">
                          <a:solidFill>
                            <a:srgbClr val="000000"/>
                          </a:solidFill>
                          <a:latin typeface="Times New Roman"/>
                          <a:ea typeface="Microsoft YaHei"/>
                        </a:rPr>
                        <a:t>МО 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81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(местных администраций) устанавливается законами (решениями) о соответствующих бюджетах и не может превышать 3 процента утвержденного указанными законами (решениями) общего объема расходов.</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2021 -  18 351,5</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2022 – 17 516,9</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2023 – 17 591,2</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2021 -  750,0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2022 – 750,0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2023 – 750,0</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2454404">
                <a:tc>
                  <a:txBody>
                    <a:bodyPr/>
                    <a:lstStyle/>
                    <a:p>
                      <a:pPr algn="ctr" rtl="0"/>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утвержденных расходов</a:t>
                      </a: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200" b="0" strike="noStrike" spc="-1" dirty="0" smtClean="0">
                          <a:solidFill>
                            <a:srgbClr val="000000"/>
                          </a:solidFill>
                          <a:latin typeface="Times New Roman"/>
                          <a:ea typeface="Microsoft YaHei"/>
                        </a:rPr>
                        <a:t>п.3</a:t>
                      </a:r>
                      <a:r>
                        <a:rPr lang="ru-RU" sz="1200" b="0" strike="noStrike" spc="-1" dirty="0">
                          <a:solidFill>
                            <a:srgbClr val="000000"/>
                          </a:solidFill>
                          <a:latin typeface="Times New Roman"/>
                          <a:ea typeface="Microsoft YaHei"/>
                        </a:rPr>
                        <a:t>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184.1 </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утверждаемых (утвержденных) расходов в случае утверждения бюджета на очередной финансовый год и плановый период на первый год планового периода в объеме не менее 2,5 процента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 на второй год планового периода в объеме не менее 5 процентов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a:t>
                      </a: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6 623,7</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13 361,5</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6 650,0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13 400,0</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54482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Tree>
    <p:extLst>
      <p:ext uri="{BB962C8B-B14F-4D97-AF65-F5344CB8AC3E}">
        <p14:creationId xmlns:p14="http://schemas.microsoft.com/office/powerpoint/2010/main" val="14935769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pc="-1" dirty="0">
                <a:solidFill>
                  <a:srgbClr val="21409A"/>
                </a:solidFill>
                <a:latin typeface="Times New Roman"/>
              </a:rPr>
              <a:t>Реализация регионального проекта «Народный бюджет»</a:t>
            </a:r>
          </a:p>
          <a:p>
            <a:pPr algn="ctr"/>
            <a:r>
              <a:rPr lang="ru-RU" sz="2000" b="1" spc="-1" dirty="0">
                <a:solidFill>
                  <a:srgbClr val="21409A"/>
                </a:solidFill>
                <a:latin typeface="Times New Roman"/>
              </a:rPr>
              <a:t> за 2020 год (исполнение),  руб.</a:t>
            </a:r>
            <a:endParaRPr lang="ru-RU" sz="2000"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34251183"/>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2020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2020 год</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(на 01.12.2020) </a:t>
                      </a: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4 665 066,67</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4 606 154,11</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58 912,56</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422154"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улично-дорожной сети г. Вуктыл в районе Т-образного перекрестка»</a:t>
            </a:r>
          </a:p>
        </p:txBody>
      </p:sp>
      <p:sp>
        <p:nvSpPr>
          <p:cNvPr id="7" name="Прямоугольник 6"/>
          <p:cNvSpPr/>
          <p:nvPr/>
        </p:nvSpPr>
        <p:spPr>
          <a:xfrm>
            <a:off x="4788024" y="2009745"/>
            <a:ext cx="3751410"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фасада в МБДОУ «Детский сад «Сказка» Вуктыл»</a:t>
            </a:r>
          </a:p>
        </p:txBody>
      </p:sp>
      <p:pic>
        <p:nvPicPr>
          <p:cNvPr id="4098" name="Picture 2" descr="W:\Администрация\Орг.отдел\Народный бюджет 2020\Проекты-победители\Ремонт улично-дорожной сети г. Вуктыл в районе Т-образного перекрестка\фото\Было\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415" y="2636912"/>
            <a:ext cx="3241247" cy="189764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W:\Администрация\Орг.отдел\Народный бюджет 2020\Проекты-победители\Ремонт улично-дорожной сети г. Вуктыл в районе Т-образного перекрестка\фото\Стало\Т-образный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14" y="4707432"/>
            <a:ext cx="3241247" cy="21332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945038" y="4165223"/>
            <a:ext cx="76174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Было</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555776" y="6440865"/>
            <a:ext cx="82772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Стало</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4100" name="Picture 4" descr="W:\Администрация\Орг.отдел\Народный бюджет 2020\Проекты-победители\Ремонт фасада в МБДОУ «Детский сад «Сказка» Вуктыл\фото\Было\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5537" y="2477681"/>
            <a:ext cx="3456384" cy="211223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W:\Администрация\Орг.отдел\Народный бюджет 2020\Проекты-победители\Ремонт фасада в МБДОУ «Детский сад «Сказка» Вуктыл\фото\Стало\20200902_12302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5537" y="4707432"/>
            <a:ext cx="3456384" cy="200928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076056" y="4233939"/>
            <a:ext cx="76174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Было</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7547322" y="6350382"/>
            <a:ext cx="82772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Стало</a:t>
            </a:r>
            <a:endParaRPr lang="ru-RU"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246059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 name="Table 1"/>
          <p:cNvGraphicFramePr/>
          <p:nvPr>
            <p:extLst>
              <p:ext uri="{D42A27DB-BD31-4B8C-83A1-F6EECF244321}">
                <p14:modId xmlns:p14="http://schemas.microsoft.com/office/powerpoint/2010/main" val="1226737514"/>
              </p:ext>
            </p:extLst>
          </p:nvPr>
        </p:nvGraphicFramePr>
        <p:xfrm>
          <a:off x="82928" y="2204864"/>
          <a:ext cx="8881560" cy="2890440"/>
        </p:xfrm>
        <a:graphic>
          <a:graphicData uri="http://schemas.openxmlformats.org/drawingml/2006/table">
            <a:tbl>
              <a:tblPr/>
              <a:tblGrid>
                <a:gridCol w="4500360"/>
                <a:gridCol w="4381200"/>
              </a:tblGrid>
              <a:tr h="827640">
                <a:tc>
                  <a:txBody>
                    <a:bodyPr/>
                    <a:lstStyle/>
                    <a:p>
                      <a:pPr>
                        <a:lnSpc>
                          <a:spcPct val="100000"/>
                        </a:lnSpc>
                      </a:pPr>
                      <a:r>
                        <a:rPr lang="ru-RU" sz="1300" b="1" strike="noStrike" spc="-1" dirty="0" smtClean="0">
                          <a:solidFill>
                            <a:srgbClr val="000000"/>
                          </a:solidFill>
                          <a:latin typeface="Times New Roman"/>
                          <a:ea typeface="Microsoft YaHei"/>
                        </a:rPr>
                        <a:t>Заместитель руководителя администрации городского округа «Вуктыл» - начальник </a:t>
                      </a:r>
                      <a:r>
                        <a:rPr lang="ru-RU" sz="1300" b="1" strike="noStrike" spc="-1" dirty="0">
                          <a:solidFill>
                            <a:srgbClr val="000000"/>
                          </a:solidFill>
                          <a:latin typeface="Times New Roman"/>
                          <a:ea typeface="Microsoft YaHei"/>
                        </a:rPr>
                        <a:t>Финансового управления</a:t>
                      </a:r>
                      <a:endParaRPr lang="ru-RU" sz="1300" b="0" strike="noStrike" spc="-1" dirty="0">
                        <a:latin typeface="Times New Roman"/>
                      </a:endParaRPr>
                    </a:p>
                    <a:p>
                      <a:pPr>
                        <a:lnSpc>
                          <a:spcPct val="100000"/>
                        </a:lnSpc>
                      </a:pPr>
                      <a:r>
                        <a:rPr lang="ru-RU" sz="1300" b="1" strike="noStrike" spc="-1" dirty="0">
                          <a:solidFill>
                            <a:srgbClr val="000000"/>
                          </a:solidFill>
                          <a:latin typeface="Times New Roman"/>
                          <a:ea typeface="Microsoft YaHei"/>
                        </a:rPr>
                        <a:t> администрации городского округа </a:t>
                      </a:r>
                      <a:r>
                        <a:rPr lang="ru-RU" sz="1300" b="1" strike="noStrike" spc="-1" dirty="0" smtClean="0">
                          <a:solidFill>
                            <a:srgbClr val="000000"/>
                          </a:solidFill>
                          <a:latin typeface="Times New Roman"/>
                          <a:ea typeface="Microsoft YaHei"/>
                        </a:rPr>
                        <a:t>«</a:t>
                      </a:r>
                      <a:r>
                        <a:rPr lang="ru-RU" sz="1300" b="1" strike="noStrike" spc="-1" dirty="0">
                          <a:solidFill>
                            <a:srgbClr val="000000"/>
                          </a:solidFill>
                          <a:latin typeface="Times New Roman"/>
                          <a:ea typeface="Microsoft YaHei"/>
                        </a:rPr>
                        <a:t>Вуктыл»</a:t>
                      </a:r>
                      <a:endParaRPr lang="ru-RU" sz="1300" b="0" strike="noStrike" spc="-1" dirty="0">
                        <a:latin typeface="Times New Roman"/>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smtClean="0">
                          <a:solidFill>
                            <a:srgbClr val="000000"/>
                          </a:solidFill>
                          <a:latin typeface="Times New Roman"/>
                          <a:ea typeface="Microsoft YaHei"/>
                        </a:rPr>
                        <a:t>Бабина Виктория Александровна</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607320">
                <a:tc>
                  <a:txBody>
                    <a:bodyPr/>
                    <a:lstStyle/>
                    <a:p>
                      <a:pPr>
                        <a:lnSpc>
                          <a:spcPct val="100000"/>
                        </a:lnSpc>
                      </a:pPr>
                      <a:r>
                        <a:rPr lang="ru-RU" sz="1300" b="1" strike="noStrike" spc="-1" dirty="0">
                          <a:solidFill>
                            <a:srgbClr val="000000"/>
                          </a:solidFill>
                          <a:latin typeface="Times New Roman"/>
                          <a:ea typeface="Microsoft YaHei"/>
                        </a:rPr>
                        <a:t>Адрес</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pPr>
                        <a:lnSpc>
                          <a:spcPct val="100000"/>
                        </a:lnSpc>
                      </a:pPr>
                      <a:r>
                        <a:rPr lang="ru-RU" sz="1300" b="1" strike="noStrike" spc="-1" dirty="0" smtClean="0">
                          <a:solidFill>
                            <a:srgbClr val="000000"/>
                          </a:solidFill>
                          <a:latin typeface="Times New Roman"/>
                          <a:ea typeface="Microsoft YaHei"/>
                        </a:rPr>
                        <a:t>г. </a:t>
                      </a:r>
                      <a:r>
                        <a:rPr lang="ru-RU" sz="1300" b="1" strike="noStrike" spc="-1" dirty="0">
                          <a:solidFill>
                            <a:srgbClr val="000000"/>
                          </a:solidFill>
                          <a:latin typeface="Times New Roman"/>
                          <a:ea typeface="Microsoft YaHei"/>
                        </a:rPr>
                        <a:t>Вуктыл, ул. Комсомольская, д.14 </a:t>
                      </a:r>
                      <a:endParaRPr lang="ru-RU" sz="1300" b="0" strike="noStrike" spc="-1" dirty="0">
                        <a:latin typeface="Arial"/>
                      </a:endParaRPr>
                    </a:p>
                    <a:p>
                      <a:pPr>
                        <a:lnSpc>
                          <a:spcPct val="100000"/>
                        </a:lnSpc>
                      </a:pPr>
                      <a:r>
                        <a:rPr lang="ru-RU" sz="1300" b="1" strike="noStrike" spc="-1" dirty="0" err="1">
                          <a:solidFill>
                            <a:srgbClr val="000000"/>
                          </a:solidFill>
                          <a:latin typeface="Times New Roman"/>
                          <a:ea typeface="Microsoft YaHei"/>
                        </a:rPr>
                        <a:t>каб</a:t>
                      </a:r>
                      <a:r>
                        <a:rPr lang="ru-RU" sz="1300" b="1" strike="noStrike" spc="-1" dirty="0">
                          <a:solidFill>
                            <a:srgbClr val="000000"/>
                          </a:solidFill>
                          <a:latin typeface="Times New Roman"/>
                          <a:ea typeface="Microsoft YaHei"/>
                        </a:rPr>
                        <a:t>. 203</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387360">
                <a:tc>
                  <a:txBody>
                    <a:bodyPr/>
                    <a:lstStyle/>
                    <a:p>
                      <a:pPr>
                        <a:lnSpc>
                          <a:spcPct val="100000"/>
                        </a:lnSpc>
                      </a:pPr>
                      <a:r>
                        <a:rPr lang="ru-RU" sz="1300" b="1" strike="noStrike" spc="-1">
                          <a:solidFill>
                            <a:srgbClr val="000000"/>
                          </a:solidFill>
                          <a:latin typeface="Times New Roman"/>
                          <a:ea typeface="Microsoft YaHei"/>
                        </a:rPr>
                        <a:t>Телефон, факс</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2-11-60, 2-12-71</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387360">
                <a:tc>
                  <a:txBody>
                    <a:bodyPr/>
                    <a:lstStyle/>
                    <a:p>
                      <a:pPr>
                        <a:lnSpc>
                          <a:spcPct val="100000"/>
                        </a:lnSpc>
                      </a:pPr>
                      <a:r>
                        <a:rPr lang="ru-RU" sz="1300" b="1" strike="noStrike" spc="-1">
                          <a:solidFill>
                            <a:srgbClr val="000000"/>
                          </a:solidFill>
                          <a:latin typeface="Times New Roman"/>
                          <a:ea typeface="Microsoft YaHei"/>
                        </a:rPr>
                        <a:t>Адрес электронной почты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r>
                        <a:rPr kumimoji="0" lang="en-US" sz="1200" b="1" i="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hlinkClick r:id="rId3"/>
                        </a:rPr>
                        <a:t>fo@vuktyl.rkomi.ru</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680760">
                <a:tc>
                  <a:txBody>
                    <a:bodyPr/>
                    <a:lstStyle/>
                    <a:p>
                      <a:pPr>
                        <a:lnSpc>
                          <a:spcPct val="100000"/>
                        </a:lnSpc>
                      </a:pPr>
                      <a:r>
                        <a:rPr lang="ru-RU" sz="1300" b="1" strike="noStrike" spc="-1">
                          <a:solidFill>
                            <a:srgbClr val="000000"/>
                          </a:solidFill>
                          <a:latin typeface="Times New Roman"/>
                          <a:ea typeface="Microsoft YaHei"/>
                        </a:rPr>
                        <a:t>Режим работы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с 8-30 до 12-45, с 14-00 до 17-15</a:t>
                      </a:r>
                      <a:endParaRPr lang="ru-RU" sz="1300" b="0" strike="noStrike" spc="-1" dirty="0">
                        <a:latin typeface="Arial"/>
                      </a:endParaRPr>
                    </a:p>
                    <a:p>
                      <a:pPr>
                        <a:lnSpc>
                          <a:spcPct val="100000"/>
                        </a:lnSpc>
                      </a:pPr>
                      <a:r>
                        <a:rPr lang="ru-RU" sz="1300" b="1" strike="noStrike" spc="-1" dirty="0">
                          <a:solidFill>
                            <a:srgbClr val="000000"/>
                          </a:solidFill>
                          <a:latin typeface="Times New Roman"/>
                          <a:ea typeface="Microsoft YaHei"/>
                        </a:rPr>
                        <a:t>Выходные дни – суббота, воскресенье</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bl>
          </a:graphicData>
        </a:graphic>
      </p:graphicFrame>
      <p:pic>
        <p:nvPicPr>
          <p:cNvPr id="708" name="Picture 43"/>
          <p:cNvPicPr/>
          <p:nvPr/>
        </p:nvPicPr>
        <p:blipFill>
          <a:blip r:embed="rId4"/>
          <a:stretch/>
        </p:blipFill>
        <p:spPr>
          <a:xfrm>
            <a:off x="-692104" y="548680"/>
            <a:ext cx="10058040" cy="1800200"/>
          </a:xfrm>
          <a:prstGeom prst="rect">
            <a:avLst/>
          </a:prstGeom>
          <a:ln>
            <a:noFill/>
          </a:ln>
        </p:spPr>
      </p:pic>
      <p:sp>
        <p:nvSpPr>
          <p:cNvPr id="5" name="Заголовок 1"/>
          <p:cNvSpPr txBox="1">
            <a:spLocks/>
          </p:cNvSpPr>
          <p:nvPr/>
        </p:nvSpPr>
        <p:spPr>
          <a:xfrm>
            <a:off x="0" y="3851"/>
            <a:ext cx="9144000" cy="660244"/>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Контактная информация</a:t>
            </a:r>
            <a:endParaRPr lang="ru-RU" sz="2000" b="0" strike="noStrike" spc="-1" dirty="0">
              <a:latin typeface="Arial"/>
            </a:endParaRPr>
          </a:p>
        </p:txBody>
      </p:sp>
      <p:sp>
        <p:nvSpPr>
          <p:cNvPr id="2" name="Прямоугольник 1"/>
          <p:cNvSpPr/>
          <p:nvPr/>
        </p:nvSpPr>
        <p:spPr>
          <a:xfrm>
            <a:off x="107504" y="5517232"/>
            <a:ext cx="8856984" cy="954107"/>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На сайте администрации городского округа «Вуктыл» во </a:t>
            </a:r>
            <a:r>
              <a:rPr lang="ru-RU" sz="1400" b="1" dirty="0">
                <a:latin typeface="Times New Roman" panose="02020603050405020304" pitchFamily="18" charset="0"/>
                <a:cs typeface="Times New Roman" panose="02020603050405020304" pitchFamily="18" charset="0"/>
              </a:rPr>
              <a:t>вкладке </a:t>
            </a:r>
            <a:r>
              <a:rPr lang="ru-RU" sz="1400" b="1" dirty="0" smtClean="0">
                <a:latin typeface="Times New Roman" panose="02020603050405020304" pitchFamily="18" charset="0"/>
                <a:cs typeface="Times New Roman" panose="02020603050405020304" pitchFamily="18" charset="0"/>
              </a:rPr>
              <a:t>«Бюджет МО ГО «Вуктыл»  </a:t>
            </a:r>
            <a:r>
              <a:rPr lang="ru-RU" sz="1400" b="1" dirty="0">
                <a:latin typeface="Times New Roman" panose="02020603050405020304" pitchFamily="18" charset="0"/>
                <a:cs typeface="Times New Roman" panose="02020603050405020304" pitchFamily="18" charset="0"/>
              </a:rPr>
              <a:t>Вы можете </a:t>
            </a:r>
            <a:r>
              <a:rPr lang="ru-RU" sz="1400" b="1" dirty="0" smtClean="0">
                <a:latin typeface="Times New Roman" panose="02020603050405020304" pitchFamily="18" charset="0"/>
                <a:cs typeface="Times New Roman" panose="02020603050405020304" pitchFamily="18" charset="0"/>
              </a:rPr>
              <a:t>ознакомится с информацией </a:t>
            </a:r>
            <a:r>
              <a:rPr lang="ru-RU" sz="1400" b="1" dirty="0">
                <a:latin typeface="Times New Roman" panose="02020603050405020304" pitchFamily="18" charset="0"/>
                <a:cs typeface="Times New Roman" panose="02020603050405020304" pitchFamily="18" charset="0"/>
              </a:rPr>
              <a:t>о </a:t>
            </a:r>
            <a:r>
              <a:rPr lang="ru-RU" sz="1400" b="1" dirty="0" smtClean="0">
                <a:latin typeface="Times New Roman" panose="02020603050405020304" pitchFamily="18" charset="0"/>
                <a:cs typeface="Times New Roman" panose="02020603050405020304" pitchFamily="18" charset="0"/>
              </a:rPr>
              <a:t>бюджете </a:t>
            </a:r>
            <a:r>
              <a:rPr lang="ru-RU" sz="1400" b="1" dirty="0">
                <a:latin typeface="Times New Roman" panose="02020603050405020304" pitchFamily="18" charset="0"/>
                <a:cs typeface="Times New Roman" panose="02020603050405020304" pitchFamily="18" charset="0"/>
              </a:rPr>
              <a:t>МО ГО </a:t>
            </a:r>
            <a:r>
              <a:rPr lang="ru-RU" sz="1400" b="1" dirty="0" smtClean="0">
                <a:latin typeface="Times New Roman" panose="02020603050405020304" pitchFamily="18" charset="0"/>
                <a:cs typeface="Times New Roman" panose="02020603050405020304" pitchFamily="18" charset="0"/>
              </a:rPr>
              <a:t>«Вуктыл», о времени и месте проведения публичных слушаний по бюджету МО ГО «Вуктыл».  В разделе «Обратная связь» Вы можете направить свои </a:t>
            </a:r>
            <a:r>
              <a:rPr lang="ru-RU" sz="1400" b="1" dirty="0">
                <a:latin typeface="Times New Roman" panose="02020603050405020304" pitchFamily="18" charset="0"/>
                <a:cs typeface="Times New Roman" panose="02020603050405020304" pitchFamily="18" charset="0"/>
              </a:rPr>
              <a:t>мнения и пожелания по </a:t>
            </a:r>
            <a:r>
              <a:rPr lang="ru-RU" sz="1400" b="1" dirty="0" smtClean="0">
                <a:latin typeface="Times New Roman" panose="02020603050405020304" pitchFamily="18" charset="0"/>
                <a:cs typeface="Times New Roman" panose="02020603050405020304" pitchFamily="18" charset="0"/>
              </a:rPr>
              <a:t>«Бюджету </a:t>
            </a:r>
            <a:r>
              <a:rPr lang="ru-RU" sz="1400" b="1" dirty="0">
                <a:latin typeface="Times New Roman" panose="02020603050405020304" pitchFamily="18" charset="0"/>
                <a:cs typeface="Times New Roman" panose="02020603050405020304" pitchFamily="18" charset="0"/>
              </a:rPr>
              <a:t>для </a:t>
            </a:r>
            <a:r>
              <a:rPr lang="ru-RU" sz="1400" b="1" dirty="0" smtClean="0">
                <a:latin typeface="Times New Roman" panose="02020603050405020304" pitchFamily="18" charset="0"/>
                <a:cs typeface="Times New Roman" panose="02020603050405020304" pitchFamily="18" charset="0"/>
              </a:rPr>
              <a:t>граждан» .</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2707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50372</TotalTime>
  <Words>15039</Words>
  <Application>Microsoft Office PowerPoint</Application>
  <PresentationFormat>Экран (4:3)</PresentationFormat>
  <Paragraphs>3744</Paragraphs>
  <Slides>91</Slides>
  <Notes>84</Notes>
  <HiddenSlides>0</HiddenSlides>
  <MMClips>0</MMClips>
  <ScaleCrop>false</ScaleCrop>
  <HeadingPairs>
    <vt:vector size="4" baseType="variant">
      <vt:variant>
        <vt:lpstr>Тема</vt:lpstr>
      </vt:variant>
      <vt:variant>
        <vt:i4>1</vt:i4>
      </vt:variant>
      <vt:variant>
        <vt:lpstr>Заголовки слайдов</vt:lpstr>
      </vt:variant>
      <vt:variant>
        <vt:i4>91</vt:i4>
      </vt:variant>
    </vt:vector>
  </HeadingPairs>
  <TitlesOfParts>
    <vt:vector size="92"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senim</dc:creator>
  <cp:lastModifiedBy>Бобрецова Наталья Геннадьевна</cp:lastModifiedBy>
  <cp:revision>2488</cp:revision>
  <cp:lastPrinted>2020-12-30T06:34:34Z</cp:lastPrinted>
  <dcterms:created xsi:type="dcterms:W3CDTF">2009-09-22T13:30:24Z</dcterms:created>
  <dcterms:modified xsi:type="dcterms:W3CDTF">2020-12-30T09:11:35Z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82</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82</vt:i4>
  </property>
</Properties>
</file>