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3"/>
  </p:notesMasterIdLst>
  <p:sldIdLst>
    <p:sldId id="337" r:id="rId2"/>
    <p:sldId id="338" r:id="rId3"/>
    <p:sldId id="340" r:id="rId4"/>
    <p:sldId id="344" r:id="rId5"/>
    <p:sldId id="345" r:id="rId6"/>
    <p:sldId id="346" r:id="rId7"/>
    <p:sldId id="347" r:id="rId8"/>
    <p:sldId id="348" r:id="rId9"/>
    <p:sldId id="352" r:id="rId10"/>
    <p:sldId id="353" r:id="rId11"/>
    <p:sldId id="369" r:id="rId12"/>
    <p:sldId id="371" r:id="rId13"/>
    <p:sldId id="373" r:id="rId14"/>
    <p:sldId id="375" r:id="rId15"/>
    <p:sldId id="374" r:id="rId16"/>
    <p:sldId id="372" r:id="rId17"/>
    <p:sldId id="378" r:id="rId18"/>
    <p:sldId id="376" r:id="rId19"/>
    <p:sldId id="361" r:id="rId20"/>
    <p:sldId id="377" r:id="rId21"/>
    <p:sldId id="363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ABEDB79-0FAE-4DCB-8163-B98578B2B361}">
          <p14:sldIdLst>
            <p14:sldId id="337"/>
            <p14:sldId id="338"/>
            <p14:sldId id="340"/>
            <p14:sldId id="344"/>
            <p14:sldId id="345"/>
            <p14:sldId id="346"/>
            <p14:sldId id="347"/>
            <p14:sldId id="348"/>
            <p14:sldId id="352"/>
            <p14:sldId id="353"/>
            <p14:sldId id="369"/>
            <p14:sldId id="371"/>
            <p14:sldId id="373"/>
            <p14:sldId id="375"/>
            <p14:sldId id="374"/>
            <p14:sldId id="372"/>
            <p14:sldId id="378"/>
            <p14:sldId id="376"/>
            <p14:sldId id="361"/>
            <p14:sldId id="377"/>
            <p14:sldId id="3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B5D9"/>
    <a:srgbClr val="980286"/>
    <a:srgbClr val="A50021"/>
    <a:srgbClr val="000000"/>
    <a:srgbClr val="FF0066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4" autoAdjust="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393950054932168E-2"/>
                  <c:y val="0.248123564698499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Доходы</a:t>
                    </a:r>
                  </a:p>
                  <a:p>
                    <a:r>
                      <a:rPr lang="ru-RU" b="1" dirty="0" smtClean="0"/>
                      <a:t>530 152,8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571898141585802E-2"/>
                  <c:y val="0.24062500000000001"/>
                </c:manualLayout>
              </c:layout>
              <c:spPr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051473207957739E-2"/>
                  <c:y val="0.128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530152.80000000005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E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EE"/>
              </a:solidFill>
              <a:ln w="6350"/>
            </c:spPr>
          </c:dPt>
          <c:dLbls>
            <c:dLbl>
              <c:idx val="0"/>
              <c:layout>
                <c:manualLayout>
                  <c:x val="3.0786239800515994E-2"/>
                  <c:y val="0.27762845268968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Расходы</a:t>
                    </a:r>
                  </a:p>
                  <a:p>
                    <a:r>
                      <a:rPr lang="ru-RU" b="1" dirty="0" smtClean="0"/>
                      <a:t>541 983,3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859302510449031"/>
                  <c:y val="5.5807086614173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66E-2"/>
                  <c:y val="-2.015231299212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541983.30000000005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5.1374847239195644E-2"/>
                  <c:y val="0.231612021181919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Дефицит</a:t>
                    </a:r>
                  </a:p>
                  <a:p>
                    <a:r>
                      <a:rPr lang="ru-RU" b="1" dirty="0" smtClean="0"/>
                      <a:t>11 830,5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93954694689096E-2"/>
                  <c:y val="0.18880807086614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898697079634833E-2"/>
                  <c:y val="-5.62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11830.5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6286720"/>
        <c:axId val="6104192"/>
        <c:axId val="0"/>
      </c:bar3DChart>
      <c:catAx>
        <c:axId val="628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104192"/>
        <c:crosses val="autoZero"/>
        <c:auto val="1"/>
        <c:lblAlgn val="ctr"/>
        <c:lblOffset val="100"/>
        <c:noMultiLvlLbl val="0"/>
      </c:catAx>
      <c:valAx>
        <c:axId val="61041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6286720"/>
        <c:crosses val="autoZero"/>
        <c:crossBetween val="between"/>
        <c:majorUnit val="50"/>
      </c:valAx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>
              <a:solidFill>
                <a:srgbClr val="0000CC"/>
              </a:solidFill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96686858756575E-2"/>
          <c:y val="0.11875208223560144"/>
          <c:w val="0.71078653644542988"/>
          <c:h val="0.74778780169941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"Развитие транспортной системы"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DE7F78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CC00CC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994617925266058E-2"/>
                  <c:y val="2.50630150787928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Развитие транспортной инфраструктуры и дорожного </a:t>
                    </a:r>
                    <a:r>
                      <a:rPr lang="ru-RU" dirty="0" smtClean="0"/>
                      <a:t>хозяйства      </a:t>
                    </a:r>
                    <a:r>
                      <a:rPr lang="ru-RU" b="1" dirty="0"/>
                      <a:t>6 519,20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Организация транспортного обслуживания </a:t>
                    </a:r>
                    <a:r>
                      <a:rPr lang="ru-RU" smtClean="0"/>
                      <a:t>населения</a:t>
                    </a:r>
                    <a:r>
                      <a:rPr lang="ru-RU" baseline="0" smtClean="0"/>
                      <a:t>    </a:t>
                    </a:r>
                    <a:r>
                      <a:rPr lang="ru-RU" smtClean="0"/>
                      <a:t> </a:t>
                    </a:r>
                    <a:r>
                      <a:rPr lang="ru-RU" b="1"/>
                      <a:t>2 432,80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75600735484504"/>
                  <c:y val="-4.721857657101751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Повышение безопасности дорожного </a:t>
                    </a:r>
                    <a:r>
                      <a:rPr lang="ru-RU" dirty="0" smtClean="0"/>
                      <a:t>движения </a:t>
                    </a:r>
                    <a:r>
                      <a:rPr lang="ru-RU" b="1" dirty="0"/>
                      <a:t>63,90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21502684556704E-2"/>
                  <c:y val="-7.41415198162084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транспортной инфраструктуры и дорожного хозяйства</c:v>
                </c:pt>
                <c:pt idx="1">
                  <c:v>Организация транспортного обслуживания населения</c:v>
                </c:pt>
                <c:pt idx="2">
                  <c:v>Повышение безопасности дорожного движения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6519.2</c:v>
                </c:pt>
                <c:pt idx="1">
                  <c:v>2432.8000000000002</c:v>
                </c:pt>
                <c:pt idx="2">
                  <c:v>63.9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00CC"/>
                </a:solidFill>
              </a:defRPr>
            </a:pPr>
            <a:r>
              <a:rPr lang="ru-RU" dirty="0">
                <a:solidFill>
                  <a:srgbClr val="CC00CC"/>
                </a:solidFill>
              </a:rPr>
              <a:t>МП "Социальное развитие и защита населения МР "Вуктыл" на 2016-2020 годы"</a:t>
            </a:r>
          </a:p>
        </c:rich>
      </c:tx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96686858756575E-2"/>
          <c:y val="0.11875208223560144"/>
          <c:w val="0.71078653644542988"/>
          <c:h val="0.74778780169941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"Социальное развитие и защита населения МР "Вуктыл" на 2016-2020 годы"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CC00CC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994617925266058E-2"/>
                  <c:y val="2.50630150787928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Улучшение </a:t>
                    </a:r>
                    <a:r>
                      <a:rPr lang="ru-RU" dirty="0"/>
                      <a:t>жилищных </a:t>
                    </a:r>
                    <a:r>
                      <a:rPr lang="ru-RU" dirty="0" smtClean="0"/>
                      <a:t>условий          </a:t>
                    </a:r>
                    <a:r>
                      <a:rPr lang="ru-RU" b="1" dirty="0"/>
                      <a:t>4 156,10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64245280663037E-3"/>
                  <c:y val="-3.83683055868854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защита </a:t>
                    </a:r>
                    <a:r>
                      <a:rPr lang="ru-RU" dirty="0" smtClean="0"/>
                      <a:t>населения </a:t>
                    </a:r>
                    <a:r>
                      <a:rPr lang="ru-RU" b="1" dirty="0"/>
                      <a:t>912,90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84629039896573"/>
                  <c:y val="-8.05836055872631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Содействие занятости </a:t>
                    </a:r>
                    <a:r>
                      <a:rPr lang="ru-RU" dirty="0" smtClean="0"/>
                      <a:t>населения </a:t>
                    </a:r>
                    <a:r>
                      <a:rPr lang="ru-RU" b="1" dirty="0"/>
                      <a:t>616,20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585051457190711"/>
                  <c:y val="-5.32883190051441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Доступная среда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b="1" dirty="0"/>
                      <a:t>325,00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Улучшение жилищных условий</c:v>
                </c:pt>
                <c:pt idx="1">
                  <c:v>Социальная защита населения</c:v>
                </c:pt>
                <c:pt idx="2">
                  <c:v>Содействие занятости населения</c:v>
                </c:pt>
                <c:pt idx="3">
                  <c:v>Доступная среда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4156.1000000000004</c:v>
                </c:pt>
                <c:pt idx="1">
                  <c:v>912.9</c:v>
                </c:pt>
                <c:pt idx="2">
                  <c:v>616.20000000000005</c:v>
                </c:pt>
                <c:pt idx="3">
                  <c:v>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00CC"/>
                </a:solidFill>
              </a:defRPr>
            </a:pPr>
            <a:r>
              <a:rPr lang="ru-RU" dirty="0"/>
              <a:t>МП </a:t>
            </a:r>
            <a:r>
              <a:rPr lang="ru-RU" dirty="0" smtClean="0"/>
              <a:t>«Управление муниципальным имуществом"</a:t>
            </a:r>
            <a:endParaRPr lang="ru-RU" dirty="0"/>
          </a:p>
        </c:rich>
      </c:tx>
      <c:layout>
        <c:manualLayout>
          <c:xMode val="edge"/>
          <c:yMode val="edge"/>
          <c:x val="4.8789591764045646E-2"/>
          <c:y val="2.29384574486688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102141658666732"/>
          <c:y val="0.1982748686728491"/>
          <c:w val="0.61620046114545091"/>
          <c:h val="0.46189712044364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"Управление муниципальным имуществом"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CC00CC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0017112237615642"/>
                  <c:y val="0.129328730754560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Управление </a:t>
                    </a:r>
                    <a:r>
                      <a:rPr lang="ru-RU" dirty="0"/>
                      <a:t>и распоряжение муниципальным </a:t>
                    </a:r>
                    <a:r>
                      <a:rPr lang="ru-RU" dirty="0" smtClean="0"/>
                      <a:t>имуществом </a:t>
                    </a:r>
                    <a:r>
                      <a:rPr lang="ru-RU" dirty="0"/>
                      <a:t>86,30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62039703370357E-2"/>
                  <c:y val="-0.2226145276787709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Обеспечение реализации муниципальной </a:t>
                    </a:r>
                    <a:r>
                      <a:rPr lang="ru-RU" smtClean="0"/>
                      <a:t>программы    </a:t>
                    </a:r>
                    <a:r>
                      <a:rPr lang="ru-RU"/>
                      <a:t>4 538,50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75600735484504"/>
                  <c:y val="-4.72185765710175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21502684556704E-2"/>
                  <c:y val="-7.41415198162084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Управление и распоряжение муниципальным имуществом</c:v>
                </c:pt>
                <c:pt idx="1">
                  <c:v>Обеспечение реализации муниципальной программы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86.3</c:v>
                </c:pt>
                <c:pt idx="1">
                  <c:v>4538.5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00CC"/>
                </a:solidFill>
              </a:defRPr>
            </a:pPr>
            <a:r>
              <a:rPr lang="ru-RU" dirty="0">
                <a:solidFill>
                  <a:srgbClr val="CC00CC"/>
                </a:solidFill>
              </a:rPr>
              <a:t>МП </a:t>
            </a:r>
            <a:r>
              <a:rPr lang="ru-RU" dirty="0" smtClean="0">
                <a:solidFill>
                  <a:srgbClr val="CC00CC"/>
                </a:solidFill>
              </a:rPr>
              <a:t>«Управление муниципальными финансами и муниципальным долгом МР «Вуктыл» на 2016-2020 годы"</a:t>
            </a:r>
            <a:endParaRPr lang="ru-RU" dirty="0">
              <a:solidFill>
                <a:srgbClr val="CC00CC"/>
              </a:solidFill>
            </a:endParaRPr>
          </a:p>
        </c:rich>
      </c:tx>
      <c:layout>
        <c:manualLayout>
          <c:xMode val="edge"/>
          <c:yMode val="edge"/>
          <c:x val="0.15507384854924938"/>
          <c:y val="2.0853143135153491E-3"/>
        </c:manualLayout>
      </c:layout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64666971349048"/>
          <c:y val="0.24316508213292495"/>
          <c:w val="0.42424636715431724"/>
          <c:h val="0.449587854866721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"Управление муниципальными финансами и муниципальным долгом МР "Вуктыл" на 2016-2020 годы"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CC00CC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3618160526457595E-2"/>
                  <c:y val="3.54895866463696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отношения 19 651,60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495356345043347E-2"/>
                  <c:y val="8.67505532240355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Управление муниципальным долгом      2 333,90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84629039896573"/>
                  <c:y val="-8.05836055872631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Обеспечение </a:t>
                    </a:r>
                    <a:r>
                      <a:rPr lang="ru-RU" dirty="0"/>
                      <a:t>реализации муниципальной </a:t>
                    </a:r>
                    <a:r>
                      <a:rPr lang="ru-RU" dirty="0" smtClean="0"/>
                      <a:t>программы </a:t>
                    </a:r>
                    <a:r>
                      <a:rPr lang="ru-RU" dirty="0"/>
                      <a:t>9 099,10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585051457190711"/>
                  <c:y val="-5.328831900514412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Межбюджетные отношения</c:v>
                </c:pt>
                <c:pt idx="1">
                  <c:v>Управление муниципальным долгом</c:v>
                </c:pt>
                <c:pt idx="2">
                  <c:v>Обеспечение реализации муниципальной программы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19651.599999999999</c:v>
                </c:pt>
                <c:pt idx="1">
                  <c:v>2333.9</c:v>
                </c:pt>
                <c:pt idx="2">
                  <c:v>9099.1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2.9613373810393771E-2"/>
          <c:y val="3.3195858895487158E-2"/>
          <c:w val="0.926554325152527"/>
          <c:h val="0.928516436423381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бюджетные кредиты МФ РК</c:v>
                </c:pt>
              </c:strCache>
            </c:strRef>
          </c:tx>
          <c:spPr>
            <a:solidFill>
              <a:srgbClr val="79A22E"/>
            </a:solidFill>
            <a:ln w="12692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dPt>
            <c:idx val="3"/>
            <c:invertIfNegative val="0"/>
            <c:bubble3D val="1"/>
          </c:dPt>
          <c:dPt>
            <c:idx val="4"/>
            <c:invertIfNegative val="0"/>
            <c:bubble3D val="1"/>
          </c:dPt>
          <c:dPt>
            <c:idx val="5"/>
            <c:invertIfNegative val="0"/>
            <c:bubble3D val="1"/>
            <c:explosion val="19"/>
          </c:dPt>
          <c:dPt>
            <c:idx val="6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invertIfNegative val="0"/>
            <c:bubble3D val="1"/>
          </c:dPt>
          <c:dPt>
            <c:idx val="8"/>
            <c:invertIfNegative val="0"/>
            <c:bubble3D val="1"/>
          </c:dPt>
          <c:dPt>
            <c:idx val="9"/>
            <c:invertIfNegative val="0"/>
            <c:bubble3D val="1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4.9837354214806721E-2"/>
                  <c:y val="0.65787444847680643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1256423624587808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numFmt formatCode="#,##0.0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Лист1!$B$3:$B$5</c:f>
              <c:numCache>
                <c:formatCode>#,##0.0</c:formatCode>
                <c:ptCount val="3"/>
                <c:pt idx="0">
                  <c:v>-5500</c:v>
                </c:pt>
                <c:pt idx="1">
                  <c:v>-5900</c:v>
                </c:pt>
                <c:pt idx="2">
                  <c:v>-3600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изменение остатков средств на счетах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026046182069949"/>
                  <c:y val="-0.37201725436484601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Лист1!$C$3:$C$5</c:f>
              <c:numCache>
                <c:formatCode>#,##0.0</c:formatCode>
                <c:ptCount val="3"/>
                <c:pt idx="0">
                  <c:v>20791.5</c:v>
                </c:pt>
                <c:pt idx="1">
                  <c:v>10310.5</c:v>
                </c:pt>
                <c:pt idx="2">
                  <c:v>4660.7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кредиты в кредитных организациях</c:v>
                </c:pt>
              </c:strCache>
            </c:strRef>
          </c:tx>
          <c:spPr>
            <a:solidFill>
              <a:srgbClr val="CC00CC"/>
            </a:solidFill>
          </c:spPr>
          <c:invertIfNegative val="0"/>
          <c:dLbls>
            <c:dLbl>
              <c:idx val="1"/>
              <c:layout>
                <c:manualLayout>
                  <c:x val="9.6758925201350945E-2"/>
                  <c:y val="-0.23053989831613686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Лист1!$D$3:$D$5</c:f>
              <c:numCache>
                <c:formatCode>#,##0.0</c:formatCode>
                <c:ptCount val="3"/>
                <c:pt idx="1">
                  <c:v>15300</c:v>
                </c:pt>
                <c:pt idx="2">
                  <c:v>10769.8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96405376"/>
        <c:axId val="96406912"/>
        <c:axId val="0"/>
      </c:bar3DChart>
      <c:catAx>
        <c:axId val="96405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6406912"/>
        <c:crossesAt val="0"/>
        <c:auto val="1"/>
        <c:lblAlgn val="ctr"/>
        <c:lblOffset val="100"/>
        <c:noMultiLvlLbl val="0"/>
      </c:catAx>
      <c:valAx>
        <c:axId val="9640691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64053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98607519060849E-2"/>
          <c:y val="4.326751015006737E-2"/>
          <c:w val="0.60246208449763039"/>
          <c:h val="0.798434923133475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1.1126818943330448E-3"/>
                  <c:y val="-6.026187506527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2454367171366146E-2"/>
                  <c:y val="-8.8207868287668526E-3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735.7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1.52838783530837E-2"/>
                  <c:y val="0.28518586347974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3228.9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2.9864056329652236E-2"/>
                  <c:y val="-3.8860299255203637E-2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Лист1!$E$2</c:f>
              <c:numCache>
                <c:formatCode>#,##0.00</c:formatCode>
                <c:ptCount val="1"/>
                <c:pt idx="0">
                  <c:v>121.6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98002048"/>
        <c:axId val="98003584"/>
        <c:axId val="0"/>
      </c:bar3DChart>
      <c:catAx>
        <c:axId val="98002048"/>
        <c:scaling>
          <c:orientation val="minMax"/>
        </c:scaling>
        <c:delete val="1"/>
        <c:axPos val="b"/>
        <c:majorTickMark val="out"/>
        <c:minorTickMark val="none"/>
        <c:tickLblPos val="nextTo"/>
        <c:crossAx val="98003584"/>
        <c:crosses val="autoZero"/>
        <c:auto val="1"/>
        <c:lblAlgn val="ctr"/>
        <c:lblOffset val="100"/>
        <c:noMultiLvlLbl val="0"/>
      </c:catAx>
      <c:valAx>
        <c:axId val="980035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98002048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56749666011560751"/>
          <c:y val="6.7234650147701951E-3"/>
          <c:w val="0.42986307076991448"/>
          <c:h val="0.2809036175467682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</a:t>
            </a:r>
          </a:p>
        </c:rich>
      </c:tx>
      <c:layout>
        <c:manualLayout>
          <c:xMode val="edge"/>
          <c:yMode val="edge"/>
          <c:x val="0.21096646068091746"/>
          <c:y val="0.84563115759270657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972630549291015E-2"/>
          <c:y val="9.0269829092718357E-2"/>
          <c:w val="0.58153289884831716"/>
          <c:h val="0.7437166921160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Lbls>
            <c:dLbl>
              <c:idx val="0"/>
              <c:layout>
                <c:manualLayout>
                  <c:x val="-6.7783156007033538E-2"/>
                  <c:y val="9.857050303227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107366190130536E-2"/>
                  <c:y val="0.22308061212568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18900</c:v>
                </c:pt>
                <c:pt idx="1">
                  <c:v>26069.8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6692992"/>
        <c:axId val="106694528"/>
        <c:axId val="0"/>
      </c:bar3DChart>
      <c:catAx>
        <c:axId val="106692992"/>
        <c:scaling>
          <c:orientation val="minMax"/>
        </c:scaling>
        <c:delete val="1"/>
        <c:axPos val="b"/>
        <c:majorTickMark val="out"/>
        <c:minorTickMark val="none"/>
        <c:tickLblPos val="nextTo"/>
        <c:crossAx val="106694528"/>
        <c:crosses val="autoZero"/>
        <c:auto val="1"/>
        <c:lblAlgn val="ctr"/>
        <c:lblOffset val="100"/>
        <c:noMultiLvlLbl val="0"/>
      </c:catAx>
      <c:valAx>
        <c:axId val="106694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69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478603424383691"/>
          <c:y val="0.30971971336531051"/>
          <c:w val="0.38056554538996906"/>
          <c:h val="0.2326525310111054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445558563866131E-2"/>
          <c:y val="2.2422067602008546E-3"/>
          <c:w val="0.67989452658624783"/>
          <c:h val="0.771265274156760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ФБ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0.14132159918739187"/>
                  <c:y val="-5.457433647065185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8.9265177484809721E-2"/>
                  <c:y val="-0.1915568307387951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</a:t>
                    </a:r>
                    <a:r>
                      <a: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328,15</a:t>
                    </a:r>
                    <a:endParaRPr lang="en-US" sz="1600" b="1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334551319592159"/>
                  <c:y val="4.61521958931928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357.2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РБ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4113054898662053"/>
                  <c:y val="-2.068818064594217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594818829653849"/>
                  <c:y val="-2.244465164518955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889.1</c:v>
                </c:pt>
                <c:pt idx="1">
                  <c:v>140.19999999999999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поселений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.14599429428476202"/>
                  <c:y val="-1.827130949935831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918.8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собственные средства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.16114380148237498"/>
                  <c:y val="-3.44890753735388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845037059374355"/>
                  <c:y val="-2.492544981254341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3870.9</c:v>
                </c:pt>
                <c:pt idx="1">
                  <c:v>1235.0999999999999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214592"/>
        <c:axId val="115224576"/>
        <c:axId val="0"/>
      </c:bar3DChart>
      <c:catAx>
        <c:axId val="115214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224576"/>
        <c:crosses val="autoZero"/>
        <c:auto val="1"/>
        <c:lblAlgn val="ctr"/>
        <c:lblOffset val="100"/>
        <c:noMultiLvlLbl val="0"/>
      </c:catAx>
      <c:valAx>
        <c:axId val="1152245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5214592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990822674007281"/>
          <c:y val="5.2644764154319672E-2"/>
          <c:w val="0.27867167485177569"/>
          <c:h val="0.27721925696746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2015</a:t>
            </a:r>
            <a:endParaRPr lang="en-US" sz="1800" dirty="0"/>
          </a:p>
        </c:rich>
      </c:tx>
      <c:layout>
        <c:manualLayout>
          <c:xMode val="edge"/>
          <c:yMode val="edge"/>
          <c:x val="0.34966673196352938"/>
          <c:y val="2.67226200455841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7.1685141433935635E-3"/>
                  <c:y val="0.47263497914244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253733568471068E-3"/>
                  <c:y val="0.30796956427037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89482254329023E-3"/>
                  <c:y val="1.355269816160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63890907316348E-2"/>
                  <c:y val="-8.3608685176083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31419505933729E-2"/>
                  <c:y val="-4.8490789856828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96082310650984E-2"/>
                  <c:y val="9.277239009586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89050.8</c:v>
                </c:pt>
                <c:pt idx="1">
                  <c:v>54124.7</c:v>
                </c:pt>
                <c:pt idx="2">
                  <c:v>12401.3</c:v>
                </c:pt>
                <c:pt idx="3">
                  <c:v>2211.1</c:v>
                </c:pt>
                <c:pt idx="4">
                  <c:v>5684.4</c:v>
                </c:pt>
                <c:pt idx="5">
                  <c:v>24105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651776"/>
        <c:axId val="122653312"/>
        <c:axId val="0"/>
      </c:bar3DChart>
      <c:catAx>
        <c:axId val="122651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653312"/>
        <c:crosses val="autoZero"/>
        <c:auto val="1"/>
        <c:lblAlgn val="ctr"/>
        <c:lblOffset val="100"/>
        <c:noMultiLvlLbl val="0"/>
      </c:catAx>
      <c:valAx>
        <c:axId val="12265331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2265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2016</a:t>
            </a:r>
            <a:endParaRPr lang="en-US" sz="1800" dirty="0"/>
          </a:p>
        </c:rich>
      </c:tx>
      <c:layout>
        <c:manualLayout>
          <c:xMode val="edge"/>
          <c:yMode val="edge"/>
          <c:x val="0.34966673196352938"/>
          <c:y val="2.67226200455841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9567085138688296E-3"/>
                  <c:y val="0.47743325644757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2127171055068E-3"/>
                  <c:y val="0.2669761154417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4505795652334E-2"/>
                  <c:y val="5.2591892882529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0361070992112E-2"/>
                  <c:y val="-9.884595130088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98537199570419E-2"/>
                  <c:y val="-9.3868492952279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053808836055255E-3"/>
                  <c:y val="7.8588003915647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91324.6</c:v>
                </c:pt>
                <c:pt idx="1">
                  <c:v>49872.9</c:v>
                </c:pt>
                <c:pt idx="2">
                  <c:v>13662.5</c:v>
                </c:pt>
                <c:pt idx="3">
                  <c:v>2518.1</c:v>
                </c:pt>
                <c:pt idx="4">
                  <c:v>2265.5</c:v>
                </c:pt>
                <c:pt idx="5">
                  <c:v>23885.1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681600"/>
        <c:axId val="122691584"/>
        <c:axId val="0"/>
      </c:bar3DChart>
      <c:catAx>
        <c:axId val="122681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691584"/>
        <c:crosses val="autoZero"/>
        <c:auto val="1"/>
        <c:lblAlgn val="ctr"/>
        <c:lblOffset val="100"/>
        <c:noMultiLvlLbl val="0"/>
      </c:catAx>
      <c:valAx>
        <c:axId val="1226915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226816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3724845387549531"/>
          <c:y val="8.604482158205104E-2"/>
          <c:w val="0.2560983765073957"/>
          <c:h val="0.8939186137440231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165">
          <a:noFill/>
        </a:ln>
      </c:spPr>
    </c:sideWall>
    <c:backWall>
      <c:thickness val="0"/>
      <c:spPr>
        <a:noFill/>
        <a:ln w="25165">
          <a:noFill/>
        </a:ln>
      </c:spPr>
    </c:backWall>
    <c:plotArea>
      <c:layout>
        <c:manualLayout>
          <c:layoutTarget val="inner"/>
          <c:xMode val="edge"/>
          <c:yMode val="edge"/>
          <c:x val="1.1233754755713579E-2"/>
          <c:y val="8.9304887168433558E-2"/>
          <c:w val="0.59179116780621599"/>
          <c:h val="0.597015616064751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 w="2716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Mode val="edge"/>
                  <c:yMode val="edge"/>
                  <c:x val="0.42274678111587982"/>
                  <c:y val="0.19593345656192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65987124463519309"/>
                  <c:y val="9.426987060998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72532188841201717"/>
                  <c:y val="0.10536044362292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165">
                <a:noFill/>
              </a:ln>
            </c:spPr>
            <c:txPr>
              <a:bodyPr rot="-2700000" vert="horz"/>
              <a:lstStyle/>
              <a:p>
                <a:pPr algn="ctr">
                  <a:defRPr sz="1496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  <a:ln w="1358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FFCC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35461155202362E-3"/>
                  <c:y val="0.16983240223463686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617 783,6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999303092397462E-3"/>
                  <c:y val="0.18324022346368715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533 101,6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605914353175647E-3"/>
                  <c:y val="0.19441340782122904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530 152,8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82188841201716734"/>
                  <c:y val="0.45471349353049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р_." sourceLinked="0"/>
            <c:spPr>
              <a:noFill/>
              <a:ln w="25165">
                <a:noFill/>
              </a:ln>
            </c:spPr>
            <c:txPr>
              <a:bodyPr rot="-5400000" vert="horz"/>
              <a:lstStyle/>
              <a:p>
                <a:pPr algn="ctr">
                  <a:defRPr sz="1308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Sheet1!$B$2:$D$2</c:f>
              <c:numCache>
                <c:formatCode>#,##0.00_р_.</c:formatCode>
                <c:ptCount val="3"/>
                <c:pt idx="0" formatCode="General">
                  <c:v>547638.4</c:v>
                </c:pt>
                <c:pt idx="1">
                  <c:v>617783.6</c:v>
                </c:pt>
                <c:pt idx="2">
                  <c:v>533101.6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34352512"/>
        <c:axId val="34370688"/>
        <c:axId val="0"/>
      </c:bar3DChart>
      <c:catAx>
        <c:axId val="343525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txPr>
          <a:bodyPr rot="0" vert="horz"/>
          <a:lstStyle/>
          <a:p>
            <a:pPr>
              <a:defRPr sz="1496" b="1" i="0" u="none" strike="noStrike" baseline="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defRPr>
            </a:pPr>
            <a:endParaRPr lang="ru-RU"/>
          </a:p>
        </c:txPr>
        <c:crossAx val="34370688"/>
        <c:crosses val="autoZero"/>
        <c:auto val="1"/>
        <c:lblAlgn val="ctr"/>
        <c:lblOffset val="100"/>
        <c:noMultiLvlLbl val="0"/>
      </c:catAx>
      <c:valAx>
        <c:axId val="34370688"/>
        <c:scaling>
          <c:orientation val="minMax"/>
          <c:max val="600000"/>
        </c:scaling>
        <c:delete val="1"/>
        <c:axPos val="l"/>
        <c:numFmt formatCode="#,##0" sourceLinked="0"/>
        <c:majorTickMark val="cross"/>
        <c:minorTickMark val="none"/>
        <c:tickLblPos val="nextTo"/>
        <c:crossAx val="34352512"/>
        <c:crosses val="autoZero"/>
        <c:crossBetween val="between"/>
        <c:majorUnit val="100000"/>
        <c:minorUnit val="2000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25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156626506024"/>
          <c:y val="0.24354243542435425"/>
          <c:w val="0.52610441767068272"/>
          <c:h val="0.483394833948339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0954810190894813"/>
                  <c:y val="1.558795594533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481915848170931"/>
                  <c:y val="-9.02816353738473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196283.2</c:v>
                </c:pt>
                <c:pt idx="1">
                  <c:v>421500.4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96385542168675"/>
          <c:y val="0.2767527675276753"/>
          <c:w val="0.53413654618473894"/>
          <c:h val="0.49077490774907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1061751088342864"/>
                  <c:y val="-3.520246610696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673035121701452"/>
                  <c:y val="-4.58381608392718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187473.8</c:v>
                </c:pt>
                <c:pt idx="1">
                  <c:v>345627.8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3.8461538461538457E-2"/>
          <c:y val="0.79724409448818889"/>
          <c:w val="0.9145299145299145"/>
          <c:h val="0.14960629921259841"/>
        </c:manualLayout>
      </c:layout>
      <c:overlay val="0"/>
      <c:spPr>
        <a:noFill/>
        <a:ln w="4593">
          <a:solidFill>
            <a:srgbClr val="000000"/>
          </a:solidFill>
          <a:prstDash val="solid"/>
        </a:ln>
      </c:spPr>
      <c:txPr>
        <a:bodyPr/>
        <a:lstStyle/>
        <a:p>
          <a:pPr>
            <a:defRPr sz="97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0000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210722830802518E-2"/>
          <c:y val="2.8193383523475875E-3"/>
          <c:w val="0.90848411064369472"/>
          <c:h val="0.8828784689793972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8.9957036015488254E-2"/>
                  <c:y val="6.02785241970988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187 473,8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4.1281107901804871E-2"/>
                  <c:y val="4.31626388542984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219 083,6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2674468086244305E-2"/>
                  <c:y val="0.24333331927364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196283.2</c:v>
                </c:pt>
                <c:pt idx="1">
                  <c:v>187473.8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0.10944735103648805"/>
                  <c:y val="0.18697331248422508"/>
                </c:manualLayout>
              </c:layout>
              <c:tx>
                <c:rich>
                  <a:bodyPr rot="0"/>
                  <a:lstStyle/>
                  <a:p>
                    <a:pPr>
                      <a:defRPr sz="1400" b="1" i="1"/>
                    </a:pPr>
                    <a:r>
                      <a:rPr lang="ru-RU" dirty="0" smtClean="0"/>
                      <a:t>345 627,8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545599205335054E-2"/>
                  <c:y val="0.11812401177068192"/>
                </c:manualLayout>
              </c:layout>
              <c:tx>
                <c:rich>
                  <a:bodyPr rot="0"/>
                  <a:lstStyle/>
                  <a:p>
                    <a:pPr>
                      <a:defRPr sz="1400" b="1" i="1"/>
                    </a:pPr>
                    <a:r>
                      <a:rPr lang="ru-RU" dirty="0" smtClean="0"/>
                      <a:t>311 069,1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005977550580453E-2"/>
                  <c:y val="0.1101886226155778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137104510278518E-2"/>
                  <c:y val="-1.42533308264893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421500.4</c:v>
                </c:pt>
                <c:pt idx="1">
                  <c:v>345627.8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5910016"/>
        <c:axId val="35911552"/>
        <c:axId val="36824384"/>
      </c:bar3DChart>
      <c:catAx>
        <c:axId val="3591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911552"/>
        <c:crosses val="autoZero"/>
        <c:auto val="1"/>
        <c:lblAlgn val="ctr"/>
        <c:lblOffset val="100"/>
        <c:noMultiLvlLbl val="0"/>
      </c:catAx>
      <c:valAx>
        <c:axId val="3591155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5910016"/>
        <c:crosses val="autoZero"/>
        <c:crossBetween val="between"/>
      </c:valAx>
      <c:serAx>
        <c:axId val="36824384"/>
        <c:scaling>
          <c:orientation val="minMax"/>
        </c:scaling>
        <c:delete val="1"/>
        <c:axPos val="b"/>
        <c:majorTickMark val="out"/>
        <c:minorTickMark val="none"/>
        <c:tickLblPos val="nextTo"/>
        <c:crossAx val="3591155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4.0471591210465695E-2"/>
          <c:y val="1.0088890186739889E-2"/>
          <c:w val="0.72070999069354769"/>
          <c:h val="0.10704747350880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МР "Вуктыл в 2016 году</c:v>
                </c:pt>
              </c:strCache>
            </c:strRef>
          </c:tx>
          <c:spPr>
            <a:solidFill>
              <a:srgbClr val="9999FF"/>
            </a:solidFill>
            <a:ln w="12692">
              <a:solidFill>
                <a:srgbClr val="000000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00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A2404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CC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3399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933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explosion val="19"/>
            <c:spPr>
              <a:solidFill>
                <a:srgbClr val="FF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99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D60093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262134150154742"/>
                  <c:y val="0.1600054387056450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533888004083683E-2"/>
                  <c:y val="-0.117076325542126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605193427376998E-3"/>
                  <c:y val="2.501733409456229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0.1256423624587808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Обслуживание муниципального долга</c:v>
                </c:pt>
                <c:pt idx="7">
                  <c:v>Культура, кинематография и средства массовой информации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96951.5</c:v>
                </c:pt>
                <c:pt idx="1">
                  <c:v>145.80000000000001</c:v>
                </c:pt>
                <c:pt idx="2">
                  <c:v>946.4</c:v>
                </c:pt>
                <c:pt idx="3">
                  <c:v>12967.6</c:v>
                </c:pt>
                <c:pt idx="4">
                  <c:v>61053.9</c:v>
                </c:pt>
                <c:pt idx="5">
                  <c:v>300318.5</c:v>
                </c:pt>
                <c:pt idx="6">
                  <c:v>2333.9</c:v>
                </c:pt>
                <c:pt idx="7">
                  <c:v>30561.4</c:v>
                </c:pt>
                <c:pt idx="8">
                  <c:v>16041.3</c:v>
                </c:pt>
                <c:pt idx="9">
                  <c:v>600.70000000000005</c:v>
                </c:pt>
                <c:pt idx="10">
                  <c:v>20062.3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>
              <a:solidFill>
                <a:srgbClr val="7030A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97029059698753E-2"/>
          <c:y val="0.12629990345976552"/>
          <c:w val="0.77615059645304407"/>
          <c:h val="0.627183528048177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"Развитие культуры, физической культуры и спорта"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ED6B23"/>
              </a:solidFill>
            </c:spPr>
          </c:dPt>
          <c:dPt>
            <c:idx val="1"/>
            <c:bubble3D val="0"/>
            <c:spPr>
              <a:solidFill>
                <a:srgbClr val="0000CC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9A22E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2533741468524401"/>
                  <c:y val="-1.34880195586904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системы культуры и доп.образования сферы культуры</a:t>
                    </a:r>
                    <a:r>
                      <a:rPr lang="ru-RU" baseline="0" dirty="0" smtClean="0"/>
                      <a:t>      </a:t>
                    </a:r>
                    <a:r>
                      <a:rPr lang="ru-RU" b="1" dirty="0" smtClean="0"/>
                      <a:t>46 617,60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022188517627221E-2"/>
                  <c:y val="3.59678751483770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Молодежь </a:t>
                    </a:r>
                    <a:r>
                      <a:rPr lang="ru-RU" b="1" dirty="0"/>
                      <a:t>111,20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353328277644083"/>
                  <c:y val="-3.14722226450749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</a:t>
                    </a:r>
                    <a:r>
                      <a:rPr lang="ru-RU" dirty="0"/>
                      <a:t>системы физической культуры и </a:t>
                    </a:r>
                    <a:r>
                      <a:rPr lang="ru-RU" dirty="0" smtClean="0"/>
                      <a:t>спорта         </a:t>
                    </a:r>
                    <a:r>
                      <a:rPr lang="ru-RU" b="1" dirty="0" smtClean="0"/>
                      <a:t>10 </a:t>
                    </a:r>
                    <a:r>
                      <a:rPr lang="ru-RU" b="1" dirty="0"/>
                      <a:t>266,60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804437703525444"/>
                  <c:y val="-6.744009779345204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Обеспечение </a:t>
                    </a:r>
                    <a:r>
                      <a:rPr lang="ru-RU" dirty="0"/>
                      <a:t>реализации муниципальной </a:t>
                    </a:r>
                    <a:r>
                      <a:rPr lang="ru-RU" dirty="0" smtClean="0"/>
                      <a:t>программы </a:t>
                    </a:r>
                    <a:r>
                      <a:rPr lang="ru-RU" b="1" dirty="0"/>
                      <a:t>799,10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Развитие системы культуры и доп.образования сферы культуры</c:v>
                </c:pt>
                <c:pt idx="1">
                  <c:v>Молодежь</c:v>
                </c:pt>
                <c:pt idx="2">
                  <c:v>Развитие системы физической культуры и спорта</c:v>
                </c:pt>
                <c:pt idx="3">
                  <c:v>обеспечение реализации муниципальной программы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46617.599999999999</c:v>
                </c:pt>
                <c:pt idx="1">
                  <c:v>111.2</c:v>
                </c:pt>
                <c:pt idx="2">
                  <c:v>10266.6</c:v>
                </c:pt>
                <c:pt idx="3">
                  <c:v>799.1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>
              <a:solidFill>
                <a:srgbClr val="0000CC"/>
              </a:solidFill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586969902877308E-2"/>
          <c:y val="0.11738040138630404"/>
          <c:w val="0.83921612739584017"/>
          <c:h val="0.882619598613695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"Развитие образования"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CC"/>
              </a:solidFill>
            </c:spPr>
          </c:dPt>
          <c:dPt>
            <c:idx val="1"/>
            <c:bubble3D val="0"/>
            <c:spPr>
              <a:solidFill>
                <a:srgbClr val="7DF7B7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CC00CC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7500083399710362"/>
                  <c:y val="5.217207903052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Обеспечение реализации муниципальной </a:t>
                    </a:r>
                    <a:r>
                      <a:rPr lang="ru-RU" dirty="0" smtClean="0"/>
                      <a:t>программы </a:t>
                    </a:r>
                    <a:r>
                      <a:rPr lang="ru-RU" b="1" dirty="0"/>
                      <a:t>6 994,70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Оказание муниципальных услуг; </a:t>
                    </a:r>
                    <a:r>
                      <a:rPr lang="ru-RU" dirty="0" smtClean="0"/>
                      <a:t>     </a:t>
                    </a:r>
                    <a:r>
                      <a:rPr lang="ru-RU" b="1" dirty="0" smtClean="0"/>
                      <a:t>259</a:t>
                    </a:r>
                    <a:r>
                      <a:rPr lang="ru-RU" dirty="0" smtClean="0"/>
                      <a:t> </a:t>
                    </a:r>
                    <a:r>
                      <a:rPr lang="ru-RU" b="1" dirty="0"/>
                      <a:t>462,20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913001078026941"/>
                  <c:y val="9.08485292065049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Методическая и организационная </a:t>
                    </a:r>
                    <a:r>
                      <a:rPr lang="ru-RU" dirty="0" smtClean="0"/>
                      <a:t>деятельность </a:t>
                    </a:r>
                    <a:r>
                      <a:rPr lang="ru-RU" b="1" dirty="0"/>
                      <a:t>132,10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21502684556704E-2"/>
                  <c:y val="-7.414151981620840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Меры социальной поддержки </a:t>
                    </a:r>
                    <a:r>
                      <a:rPr lang="ru-RU" dirty="0" smtClean="0"/>
                      <a:t>обучающимся                      </a:t>
                    </a:r>
                    <a:r>
                      <a:rPr lang="ru-RU" b="1" dirty="0" smtClean="0"/>
                      <a:t>5 </a:t>
                    </a:r>
                    <a:r>
                      <a:rPr lang="ru-RU" b="1" dirty="0"/>
                      <a:t>811,30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/>
                      <a:t>Организация качественного круглогодичного оздоровления и занятости детей и </a:t>
                    </a:r>
                    <a:r>
                      <a:rPr lang="ru-RU" sz="1050" dirty="0" smtClean="0"/>
                      <a:t>подростков   </a:t>
                    </a:r>
                    <a:r>
                      <a:rPr lang="ru-RU" sz="1050" b="1" dirty="0" smtClean="0"/>
                      <a:t>1</a:t>
                    </a:r>
                    <a:r>
                      <a:rPr lang="ru-RU" sz="1050" dirty="0" smtClean="0"/>
                      <a:t> </a:t>
                    </a:r>
                    <a:r>
                      <a:rPr lang="ru-RU" sz="1050" b="1" dirty="0"/>
                      <a:t>298,90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Обеспечение реализации муниципальной программы</c:v>
                </c:pt>
                <c:pt idx="1">
                  <c:v>Оказание муниципальных услуг</c:v>
                </c:pt>
                <c:pt idx="2">
                  <c:v>Методическая и организационная деятельность</c:v>
                </c:pt>
                <c:pt idx="3">
                  <c:v>Меры социальной поддержки обучающимся</c:v>
                </c:pt>
                <c:pt idx="4">
                  <c:v>Круглогодичное оздоровление и занятости детей и подростков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6994.7</c:v>
                </c:pt>
                <c:pt idx="1">
                  <c:v>259462.2</c:v>
                </c:pt>
                <c:pt idx="2">
                  <c:v>132.1</c:v>
                </c:pt>
                <c:pt idx="3">
                  <c:v>5811.3</c:v>
                </c:pt>
                <c:pt idx="4">
                  <c:v>1298.9000000000001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0.01695</cdr:x>
      <cdr:y>0.24461</cdr:y>
    </cdr:from>
    <cdr:to>
      <cdr:x>0.04568</cdr:x>
      <cdr:y>0.47302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3782" y="1390154"/>
          <a:ext cx="260705" cy="1298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0" i="0" u="none" strike="noStrike" baseline="0" dirty="0">
              <a:solidFill>
                <a:srgbClr val="000000"/>
              </a:solidFill>
              <a:latin typeface="Franklin Gothic Book"/>
            </a:rPr>
            <a:t>тыс. рублей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0.49803</cdr:x>
      <cdr:y>0.61112</cdr:y>
    </cdr:from>
    <cdr:to>
      <cdr:x>0.8982</cdr:x>
      <cdr:y>0.65986</cdr:y>
    </cdr:to>
    <cdr:sp macro="" textlink="">
      <cdr:nvSpPr>
        <cdr:cNvPr id="3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88024" y="3473128"/>
          <a:ext cx="3847217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ct val="50000"/>
            </a:spcBef>
          </a:pPr>
          <a:endParaRPr lang="ru-RU" sz="1200" dirty="0"/>
        </a:p>
      </cdr:txBody>
    </cdr:sp>
  </cdr:relSizeAnchor>
  <cdr:relSizeAnchor xmlns:cdr="http://schemas.openxmlformats.org/drawingml/2006/chartDrawing">
    <cdr:from>
      <cdr:x>0.3583</cdr:x>
      <cdr:y>0.06995</cdr:y>
    </cdr:from>
    <cdr:to>
      <cdr:x>0.50547</cdr:x>
      <cdr:y>0.14669</cdr:y>
    </cdr:to>
    <cdr:sp macro="" textlink="">
      <cdr:nvSpPr>
        <cdr:cNvPr id="4" name="Выгнутая вверх стрелка 3"/>
        <cdr:cNvSpPr/>
      </cdr:nvSpPr>
      <cdr:spPr>
        <a:xfrm xmlns:a="http://schemas.openxmlformats.org/drawingml/2006/main">
          <a:off x="3251313" y="397565"/>
          <a:ext cx="1335472" cy="436133"/>
        </a:xfrm>
        <a:prstGeom xmlns:a="http://schemas.openxmlformats.org/drawingml/2006/main" prst="curvedDownArrow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- 2 948,8</a:t>
          </a:r>
          <a:endParaRPr lang="ru-RU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0.03389</cdr:x>
      <cdr:y>0.7288</cdr:y>
    </cdr:from>
    <cdr:to>
      <cdr:x>1</cdr:x>
      <cdr:y>0.94001</cdr:y>
    </cdr:to>
    <cdr:sp macro="" textlink="">
      <cdr:nvSpPr>
        <cdr:cNvPr id="5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7530" y="4141981"/>
          <a:ext cx="8766818" cy="12003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ts val="0"/>
            </a:spcBef>
          </a:pPr>
          <a:r>
            <a:rPr lang="ru-RU" sz="1200" dirty="0" smtClean="0">
              <a:latin typeface="Arial" pitchFamily="34" charset="0"/>
            </a:rPr>
            <a:t>     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три года доходная часть бюджета района уменьшилась с 617,8 млн. руб. в 2014 году до 530,2 млн. руб. в 2016 году, т.е. на 87,6 млн. руб. или 14,2 %.   Большую часть доходов  бюджета как в 2015 году – 345,6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64,8%, так и в 2016 году – 311,7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58,7% составляют безвозмездные поступления. Налоговые и неналоговые доходы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г. увеличились по сравнению с 2015 г. (187,5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.) и составили 219,1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млн. руб.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причинами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увеличения налоговых и неналоговых поступлений связано с увеличением единого о дополнительного норматива зачисления НДФЛ на 4% или на 24,6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.; изменение норматива зачисления акцизов на нефтепродукты с 1.01.2015, увеличение  на 1,3 млн. руб.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0.77811</cdr:x>
      <cdr:y>0.17975</cdr:y>
    </cdr:from>
    <cdr:to>
      <cdr:x>0.97841</cdr:x>
      <cdr:y>0.23192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2408" y="789009"/>
          <a:ext cx="945350" cy="22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0.03366</cdr:x>
      <cdr:y>0.68966</cdr:y>
    </cdr:from>
    <cdr:to>
      <cdr:x>0.94593</cdr:x>
      <cdr:y>0.805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8864" y="3128645"/>
          <a:ext cx="4305612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99,4%  </a:t>
          </a:r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      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31 084,6тыс.руб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rgbClr val="CC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0.05715</cdr:x>
      <cdr:y>0.8841</cdr:y>
    </cdr:from>
    <cdr:to>
      <cdr:x>0.33146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4967753"/>
          <a:ext cx="1728192" cy="651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</a:t>
          </a:r>
        </a:p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 15 291,5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0.02341</cdr:x>
      <cdr:y>0.74767</cdr:y>
    </cdr:from>
    <cdr:to>
      <cdr:x>0.16855</cdr:x>
      <cdr:y>0.82549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7489" y="4201164"/>
          <a:ext cx="914400" cy="437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-5 500,0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0.02528</cdr:x>
      <cdr:y>0.83673</cdr:y>
    </cdr:from>
    <cdr:to>
      <cdr:x>0.97101</cdr:x>
      <cdr:y>0.93878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6259" y="2952325"/>
          <a:ext cx="3600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Просроченная кредиторская задолженность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0.89203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127778"/>
          <a:ext cx="5137989" cy="620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Расшифровка остатков денежных средств 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счете МО МР «Вуктыл»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0.08451</cdr:x>
      <cdr:y>0.78518</cdr:y>
    </cdr:from>
    <cdr:to>
      <cdr:x>0.26592</cdr:x>
      <cdr:y>0.83532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048" y="4543714"/>
          <a:ext cx="927463" cy="290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 6 036,0 </a:t>
          </a:r>
          <a:endParaRPr lang="ru-RU" sz="14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187 577,3 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183 528,7тыс.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0.40562</cdr:x>
      <cdr:y>0.41026</cdr:y>
    </cdr:from>
    <cdr:to>
      <cdr:x>0.58912</cdr:x>
      <cdr:y>0.59851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9290" y="1152128"/>
          <a:ext cx="655649" cy="528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2015 </a:t>
          </a: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0.40287</cdr:x>
      <cdr:y>0.4359</cdr:y>
    </cdr:from>
    <cdr:to>
      <cdr:x>0.60862</cdr:x>
      <cdr:y>0.5784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1224136"/>
          <a:ext cx="698729" cy="400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2016</a:t>
          </a:r>
          <a:r>
            <a:rPr lang="ru-RU" sz="1100" b="1" i="0" u="none" strike="noStrike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0.1039</cdr:x>
      <cdr:y>0.85086</cdr:y>
    </cdr:from>
    <cdr:to>
      <cdr:x>0.26881</cdr:x>
      <cdr:y>0.93328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3" y="3716924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2015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0.54545</cdr:x>
      <cdr:y>0.85165</cdr:y>
    </cdr:from>
    <cdr:to>
      <cdr:x>0.71037</cdr:x>
      <cdr:y>0.93407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24335" y="3720372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2016 год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0.0374</cdr:x>
      <cdr:y>0.8264</cdr:y>
    </cdr:from>
    <cdr:to>
      <cdr:x>1</cdr:x>
      <cdr:y>0.92646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0665" y="4321411"/>
          <a:ext cx="439257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99,8% </a:t>
          </a:r>
          <a:r>
            <a:rPr lang="ru-RU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57 795,5 тыс. руб.</a:t>
          </a:r>
          <a:endParaRPr lang="ru-RU" sz="1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0.77875</cdr:x>
      <cdr:y>0.07439</cdr:y>
    </cdr:from>
    <cdr:to>
      <cdr:x>0.97905</cdr:x>
      <cdr:y>0.12537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55132" y="42025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тыс. руб.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0.00553</cdr:x>
      <cdr:y>0.07895</cdr:y>
    </cdr:from>
    <cdr:to>
      <cdr:x>0.20583</cdr:x>
      <cdr:y>0.13112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27" y="43586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0.86149</cdr:y>
    </cdr:from>
    <cdr:to>
      <cdr:x>1</cdr:x>
      <cdr:y>0.93327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756340"/>
          <a:ext cx="4565154" cy="396274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0.00553</cdr:x>
      <cdr:y>0.07895</cdr:y>
    </cdr:from>
    <cdr:to>
      <cdr:x>0.20583</cdr:x>
      <cdr:y>0.13112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27" y="43586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0.03098</cdr:x>
      <cdr:y>0.85079</cdr:y>
    </cdr:from>
    <cdr:to>
      <cdr:x>0.94325</cdr:x>
      <cdr:y>0.94321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1428" y="4816526"/>
          <a:ext cx="4164654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65,8%  </a:t>
          </a:r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       9 015,9 тыс. руб.</a:t>
          </a:r>
          <a:endParaRPr lang="ru-RU" sz="14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0.00553</cdr:x>
      <cdr:y>0.07895</cdr:y>
    </cdr:from>
    <cdr:to>
      <cdr:x>0.20583</cdr:x>
      <cdr:y>0.13112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27" y="43586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0.03098</cdr:x>
      <cdr:y>0.85079</cdr:y>
    </cdr:from>
    <cdr:to>
      <cdr:x>0.94325</cdr:x>
      <cdr:y>0.94092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1428" y="4939054"/>
          <a:ext cx="4164654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99,0%  </a:t>
          </a:r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       6 010,3тыс. руб.</a:t>
          </a:r>
          <a:endParaRPr lang="ru-RU" sz="1400" b="1" dirty="0">
            <a:solidFill>
              <a:srgbClr val="CC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0.0152</cdr:x>
      <cdr:y>0.12955</cdr:y>
    </cdr:from>
    <cdr:to>
      <cdr:x>0.2155</cdr:x>
      <cdr:y>0.18172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404" y="789009"/>
          <a:ext cx="914401" cy="317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0.03392</cdr:x>
      <cdr:y>0.72881</cdr:y>
    </cdr:from>
    <cdr:to>
      <cdr:x>0.94619</cdr:x>
      <cdr:y>0.85197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4016" y="3096344"/>
          <a:ext cx="387337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80,8%  </a:t>
          </a:r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4 624,8 </a:t>
          </a:r>
          <a:r>
            <a:rPr lang="ru-RU" sz="1400" b="1" dirty="0" err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0.05539</cdr:x>
      <cdr:y>0.93406</cdr:y>
    </cdr:from>
    <cdr:to>
      <cdr:x>0.27075</cdr:x>
      <cdr:y>0.99564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5186" y="436900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8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716028"/>
            <a:ext cx="5439089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8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980286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2016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37" name="Объект 1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4752528"/>
          </a:xfrm>
        </p:spPr>
      </p:pic>
      <p:sp>
        <p:nvSpPr>
          <p:cNvPr id="2053" name="Объект 2052"/>
          <p:cNvSpPr>
            <a:spLocks noGrp="1"/>
          </p:cNvSpPr>
          <p:nvPr>
            <p:ph sz="quarter" idx="4"/>
          </p:nvPr>
        </p:nvSpPr>
        <p:spPr>
          <a:xfrm>
            <a:off x="0" y="5517232"/>
            <a:ext cx="9143999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муниципального района «Вуктыл»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2016 год</a:t>
            </a:r>
            <a:endParaRPr lang="ru-RU" b="1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Rectangle 750"/>
          <p:cNvSpPr>
            <a:spLocks noChangeArrowheads="1"/>
          </p:cNvSpPr>
          <p:nvPr/>
        </p:nvSpPr>
        <p:spPr bwMode="auto">
          <a:xfrm>
            <a:off x="107504" y="585731"/>
            <a:ext cx="8784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«Вуктыл»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 Box 1959"/>
          <p:cNvSpPr txBox="1">
            <a:spLocks noChangeArrowheads="1"/>
          </p:cNvSpPr>
          <p:nvPr/>
        </p:nvSpPr>
        <p:spPr bwMode="auto">
          <a:xfrm>
            <a:off x="29209" y="1355049"/>
            <a:ext cx="8651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000" b="1" dirty="0" err="1" smtClean="0">
                <a:latin typeface="Arial" pitchFamily="34" charset="0"/>
              </a:rPr>
              <a:t>тыс.руб</a:t>
            </a:r>
            <a:r>
              <a:rPr lang="ru-RU" sz="1000" b="1" dirty="0">
                <a:latin typeface="Arial" pitchFamily="34" charset="0"/>
              </a:rPr>
              <a:t>.</a:t>
            </a:r>
          </a:p>
        </p:txBody>
      </p:sp>
      <p:sp>
        <p:nvSpPr>
          <p:cNvPr id="12" name="Text Box 1958"/>
          <p:cNvSpPr txBox="1">
            <a:spLocks noChangeArrowheads="1"/>
          </p:cNvSpPr>
          <p:nvPr/>
        </p:nvSpPr>
        <p:spPr bwMode="auto">
          <a:xfrm>
            <a:off x="5364089" y="1196752"/>
            <a:ext cx="3779911" cy="54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района за три года уменьшилась с 633 075,2 </a:t>
            </a:r>
            <a:r>
              <a:rPr lang="ru-RU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2014 году до 541 983,3 тыс. руб. в 2016 году, при этом снижение расходов  составило 91 091,9 тыс. руб. или 14,4%. Несмотря на отрицательную динамику расходные обязательства, связанные с исполнением майских Указов Президента Российской Федерации, а именно повышение заработной платы педагогическим работникам дошкольного, общего и дополнительного образования, работникам культуры, исполнены в 2016 году.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расходов в 2016г. к 2015г.: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общегосударственным вопросам связано упразднением МКУ «ГО и ЧС» и МКУ «Управление муниципальных заказов», Управления экономики и дорожного хозяйства, Управления культуры и спорта, Комитета по управлению имуществом и перевод их в отделы администрации;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жилищно-коммунальному хозяйству в связи с реализацией проекта «Газификация жилых домов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с.Дутово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содержание МБУ «Локомотив»;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обслуживанию муниципального долга в связи с привлечением коммерческого кредита.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Уменьшение расходов в 2016г. к 2015г.: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обороне в связи уменьшением межбюджетных трансфертов на осуществление первичного воинского учета, где отсутствуют военные комиссариаты;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безопасности в связи с упразднением МКУ «ГО и ЧС»;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экономике связано с возмещением расходов водным транспортом в 2015г, а также упразднением Управления экономики, строительства и дорожного хозяйства МР «Вуктыл» в 2016г.;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культуре в связи с ремонтами учреждений культуры в 2015 году и упразднением Управления культуры и спорта МР «Вуктыл» в 2016 году.</a:t>
            </a:r>
          </a:p>
        </p:txBody>
      </p:sp>
      <p:graphicFrame>
        <p:nvGraphicFramePr>
          <p:cNvPr id="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14147"/>
              </p:ext>
            </p:extLst>
          </p:nvPr>
        </p:nvGraphicFramePr>
        <p:xfrm>
          <a:off x="47029" y="1240085"/>
          <a:ext cx="5291932" cy="5350421"/>
        </p:xfrm>
        <a:graphic>
          <a:graphicData uri="http://schemas.openxmlformats.org/drawingml/2006/table">
            <a:tbl>
              <a:tblPr/>
              <a:tblGrid>
                <a:gridCol w="2123729"/>
                <a:gridCol w="817066"/>
                <a:gridCol w="767110"/>
                <a:gridCol w="792088"/>
                <a:gridCol w="791939"/>
              </a:tblGrid>
              <a:tr h="8018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бщих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асход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2016г.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92 570,9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94 109,1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96 951,5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59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равоохранительная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4 701,2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64 552,9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29 446,9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12 967,6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озяйство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30 354,7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47 323,2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61 053,9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333 419,4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296 401,9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300 318,5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58 687,1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40 794,4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30 561,4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16 762,8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1 237,1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32 924,1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21 806,7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20 062,3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633 075,2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552 812,1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541 983,3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9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78626938"/>
              </p:ext>
            </p:extLst>
          </p:nvPr>
        </p:nvGraphicFramePr>
        <p:xfrm>
          <a:off x="4545260" y="1628800"/>
          <a:ext cx="4563244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11122073"/>
              </p:ext>
            </p:extLst>
          </p:nvPr>
        </p:nvGraphicFramePr>
        <p:xfrm>
          <a:off x="38100" y="1628800"/>
          <a:ext cx="4533900" cy="508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053327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районе «Вуктыл» в 2016 году реализовывалось 11 муниципальных программ.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программному бюджету составило 537 358,4 тыс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или 99,1% всего бюджета.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457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967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C00CC"/>
                </a:solidFill>
              </a:rPr>
              <a:t>МП «Безопасность жизнедеятельности населения на 2016-2020 годы»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1196752"/>
            <a:ext cx="2810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CC"/>
                </a:solidFill>
              </a:rPr>
              <a:t>МП «Развитие экономики»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96336" y="1866090"/>
            <a:ext cx="730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8070" y="1916832"/>
            <a:ext cx="730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91788"/>
              </p:ext>
            </p:extLst>
          </p:nvPr>
        </p:nvGraphicFramePr>
        <p:xfrm>
          <a:off x="251520" y="2294475"/>
          <a:ext cx="396044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Защита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населения и территории МР «Вуктыл» от чрезвычайных ситуаций природного и техногенного характера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1 038,9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Противопожарная защита объектов муниципальной собственности</a:t>
                      </a: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143,4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Профилактика правонарушений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109,0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Профилактика</a:t>
                      </a:r>
                      <a:r>
                        <a:rPr lang="ru-RU" sz="1400" baseline="0" dirty="0" smtClean="0"/>
                        <a:t> терроризма и экстремизма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845,9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Отлов и содержание безнадзорных животных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89,1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42867"/>
              </p:ext>
            </p:extLst>
          </p:nvPr>
        </p:nvGraphicFramePr>
        <p:xfrm>
          <a:off x="4823520" y="2276872"/>
          <a:ext cx="396044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Развитие и поддержка малого и среднего предпринимательства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480,0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Развитие сельского хозяйства и регулирование</a:t>
                      </a:r>
                      <a:r>
                        <a:rPr lang="ru-RU" sz="1400" baseline="0" dirty="0" smtClean="0"/>
                        <a:t> рынка пищевой продукции</a:t>
                      </a:r>
                    </a:p>
                    <a:p>
                      <a:pPr algn="just"/>
                      <a:endParaRPr lang="ru-RU" sz="1400" dirty="0" smtClean="0"/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430,2</a:t>
                      </a:r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Развитие въездного и внутреннего туризма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230,0</a:t>
                      </a:r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Обеспечение реализации программы</a:t>
                      </a:r>
                    </a:p>
                    <a:p>
                      <a:pPr algn="just"/>
                      <a:endParaRPr lang="ru-RU" sz="1400" dirty="0" smtClean="0"/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3 116,0</a:t>
                      </a:r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58772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83,2%  или          </a:t>
            </a:r>
            <a:r>
              <a:rPr lang="ru-RU" sz="1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2 </a:t>
            </a:r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226,2 тыс</a:t>
            </a:r>
            <a:r>
              <a:rPr lang="ru-RU" sz="1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84649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98,5%  или         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4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256,2 тыс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4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49188890"/>
              </p:ext>
            </p:extLst>
          </p:nvPr>
        </p:nvGraphicFramePr>
        <p:xfrm>
          <a:off x="38100" y="1052736"/>
          <a:ext cx="4565154" cy="566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022675208"/>
              </p:ext>
            </p:extLst>
          </p:nvPr>
        </p:nvGraphicFramePr>
        <p:xfrm>
          <a:off x="4582499" y="908720"/>
          <a:ext cx="4565154" cy="58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8587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7805526"/>
              </p:ext>
            </p:extLst>
          </p:nvPr>
        </p:nvGraphicFramePr>
        <p:xfrm>
          <a:off x="35496" y="836712"/>
          <a:ext cx="4245868" cy="424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88477887"/>
              </p:ext>
            </p:extLst>
          </p:nvPr>
        </p:nvGraphicFramePr>
        <p:xfrm>
          <a:off x="4211960" y="836712"/>
          <a:ext cx="471966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23728" y="4725144"/>
            <a:ext cx="5023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МП «Строительство и ремонт объектов муниципальной собственности и других объектов»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66222"/>
              </p:ext>
            </p:extLst>
          </p:nvPr>
        </p:nvGraphicFramePr>
        <p:xfrm>
          <a:off x="250257" y="5459652"/>
          <a:ext cx="864096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009"/>
                <a:gridCol w="2827951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Строительство,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ремонт, капитальный ремонт и реконструкция зданий и помещений муниципальных учреждений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8EC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3 554,7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8ECA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Строительство и ремонт объектов муниципальной казны МР «Вуктыл»</a:t>
                      </a:r>
                    </a:p>
                  </a:txBody>
                  <a:tcPr>
                    <a:solidFill>
                      <a:srgbClr val="B8EC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667,0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8ECAC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6429974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100,0%  или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221,7тыс.руб.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0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967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CC"/>
                </a:solidFill>
              </a:rPr>
              <a:t>МП «Муниципальное управление на 2016-2020 годы»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0527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CC00CC"/>
                </a:solidFill>
              </a:rPr>
              <a:t>МП «Развитие строительства и жилищно-коммунального комплекса, энергосбережение и повышение </a:t>
            </a:r>
            <a:r>
              <a:rPr lang="ru-RU" sz="1600" b="1" dirty="0" err="1">
                <a:solidFill>
                  <a:srgbClr val="CC00CC"/>
                </a:solidFill>
              </a:rPr>
              <a:t>энергоэффективности</a:t>
            </a:r>
            <a:r>
              <a:rPr lang="ru-RU" sz="1600" b="1" dirty="0">
                <a:solidFill>
                  <a:srgbClr val="CC00CC"/>
                </a:solidFill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1928873"/>
            <a:ext cx="7185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2458" y="1906303"/>
            <a:ext cx="7185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41227"/>
              </p:ext>
            </p:extLst>
          </p:nvPr>
        </p:nvGraphicFramePr>
        <p:xfrm>
          <a:off x="112458" y="2276872"/>
          <a:ext cx="3960440" cy="34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Открытый муниципалитет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697,7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Противодействие коррупции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Управление муниципальными заказами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691,4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Обеспечение органов местного самоуправления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58 997,9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Организация работы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 хозяйственному, материально-техническому и транспортному обслуживанию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5 682,7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МКУ «Межотраслевая централизованная бухгалтерия»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11 665,5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35373"/>
              </p:ext>
            </p:extLst>
          </p:nvPr>
        </p:nvGraphicFramePr>
        <p:xfrm>
          <a:off x="4877780" y="2276872"/>
          <a:ext cx="3960440" cy="343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361105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Содержание МБУ «Локомотив»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30 830,0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Создание условий для обеспечения качественными жилищно-коммунальными</a:t>
                      </a:r>
                      <a:r>
                        <a:rPr lang="ru-RU" sz="1400" baseline="0" dirty="0" smtClean="0"/>
                        <a:t> услугами</a:t>
                      </a:r>
                      <a:endParaRPr lang="ru-RU" sz="1400" dirty="0" smtClean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264,6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Энергосбережение и повышение </a:t>
                      </a:r>
                      <a:r>
                        <a:rPr lang="ru-RU" sz="1400" dirty="0" err="1" smtClean="0"/>
                        <a:t>энергоэффективности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2 096,1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Обращение с твердыми</a:t>
                      </a:r>
                      <a:r>
                        <a:rPr lang="ru-RU" sz="1400" baseline="0" dirty="0" smtClean="0"/>
                        <a:t> коммунальными отходами</a:t>
                      </a:r>
                    </a:p>
                    <a:p>
                      <a:pPr algn="just"/>
                      <a:endParaRPr lang="ru-RU" sz="10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200,4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Газификация сельских</a:t>
                      </a:r>
                      <a:r>
                        <a:rPr lang="ru-RU" sz="1400" baseline="0" dirty="0" smtClean="0"/>
                        <a:t> населенных пунктов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28 285,8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95,6%  или        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81 744,9 тыс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94,2%  или         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61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676,9 тыс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0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3568" y="1052736"/>
            <a:ext cx="7704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деятельности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871650"/>
              </p:ext>
            </p:extLst>
          </p:nvPr>
        </p:nvGraphicFramePr>
        <p:xfrm>
          <a:off x="3642" y="1540146"/>
          <a:ext cx="9144001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1"/>
                <a:gridCol w="1106130"/>
                <a:gridCol w="1179870"/>
              </a:tblGrid>
              <a:tr h="44869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Контрольно-счетной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палаты МР «Вуктыл»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администрации МР «Вуктыл»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администрации МР «Вуктыл» по предупреждению и ликвидации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чрезвычайных ситуаций и последствий стихийных бедствий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по осуществлению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полномочий по составлению (изменению) списков кандидатов в присяжные заседатели федеральных судов общей юрисдикции в РФ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реализацию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государственных полномочий по расчету и предоставлению дотаций на выравнивание бюджетной обеспеченности поселений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полномочия Республики Коми по определению перечня должностных лиц ОМС, уполномоченных составлять протоколы об административных правонарушениях,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предусмотренных частями 3, 4 статьи 3, статьями 4, 6, 7 и 8 Закона РК «Об административной ответственности в Республике Коми»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полномочий Республики Коми по расчету и предоставлению субвенций бюджетам поселений на осуществление полномочия Республики Коми по определению перечня должностных лиц ОМС, уполномоченных составлять протоколы об административных правонарушениях,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предусмотренных частями 3, 4 статьи 3, статьями 4, 6, 7 и 8 Закона РК «Об административной ответственности в Республике Коми»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07504" y="6488668"/>
            <a:ext cx="9036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исполнение по непрограммным направлениям деятельности составило 87,8% 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4 099,3 тыс. руб.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3568" y="1052736"/>
            <a:ext cx="77048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республиканских средств в МО МР «Вуктыл» были реализованы следующие «малые проекты»: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42639"/>
              </p:ext>
            </p:extLst>
          </p:nvPr>
        </p:nvGraphicFramePr>
        <p:xfrm>
          <a:off x="251519" y="1772816"/>
          <a:ext cx="8568954" cy="486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3252363"/>
                <a:gridCol w="972108"/>
                <a:gridCol w="972108"/>
                <a:gridCol w="972108"/>
                <a:gridCol w="972108"/>
              </a:tblGrid>
              <a:tr h="3617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реализации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п. Лемтыбож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Лемты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колодцев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Вуктыл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Технологическое обновление хлебопекарного производства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Дутово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фасада клуба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Вуктыл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теневых навесов на спортивной площадке КДЮСШ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06575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99592" y="1052736"/>
            <a:ext cx="7416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дефицита бюджета МО МР «Вуктыл»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300192" y="1640878"/>
            <a:ext cx="280831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в 2016 году составил 11 830,5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уменьшился в сравнении с 2014 годом на 3 461,0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2016 году получены кредиты в кредитной организации 18 900,0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погашен кредит Минфина РК в сумме 3 600,0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Ограничения, установленные ст.92.1 Бюджетного кодекса РФ по дефициту местного бюджета соблюдены.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ст.107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кодекса РФ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предельному объему муниципального долга соблюдены.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629049"/>
              </p:ext>
            </p:extLst>
          </p:nvPr>
        </p:nvGraphicFramePr>
        <p:xfrm>
          <a:off x="107504" y="1484783"/>
          <a:ext cx="6300194" cy="525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10344" y="4255399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20 791,5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195736" y="2780928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15 300,0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123728" y="4153450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10 310,5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2051720" y="5379673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- 5 900,0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339752" y="6085183"/>
            <a:ext cx="1786801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19 710,5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043693" y="3683818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10 769,8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923928" y="4724838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4 660,7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3923928" y="5194470"/>
            <a:ext cx="914400" cy="437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-3 600,0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4283968" y="6054993"/>
            <a:ext cx="180020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11 830,5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2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25" y="1052736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Информация по исполнению бюджета МО МР «Вуктыл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335927"/>
              </p:ext>
            </p:extLst>
          </p:nvPr>
        </p:nvGraphicFramePr>
        <p:xfrm>
          <a:off x="4283968" y="1338341"/>
          <a:ext cx="4777099" cy="2882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724023442"/>
              </p:ext>
            </p:extLst>
          </p:nvPr>
        </p:nvGraphicFramePr>
        <p:xfrm>
          <a:off x="4602200" y="4005064"/>
          <a:ext cx="450630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92805915"/>
              </p:ext>
            </p:extLst>
          </p:nvPr>
        </p:nvGraphicFramePr>
        <p:xfrm>
          <a:off x="-108520" y="1340768"/>
          <a:ext cx="511256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937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5496" y="1112897"/>
            <a:ext cx="91413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,  направленных для  исполнения Указа Президента РФ от 7 мая 2012 г. №597 «О мероприятиях по реализации государственной социальной политики» в 2016г.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29654459"/>
              </p:ext>
            </p:extLst>
          </p:nvPr>
        </p:nvGraphicFramePr>
        <p:xfrm>
          <a:off x="35496" y="1697672"/>
          <a:ext cx="4467174" cy="302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348159652"/>
              </p:ext>
            </p:extLst>
          </p:nvPr>
        </p:nvGraphicFramePr>
        <p:xfrm>
          <a:off x="3707517" y="1628800"/>
          <a:ext cx="5400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70202"/>
              </p:ext>
            </p:extLst>
          </p:nvPr>
        </p:nvGraphicFramePr>
        <p:xfrm>
          <a:off x="467543" y="4725144"/>
          <a:ext cx="8208913" cy="1933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2693"/>
                <a:gridCol w="988110"/>
                <a:gridCol w="988110"/>
              </a:tblGrid>
              <a:tr h="394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Категория работников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2015 год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2016 год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работники общего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42 854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42 853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 работники дошкольного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31 637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31 636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работники дополнительного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  в сфере культуры </a:t>
                      </a:r>
                      <a:r>
                        <a:rPr lang="ru-RU" sz="1000" u="none" strike="noStrike" dirty="0" smtClean="0">
                          <a:effectLst/>
                        </a:rPr>
                        <a:t>(ДМШ, ДХШ)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44 844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44 844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  в сфере физкультуры и спорта </a:t>
                      </a:r>
                      <a:r>
                        <a:rPr lang="ru-RU" sz="1000" u="none" strike="noStrike" dirty="0" smtClean="0">
                          <a:effectLst/>
                        </a:rPr>
                        <a:t>(КДЮСШ)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39 310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39 309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  </a:t>
                      </a:r>
                      <a:r>
                        <a:rPr lang="ru-RU" sz="1000" u="none" strike="noStrike" dirty="0" smtClean="0">
                          <a:effectLst/>
                        </a:rPr>
                        <a:t>(ЦВР) 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26 436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26 364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Работники муниципальных учреждений культуры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23 447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23 447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5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56"/>
            <a:ext cx="914400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99293"/>
              </p:ext>
            </p:extLst>
          </p:nvPr>
        </p:nvGraphicFramePr>
        <p:xfrm>
          <a:off x="30967" y="3284984"/>
          <a:ext cx="9113033" cy="36386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16752"/>
                <a:gridCol w="4496281"/>
              </a:tblGrid>
              <a:tr h="424170">
                <a:tc grid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2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Начальник Финансового управления администрации городского округа «Вуктыл»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Бабина Виктория Александровна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88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Г. Вуктыл, ул. Коммунистическая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д.14 </a:t>
                      </a:r>
                    </a:p>
                    <a:p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. 203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Телефон, факс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2-11-60, 2-12-71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 электронной почты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fo@vuktyl.rkomi.ru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4442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17-15 (пн.-чт.)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15-45 (пт.)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Выходные дни – суббота, воскресенье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760" y="1700808"/>
            <a:ext cx="889248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об исполнении бюджета МО МР «Вуктыл» за 2016 год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Финансовое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«Вуктыл»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6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80286"/>
                </a:solidFill>
              </a:rPr>
              <a:t>отчет об исполнении бюджета за 2014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2664296"/>
          </a:xfrm>
        </p:spPr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endParaRPr lang="ru-RU" sz="2000" dirty="0" smtClean="0">
              <a:solidFill>
                <a:srgbClr val="980286"/>
              </a:solidFill>
            </a:endParaRP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муниципального района «Вуктыл» 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 Муниципалитет расходует поступившие доходы для выполнения своих функций и предоставления муниципальных услуг: образование, культура, спорт, социальное обеспечение, ЖКХ и другие.</a:t>
            </a: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1" dirty="0" smtClean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ru-RU" sz="2000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2014 год</a:t>
            </a:r>
            <a:endParaRPr lang="ru-RU" sz="3200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0" name="Заголовок 28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2016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90" y="3356992"/>
            <a:ext cx="4797334" cy="310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56992"/>
            <a:ext cx="4115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000" b="1" dirty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возложено на финансовое управление, которое формирует доходную и расходную части бюджета, распределяет ассигнования по распорядителям средств и осуществляет контроль за их расходованием.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332520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муниципального образования муниципального района «Вуктыл»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827781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муниципального района «Вуктыл» исполнен с дефицитом в сумме 11,8 млн. руб. 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составили 530,2 млн. руб. или 98,1% от плановых назначений.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исполнены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542,0 млн. 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97,3%.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111648"/>
              </p:ext>
            </p:extLst>
          </p:nvPr>
        </p:nvGraphicFramePr>
        <p:xfrm>
          <a:off x="2555776" y="1484785"/>
          <a:ext cx="6480720" cy="5335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844824"/>
            <a:ext cx="901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Из каких поступлений формируется доходная часть бюджета МО МР «Вуктыл»?</a:t>
            </a:r>
          </a:p>
          <a:p>
            <a:pPr algn="ctr"/>
            <a:endParaRPr lang="ru-RU" sz="1600" b="1" dirty="0">
              <a:solidFill>
                <a:srgbClr val="980286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2"/>
            <a:ext cx="9001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местного бюджета – сумма денежных средств, поступившая за счет взимания налогов, пошлин, платежей и используемая для  осуществления муниципальных услуг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16832"/>
            <a:ext cx="89289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бюджета МО МР «Вуктыл» складываются из следующих видов: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780928"/>
            <a:ext cx="273630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НАЛОГОВЫЕ ДОХОДЫ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Налоги на доходы физических лиц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уплаты акцизов на горюче-смазочные материалы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ЕНВД , уплачиваемые местными предпринимателями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ЕСХН, уплачиваемый предприятиями в сфере сельского хозяйства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780928"/>
            <a:ext cx="266429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НЕНАЛОГОВЫЕ ДОХОДЫ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аренды за земельные участки, имущество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Плата за негативное воздействие на окружающую среду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оказания платных услуг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продажи  имущества, земельных участков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Штрафы</a:t>
            </a:r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2780928"/>
            <a:ext cx="237626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БЕЗВОЗМЕЗДНЫЕ</a:t>
            </a: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 ПОСТУПЛЕНИЯ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 от других бюджетов бюджетной системы РФ: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Дотации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- Субвенции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Субсидии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иные межбюджетные 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  трансферты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Прочие безвозмездные поступления от физических и юридических лиц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9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 другому бюджету  бюджетной системы Российской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 (межбюджетные трансферты)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41066"/>
              </p:ext>
            </p:extLst>
          </p:nvPr>
        </p:nvGraphicFramePr>
        <p:xfrm>
          <a:off x="34183" y="2060848"/>
          <a:ext cx="9074321" cy="468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2978321"/>
              </a:tblGrid>
              <a:tr h="7582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межбюджетных трансфертов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Определение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Аналогия в семейном бюджете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Дотации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(от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</a:rPr>
                        <a:t>Datatio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» - дар, пожертвование)</a:t>
                      </a:r>
                      <a:endParaRPr lang="ru-RU" b="1" i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Предоставляются без конкретной цели их использования</a:t>
                      </a:r>
                      <a:endParaRPr lang="ru-RU" b="1" dirty="0">
                        <a:solidFill>
                          <a:srgbClr val="980286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 даете своему ребенку «карманные деньги»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Субвенции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 (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  <a:effectLst/>
                        </a:rPr>
                        <a:t>Subvenire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» - приходить на помощь)</a:t>
                      </a:r>
                      <a:endParaRPr lang="ru-RU" b="1" i="1" dirty="0">
                        <a:solidFill>
                          <a:srgbClr val="98028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финансирование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 переданных полномочий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даете своему ребенку деньги и посылаете в магазин купить продукты (по списку)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Субсидии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 - 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(от лат. «</a:t>
                      </a:r>
                      <a:r>
                        <a:rPr lang="en-US" b="1" i="1" dirty="0" err="1" smtClean="0">
                          <a:solidFill>
                            <a:srgbClr val="980286"/>
                          </a:solidFill>
                          <a:effectLst/>
                        </a:rPr>
                        <a:t>Subsidium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» - поддержка)</a:t>
                      </a:r>
                      <a:endParaRPr lang="ru-RU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условиях долевого финансирования расходов других бюджетов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добавляете денег для того, чтобы ваш ребенок купил себе новый телефон (а остальные он накопил сам)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67201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-252536" y="1067201"/>
            <a:ext cx="979308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5000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Динамика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 структура доходной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МО МР «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Вуктыл»</a:t>
            </a:r>
          </a:p>
        </p:txBody>
      </p:sp>
      <p:graphicFrame>
        <p:nvGraphicFramePr>
          <p:cNvPr id="10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62329"/>
              </p:ext>
            </p:extLst>
          </p:nvPr>
        </p:nvGraphicFramePr>
        <p:xfrm>
          <a:off x="-119473" y="1231235"/>
          <a:ext cx="9074348" cy="568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468636"/>
              </p:ext>
            </p:extLst>
          </p:nvPr>
        </p:nvGraphicFramePr>
        <p:xfrm>
          <a:off x="5570982" y="1097439"/>
          <a:ext cx="357301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12038"/>
              </p:ext>
            </p:extLst>
          </p:nvPr>
        </p:nvGraphicFramePr>
        <p:xfrm>
          <a:off x="5652120" y="2852936"/>
          <a:ext cx="33123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1475656" y="1556792"/>
            <a:ext cx="1335472" cy="436133"/>
          </a:xfrm>
          <a:prstGeom prst="curved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-84 682,0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06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1" name="Text Box 555"/>
          <p:cNvSpPr txBox="1">
            <a:spLocks noChangeArrowheads="1"/>
          </p:cNvSpPr>
          <p:nvPr/>
        </p:nvSpPr>
        <p:spPr bwMode="auto">
          <a:xfrm>
            <a:off x="-4" y="692696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«Вуктыл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21726"/>
              </p:ext>
            </p:extLst>
          </p:nvPr>
        </p:nvGraphicFramePr>
        <p:xfrm>
          <a:off x="3923928" y="1004159"/>
          <a:ext cx="5148064" cy="322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</a:tblGrid>
              <a:tr h="322499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налоговых и неналоговых доходов в 2016 году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148 403,0 тыс. руб. или 67,7%, что больше, чем в 2015г. на 24 640,7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 29 431,6 тыс. руб. или 13,4%, что меньше, чем в 2015 г. на     4 191,3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 12 977,6 тыс. руб. или 5,9% и уменьшился по сравнению с 2015г. на 653,6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автомобильный бензин, моторные масла 6 261,6 тыс. руб. или 2,9%, что больше, чем в 2015г. на 1 290,1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за пользование природными ресурсами 12 159,1 тыс. руб. или 5,5% и увеличились по сравнению с 2015 годом на 7 770,1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(доходы от оказания платных услуг (работ), государственная пошлина, доходы от продажи материальных и нематериальных активов, штрафы, санкции, возмещение ущерба, прочие неналоговые доходы) 9 850,7 тыс. руб. или 4,5% и увеличились по сравнению с 2015г. на 2 793,7 тыс. руб.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18246664"/>
              </p:ext>
            </p:extLst>
          </p:nvPr>
        </p:nvGraphicFramePr>
        <p:xfrm>
          <a:off x="-108520" y="1029765"/>
          <a:ext cx="5184575" cy="537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923928" y="4003744"/>
            <a:ext cx="504458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2016 году:</a:t>
            </a:r>
          </a:p>
          <a:p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50 307,1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16,2% и уменьшились по сравнению с 2015 г. на 22 328,1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составили 28 589,9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9,2% и уменьшились на 19 522,3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сравнению с 2015г.;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составили 205 473,6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66,1%, при этом уменьшение к 2015г. составило 6 584,3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исполнены в сумме 26 308,0 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8,5% и уменьшились к 2015г. на 3 218,9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составили 1 595,5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0,5%  и увеличились в сравнении с 2015г. на 1 571,5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возврата в бюджет остатков субсидий прошлых лет составили 71,1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остатков субсидий, субвенций и иных МБТ, имеющих целевое назначение, прошлых лет из бюджета района –1 276,0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0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93359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55576" y="1772816"/>
            <a:ext cx="8064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МО МР «Вуктыл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  <a:endParaRPr lang="ru-RU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599556"/>
              </p:ext>
            </p:extLst>
          </p:nvPr>
        </p:nvGraphicFramePr>
        <p:xfrm>
          <a:off x="179512" y="2204864"/>
          <a:ext cx="5616626" cy="475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6300191" y="2564904"/>
            <a:ext cx="2736303" cy="4450383"/>
            <a:chOff x="6919195" y="3068960"/>
            <a:chExt cx="2224805" cy="3730303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919195" y="3068960"/>
              <a:ext cx="2200622" cy="2424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just" eaLnBrk="1" hangingPunct="1">
                <a:spcBef>
                  <a:spcPts val="0"/>
                </a:spcBef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Расходная часть бюджета исполнена в сумме 541 983,3 тыс. руб. </a:t>
              </a: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Бюджет социально-направленный, социальные расходы бюджета составили 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347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521,9 </a:t>
              </a:r>
              <a:r>
                <a:rPr lang="ru-RU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или 64,1% от всех расходов бюджета.</a:t>
              </a: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Большая доля расходов бюджета направлена на отрасль «Образование» - 300 318,5 тыс. руб. или 55,4%  всех расходов бюджета. 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675688" y="6524625"/>
              <a:ext cx="46831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200">
                <a:latin typeface="Tempus Sans ITC" pitchFamily="82" charset="0"/>
              </a:endParaRP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29767" y="1124744"/>
            <a:ext cx="908432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413007"/>
              </p:ext>
            </p:extLst>
          </p:nvPr>
        </p:nvGraphicFramePr>
        <p:xfrm>
          <a:off x="107505" y="2172926"/>
          <a:ext cx="5976664" cy="45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9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7727</TotalTime>
  <Words>2920</Words>
  <Application>Microsoft Office PowerPoint</Application>
  <PresentationFormat>Экран (4:3)</PresentationFormat>
  <Paragraphs>572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2014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Рамошина Виктория Викторовна</dc:creator>
  <cp:lastModifiedBy>Бабина Виктория Александровна</cp:lastModifiedBy>
  <cp:revision>756</cp:revision>
  <cp:lastPrinted>2014-12-04T07:17:06Z</cp:lastPrinted>
  <dcterms:modified xsi:type="dcterms:W3CDTF">2017-06-22T12:29:52Z</dcterms:modified>
</cp:coreProperties>
</file>