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notesSlides/notesSlide4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charts/chart2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8.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9.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0.xml" ContentType="application/vnd.openxmlformats-officedocument.drawingml.chart+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3.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4.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5.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6.xml" ContentType="application/vnd.openxmlformats-officedocument.drawingml.chart+xml"/>
  <Override PartName="/ppt/notesSlides/notesSlide75.xml" ContentType="application/vnd.openxmlformats-officedocument.presentationml.notesSlide+xml"/>
  <Override PartName="/ppt/charts/chart37.xml" ContentType="application/vnd.openxmlformats-officedocument.drawingml.chart+xml"/>
  <Override PartName="/ppt/notesSlides/notesSlide76.xml" ContentType="application/vnd.openxmlformats-officedocument.presentationml.notesSlide+xml"/>
  <Override PartName="/ppt/charts/chart38.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39.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40.xml" ContentType="application/vnd.openxmlformats-officedocument.drawingml.chart+xml"/>
  <Override PartName="/ppt/notesSlides/notesSlide82.xml" ContentType="application/vnd.openxmlformats-officedocument.presentationml.notesSlide+xml"/>
  <Override PartName="/ppt/charts/chart41.xml" ContentType="application/vnd.openxmlformats-officedocument.drawingml.chart+xml"/>
  <Override PartName="/ppt/drawings/drawing7.xml" ContentType="application/vnd.openxmlformats-officedocument.drawingml.chartshapes+xml"/>
  <Override PartName="/ppt/notesSlides/notesSlide83.xml" ContentType="application/vnd.openxmlformats-officedocument.presentationml.notesSlide+xml"/>
  <Override PartName="/ppt/charts/chart42.xml" ContentType="application/vnd.openxmlformats-officedocument.drawingml.chart+xml"/>
  <Override PartName="/ppt/drawings/drawing8.xml" ContentType="application/vnd.openxmlformats-officedocument.drawingml.chartshapes+xml"/>
  <Override PartName="/ppt/notesSlides/notesSlide84.xml" ContentType="application/vnd.openxmlformats-officedocument.presentationml.notesSlide+xml"/>
  <Override PartName="/ppt/charts/chart43.xml" ContentType="application/vnd.openxmlformats-officedocument.drawingml.chart+xml"/>
  <Override PartName="/ppt/drawings/drawing9.xml" ContentType="application/vnd.openxmlformats-officedocument.drawingml.chartshapes+xml"/>
  <Override PartName="/ppt/charts/chart44.xml" ContentType="application/vnd.openxmlformats-officedocument.drawingml.chart+xml"/>
  <Override PartName="/ppt/drawings/drawing10.xml" ContentType="application/vnd.openxmlformats-officedocument.drawingml.chartshapes+xml"/>
  <Override PartName="/ppt/notesSlides/notesSlide85.xml" ContentType="application/vnd.openxmlformats-officedocument.presentationml.notesSlide+xml"/>
  <Override PartName="/ppt/charts/chart45.xml" ContentType="application/vnd.openxmlformats-officedocument.drawingml.chart+xml"/>
  <Override PartName="/ppt/notesSlides/notesSlide8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7.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drawings/drawing11.xml" ContentType="application/vnd.openxmlformats-officedocument.drawingml.chartshapes+xml"/>
  <Override PartName="/ppt/charts/chart48.xml" ContentType="application/vnd.openxmlformats-officedocument.drawingml.chart+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7"/>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59" r:id="rId45"/>
    <p:sldId id="361" r:id="rId46"/>
    <p:sldId id="360" r:id="rId47"/>
    <p:sldId id="364" r:id="rId48"/>
    <p:sldId id="287" r:id="rId49"/>
    <p:sldId id="298" r:id="rId50"/>
    <p:sldId id="349" r:id="rId51"/>
    <p:sldId id="299" r:id="rId52"/>
    <p:sldId id="300" r:id="rId53"/>
    <p:sldId id="301" r:id="rId54"/>
    <p:sldId id="302" r:id="rId55"/>
    <p:sldId id="339" r:id="rId56"/>
    <p:sldId id="305" r:id="rId57"/>
    <p:sldId id="306" r:id="rId58"/>
    <p:sldId id="307" r:id="rId59"/>
    <p:sldId id="308" r:id="rId60"/>
    <p:sldId id="340" r:id="rId61"/>
    <p:sldId id="309" r:id="rId62"/>
    <p:sldId id="310" r:id="rId63"/>
    <p:sldId id="311" r:id="rId64"/>
    <p:sldId id="313" r:id="rId65"/>
    <p:sldId id="314" r:id="rId66"/>
    <p:sldId id="315" r:id="rId67"/>
    <p:sldId id="316" r:id="rId68"/>
    <p:sldId id="341" r:id="rId69"/>
    <p:sldId id="317" r:id="rId70"/>
    <p:sldId id="318" r:id="rId71"/>
    <p:sldId id="319" r:id="rId72"/>
    <p:sldId id="320" r:id="rId73"/>
    <p:sldId id="342" r:id="rId74"/>
    <p:sldId id="321" r:id="rId75"/>
    <p:sldId id="322" r:id="rId76"/>
    <p:sldId id="323" r:id="rId77"/>
    <p:sldId id="357" r:id="rId78"/>
    <p:sldId id="325" r:id="rId79"/>
    <p:sldId id="358" r:id="rId80"/>
    <p:sldId id="327" r:id="rId81"/>
    <p:sldId id="328" r:id="rId82"/>
    <p:sldId id="329" r:id="rId83"/>
    <p:sldId id="330" r:id="rId84"/>
    <p:sldId id="331" r:id="rId85"/>
    <p:sldId id="332" r:id="rId86"/>
    <p:sldId id="333" r:id="rId87"/>
    <p:sldId id="334" r:id="rId88"/>
    <p:sldId id="335" r:id="rId89"/>
    <p:sldId id="374" r:id="rId90"/>
    <p:sldId id="365" r:id="rId91"/>
    <p:sldId id="350" r:id="rId92"/>
    <p:sldId id="351" r:id="rId93"/>
    <p:sldId id="352" r:id="rId94"/>
    <p:sldId id="353" r:id="rId95"/>
    <p:sldId id="368" r:id="rId96"/>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6600CC"/>
    <a:srgbClr val="FF66FF"/>
    <a:srgbClr val="F17763"/>
    <a:srgbClr val="66FF66"/>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5" autoAdjust="0"/>
  </p:normalViewPr>
  <p:slideViewPr>
    <p:cSldViewPr>
      <p:cViewPr>
        <p:scale>
          <a:sx n="94" d="100"/>
          <a:sy n="94" d="100"/>
        </p:scale>
        <p:origin x="-128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25.jpeg"/></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2020</c:v>
                </c:pt>
                <c:pt idx="1">
                  <c:v>2021</c:v>
                </c:pt>
                <c:pt idx="2">
                  <c:v>2022</c:v>
                </c:pt>
              </c:numCache>
            </c:numRef>
          </c:cat>
          <c:val>
            <c:numRef>
              <c:f>Лист1!$B$2:$B$4</c:f>
              <c:numCache>
                <c:formatCode>General</c:formatCode>
                <c:ptCount val="3"/>
                <c:pt idx="0">
                  <c:v>38.4</c:v>
                </c:pt>
                <c:pt idx="1">
                  <c:v>45.1</c:v>
                </c:pt>
                <c:pt idx="2">
                  <c:v>45.2</c:v>
                </c:pt>
              </c:numCache>
            </c:numRef>
          </c:val>
          <c:smooth val="0"/>
        </c:ser>
        <c:dLbls>
          <c:showLegendKey val="0"/>
          <c:showVal val="0"/>
          <c:showCatName val="0"/>
          <c:showSerName val="0"/>
          <c:showPercent val="0"/>
          <c:showBubbleSize val="0"/>
        </c:dLbls>
        <c:marker val="1"/>
        <c:smooth val="0"/>
        <c:axId val="106078720"/>
        <c:axId val="39729920"/>
      </c:lineChart>
      <c:catAx>
        <c:axId val="106078720"/>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9729920"/>
        <c:crosses val="autoZero"/>
        <c:auto val="1"/>
        <c:lblAlgn val="ctr"/>
        <c:lblOffset val="100"/>
        <c:noMultiLvlLbl val="0"/>
      </c:catAx>
      <c:valAx>
        <c:axId val="39729920"/>
        <c:scaling>
          <c:orientation val="minMax"/>
        </c:scaling>
        <c:delete val="1"/>
        <c:axPos val="l"/>
        <c:numFmt formatCode="General" sourceLinked="1"/>
        <c:majorTickMark val="out"/>
        <c:minorTickMark val="none"/>
        <c:tickLblPos val="nextTo"/>
        <c:crossAx val="106078720"/>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593919495.85000002</c:v>
                </c:pt>
                <c:pt idx="1">
                  <c:v>803051449.25999999</c:v>
                </c:pt>
                <c:pt idx="2">
                  <c:v>844520919.86000001</c:v>
                </c:pt>
                <c:pt idx="3">
                  <c:v>597790074.90999997</c:v>
                </c:pt>
                <c:pt idx="4">
                  <c:v>621918113.95000005</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Лист1!$C$2:$C$6</c:f>
              <c:numCache>
                <c:formatCode>#,##0.00</c:formatCode>
                <c:ptCount val="5"/>
                <c:pt idx="0">
                  <c:v>599918378.13</c:v>
                </c:pt>
                <c:pt idx="1">
                  <c:v>811248453.25999999</c:v>
                </c:pt>
                <c:pt idx="2">
                  <c:v>869639834.69000006</c:v>
                </c:pt>
                <c:pt idx="3">
                  <c:v>597887074.90999997</c:v>
                </c:pt>
                <c:pt idx="4">
                  <c:v>621968113.95000005</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1.4223330024262667E-3"/>
                  <c:y val="0.23942675284536141"/>
                </c:manualLayout>
              </c:layout>
              <c:dLblPos val="outEnd"/>
              <c:showLegendKey val="0"/>
              <c:showVal val="1"/>
              <c:showCatName val="0"/>
              <c:showSerName val="0"/>
              <c:showPercent val="0"/>
              <c:showBubbleSize val="0"/>
            </c:dLbl>
            <c:dLbl>
              <c:idx val="1"/>
              <c:layout>
                <c:manualLayout>
                  <c:x val="-2.4549243632427417E-3"/>
                  <c:y val="0.10278792959110293"/>
                </c:manualLayout>
              </c:layout>
              <c:dLblPos val="outEnd"/>
              <c:showLegendKey val="0"/>
              <c:showVal val="1"/>
              <c:showCatName val="0"/>
              <c:showSerName val="0"/>
              <c:showPercent val="0"/>
              <c:showBubbleSize val="0"/>
            </c:dLbl>
            <c:dLbl>
              <c:idx val="2"/>
              <c:layout>
                <c:manualLayout>
                  <c:x val="-2.3181788045056446E-3"/>
                  <c:y val="0.29521266713151284"/>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Лист1!$D$2:$D$6</c:f>
              <c:numCache>
                <c:formatCode>#,##0.00</c:formatCode>
                <c:ptCount val="5"/>
                <c:pt idx="0">
                  <c:v>-5998882.2799999714</c:v>
                </c:pt>
                <c:pt idx="1">
                  <c:v>-8197004</c:v>
                </c:pt>
                <c:pt idx="2">
                  <c:v>-25118914.830000043</c:v>
                </c:pt>
                <c:pt idx="3">
                  <c:v>-97000</c:v>
                </c:pt>
                <c:pt idx="4">
                  <c:v>-50000</c:v>
                </c:pt>
              </c:numCache>
            </c:numRef>
          </c:val>
        </c:ser>
        <c:dLbls>
          <c:showLegendKey val="0"/>
          <c:showVal val="0"/>
          <c:showCatName val="0"/>
          <c:showSerName val="0"/>
          <c:showPercent val="0"/>
          <c:showBubbleSize val="0"/>
        </c:dLbls>
        <c:gapWidth val="150"/>
        <c:axId val="151951360"/>
        <c:axId val="157173440"/>
      </c:barChart>
      <c:catAx>
        <c:axId val="1519513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7173440"/>
        <c:crosses val="autoZero"/>
        <c:auto val="1"/>
        <c:lblAlgn val="ctr"/>
        <c:lblOffset val="100"/>
        <c:noMultiLvlLbl val="0"/>
      </c:catAx>
      <c:valAx>
        <c:axId val="157173440"/>
        <c:scaling>
          <c:orientation val="minMax"/>
        </c:scaling>
        <c:delete val="1"/>
        <c:axPos val="l"/>
        <c:majorGridlines>
          <c:spPr>
            <a:ln>
              <a:noFill/>
            </a:ln>
          </c:spPr>
        </c:majorGridlines>
        <c:numFmt formatCode="#,##0.00" sourceLinked="1"/>
        <c:majorTickMark val="out"/>
        <c:minorTickMark val="none"/>
        <c:tickLblPos val="nextTo"/>
        <c:crossAx val="15195136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a:t>исполнение бюджета за </a:t>
            </a:r>
            <a:r>
              <a:rPr lang="ru-RU" dirty="0" smtClean="0"/>
              <a:t>2019 </a:t>
            </a:r>
            <a:r>
              <a:rPr lang="ru-RU" dirty="0"/>
              <a:t>год</a:t>
            </a:r>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дефицит/профицит</c:v>
                </c:pt>
              </c:strCache>
            </c:strRef>
          </c:cat>
          <c:val>
            <c:numRef>
              <c:f>Лист1!$B$2:$B$4</c:f>
              <c:numCache>
                <c:formatCode>General</c:formatCode>
                <c:ptCount val="3"/>
                <c:pt idx="0">
                  <c:v>647000557.65999997</c:v>
                </c:pt>
                <c:pt idx="1">
                  <c:v>645251566.14999998</c:v>
                </c:pt>
                <c:pt idx="2">
                  <c:v>1748991.5099999905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0.22394073149578361"/>
          <c:h val="0.48494404400606989"/>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(факт)</c:v>
                </c:pt>
                <c:pt idx="2">
                  <c:v>2020 год (план)</c:v>
                </c:pt>
                <c:pt idx="3">
                  <c:v>2021 год (план)</c:v>
                </c:pt>
                <c:pt idx="4">
                  <c:v>2022 год (план)</c:v>
                </c:pt>
              </c:strCache>
            </c:strRef>
          </c:cat>
          <c:val>
            <c:numRef>
              <c:f>Лист1!$B$2:$B$6</c:f>
              <c:numCache>
                <c:formatCode>#,##0.00</c:formatCode>
                <c:ptCount val="5"/>
                <c:pt idx="0">
                  <c:v>593919.5</c:v>
                </c:pt>
                <c:pt idx="1">
                  <c:v>647000.56000000006</c:v>
                </c:pt>
                <c:pt idx="2">
                  <c:v>844520.92</c:v>
                </c:pt>
                <c:pt idx="3">
                  <c:v>597790.06999999995</c:v>
                </c:pt>
                <c:pt idx="4">
                  <c:v>621918.11</c:v>
                </c:pt>
              </c:numCache>
            </c:numRef>
          </c:val>
        </c:ser>
        <c:dLbls>
          <c:showLegendKey val="0"/>
          <c:showVal val="0"/>
          <c:showCatName val="0"/>
          <c:showSerName val="0"/>
          <c:showPercent val="0"/>
          <c:showBubbleSize val="0"/>
        </c:dLbls>
        <c:gapWidth val="150"/>
        <c:axId val="152110592"/>
        <c:axId val="157176896"/>
      </c:barChart>
      <c:catAx>
        <c:axId val="15211059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7176896"/>
        <c:crosses val="autoZero"/>
        <c:auto val="1"/>
        <c:lblAlgn val="ctr"/>
        <c:lblOffset val="100"/>
        <c:noMultiLvlLbl val="0"/>
      </c:catAx>
      <c:valAx>
        <c:axId val="157176896"/>
        <c:scaling>
          <c:orientation val="minMax"/>
        </c:scaling>
        <c:delete val="1"/>
        <c:axPos val="l"/>
        <c:majorGridlines>
          <c:spPr>
            <a:ln>
              <a:noFill/>
            </a:ln>
          </c:spPr>
        </c:majorGridlines>
        <c:numFmt formatCode="#,##0.00" sourceLinked="1"/>
        <c:majorTickMark val="out"/>
        <c:minorTickMark val="none"/>
        <c:tickLblPos val="nextTo"/>
        <c:crossAx val="15211059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(факт)</c:v>
                </c:pt>
                <c:pt idx="2">
                  <c:v>2020 год (план)</c:v>
                </c:pt>
                <c:pt idx="3">
                  <c:v>2021 год (план)</c:v>
                </c:pt>
                <c:pt idx="4">
                  <c:v>2022 год (план)</c:v>
                </c:pt>
              </c:strCache>
            </c:strRef>
          </c:cat>
          <c:val>
            <c:numRef>
              <c:f>Лист1!$B$2:$B$6</c:f>
              <c:numCache>
                <c:formatCode>#,##0.00</c:formatCode>
                <c:ptCount val="5"/>
                <c:pt idx="0">
                  <c:v>599918.38</c:v>
                </c:pt>
                <c:pt idx="1">
                  <c:v>645251.56999999995</c:v>
                </c:pt>
                <c:pt idx="2">
                  <c:v>869639.83</c:v>
                </c:pt>
                <c:pt idx="3">
                  <c:v>597887.06999999995</c:v>
                </c:pt>
                <c:pt idx="4">
                  <c:v>621968.11</c:v>
                </c:pt>
              </c:numCache>
            </c:numRef>
          </c:val>
        </c:ser>
        <c:dLbls>
          <c:showLegendKey val="0"/>
          <c:showVal val="0"/>
          <c:showCatName val="0"/>
          <c:showSerName val="0"/>
          <c:showPercent val="0"/>
          <c:showBubbleSize val="0"/>
        </c:dLbls>
        <c:gapWidth val="150"/>
        <c:axId val="152111616"/>
        <c:axId val="157178624"/>
      </c:barChart>
      <c:catAx>
        <c:axId val="15211161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7178624"/>
        <c:crosses val="autoZero"/>
        <c:auto val="1"/>
        <c:lblAlgn val="ctr"/>
        <c:lblOffset val="100"/>
        <c:noMultiLvlLbl val="0"/>
      </c:catAx>
      <c:valAx>
        <c:axId val="157178624"/>
        <c:scaling>
          <c:orientation val="minMax"/>
        </c:scaling>
        <c:delete val="1"/>
        <c:axPos val="l"/>
        <c:majorGridlines>
          <c:spPr>
            <a:ln>
              <a:noFill/>
            </a:ln>
          </c:spPr>
        </c:majorGridlines>
        <c:numFmt formatCode="#,##0.00" sourceLinked="1"/>
        <c:majorTickMark val="out"/>
        <c:minorTickMark val="none"/>
        <c:tickLblPos val="nextTo"/>
        <c:crossAx val="15211161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3.2175592130343259E-3"/>
          <c:y val="0.16933028184428392"/>
          <c:w val="0.8258447183064781"/>
          <c:h val="0.77140369618277194"/>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(факт)</c:v>
                </c:pt>
                <c:pt idx="2">
                  <c:v>2020 год (план)</c:v>
                </c:pt>
                <c:pt idx="3">
                  <c:v>2021 год (план)</c:v>
                </c:pt>
                <c:pt idx="4">
                  <c:v>2022 год (план)</c:v>
                </c:pt>
              </c:strCache>
            </c:strRef>
          </c:cat>
          <c:val>
            <c:numRef>
              <c:f>Лист1!$B$2:$B$6</c:f>
              <c:numCache>
                <c:formatCode>#,##0.00</c:formatCode>
                <c:ptCount val="5"/>
                <c:pt idx="0">
                  <c:v>-5998.88</c:v>
                </c:pt>
                <c:pt idx="1">
                  <c:v>1748.99</c:v>
                </c:pt>
                <c:pt idx="2">
                  <c:v>-25118.91</c:v>
                </c:pt>
                <c:pt idx="3">
                  <c:v>-97</c:v>
                </c:pt>
                <c:pt idx="4">
                  <c:v>-50</c:v>
                </c:pt>
              </c:numCache>
            </c:numRef>
          </c:val>
        </c:ser>
        <c:dLbls>
          <c:showLegendKey val="0"/>
          <c:showVal val="0"/>
          <c:showCatName val="0"/>
          <c:showSerName val="0"/>
          <c:showPercent val="0"/>
          <c:showBubbleSize val="0"/>
        </c:dLbls>
        <c:gapWidth val="150"/>
        <c:axId val="152112640"/>
        <c:axId val="152871488"/>
      </c:barChart>
      <c:catAx>
        <c:axId val="152112640"/>
        <c:scaling>
          <c:orientation val="minMax"/>
        </c:scaling>
        <c:delete val="1"/>
        <c:axPos val="b"/>
        <c:majorTickMark val="out"/>
        <c:minorTickMark val="none"/>
        <c:tickLblPos val="nextTo"/>
        <c:crossAx val="152871488"/>
        <c:crosses val="autoZero"/>
        <c:auto val="1"/>
        <c:lblAlgn val="ctr"/>
        <c:lblOffset val="100"/>
        <c:noMultiLvlLbl val="0"/>
      </c:catAx>
      <c:valAx>
        <c:axId val="152871488"/>
        <c:scaling>
          <c:orientation val="minMax"/>
        </c:scaling>
        <c:delete val="1"/>
        <c:axPos val="l"/>
        <c:majorGridlines>
          <c:spPr>
            <a:ln>
              <a:noFill/>
            </a:ln>
          </c:spPr>
        </c:majorGridlines>
        <c:numFmt formatCode="#,##0.00" sourceLinked="1"/>
        <c:majorTickMark val="out"/>
        <c:minorTickMark val="none"/>
        <c:tickLblPos val="nextTo"/>
        <c:crossAx val="15211264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7728820901620251"/>
          <c:h val="0.3901941407976788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1976537754306E-2"/>
          <c:y val="1.2577716400006187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tx>
                <c:rich>
                  <a:bodyPr/>
                  <a:lstStyle/>
                  <a:p>
                    <a:r>
                      <a:rPr lang="en-US" sz="1200" dirty="0" smtClean="0"/>
                      <a:t>23</a:t>
                    </a:r>
                    <a:r>
                      <a:rPr lang="ru-RU" sz="1200" dirty="0" smtClean="0"/>
                      <a:t>7</a:t>
                    </a:r>
                    <a:r>
                      <a:rPr lang="en-US" sz="1200" dirty="0" smtClean="0"/>
                      <a:t> </a:t>
                    </a:r>
                    <a:r>
                      <a:rPr lang="ru-RU" sz="1200" dirty="0" smtClean="0"/>
                      <a:t>815,4</a:t>
                    </a:r>
                    <a:endParaRPr lang="en-US" dirty="0"/>
                  </a:p>
                </c:rich>
              </c:tx>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232040.1</c:v>
                </c:pt>
                <c:pt idx="1">
                  <c:v>612480.80000000005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272011.7</c:v>
                </c:pt>
                <c:pt idx="1">
                  <c:v>325778.40000000002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2021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280336.40000000002</c:v>
                </c:pt>
                <c:pt idx="1">
                  <c:v>341581.7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(факт)</c:v>
                </c:pt>
                <c:pt idx="2">
                  <c:v>2020 (план)</c:v>
                </c:pt>
                <c:pt idx="3">
                  <c:v>2021 (план)</c:v>
                </c:pt>
                <c:pt idx="4">
                  <c:v>2022 (план)</c:v>
                </c:pt>
              </c:strCache>
            </c:strRef>
          </c:cat>
          <c:val>
            <c:numRef>
              <c:f>Лист1!$B$2:$B$6</c:f>
              <c:numCache>
                <c:formatCode>#,##0.0</c:formatCode>
                <c:ptCount val="5"/>
                <c:pt idx="0">
                  <c:v>389130.2</c:v>
                </c:pt>
                <c:pt idx="1">
                  <c:v>492158.7</c:v>
                </c:pt>
                <c:pt idx="2">
                  <c:v>612480.80000000005</c:v>
                </c:pt>
                <c:pt idx="3">
                  <c:v>325778.40000000002</c:v>
                </c:pt>
                <c:pt idx="4">
                  <c:v>341581.7</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(факт)</c:v>
                </c:pt>
                <c:pt idx="2">
                  <c:v>2020 (план)</c:v>
                </c:pt>
                <c:pt idx="3">
                  <c:v>2021 (план)</c:v>
                </c:pt>
                <c:pt idx="4">
                  <c:v>2022 (план)</c:v>
                </c:pt>
              </c:strCache>
            </c:strRef>
          </c:cat>
          <c:val>
            <c:numRef>
              <c:f>Лист1!$C$2:$C$6</c:f>
              <c:numCache>
                <c:formatCode>#,##0.0</c:formatCode>
                <c:ptCount val="5"/>
                <c:pt idx="0">
                  <c:v>165594.6</c:v>
                </c:pt>
                <c:pt idx="1">
                  <c:v>222822</c:v>
                </c:pt>
                <c:pt idx="2">
                  <c:v>189610.2</c:v>
                </c:pt>
                <c:pt idx="3">
                  <c:v>239251.9</c:v>
                </c:pt>
                <c:pt idx="4">
                  <c:v>246483.9</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(факт)</c:v>
                </c:pt>
                <c:pt idx="2">
                  <c:v>2020 (план)</c:v>
                </c:pt>
                <c:pt idx="3">
                  <c:v>2021 (план)</c:v>
                </c:pt>
                <c:pt idx="4">
                  <c:v>2022 (план)</c:v>
                </c:pt>
              </c:strCache>
            </c:strRef>
          </c:cat>
          <c:val>
            <c:numRef>
              <c:f>Лист1!$D$2:$D$6</c:f>
              <c:numCache>
                <c:formatCode>#,##0.0</c:formatCode>
                <c:ptCount val="5"/>
                <c:pt idx="0">
                  <c:v>39194.699999999997</c:v>
                </c:pt>
                <c:pt idx="1">
                  <c:v>44504.7</c:v>
                </c:pt>
                <c:pt idx="2">
                  <c:v>42429.9</c:v>
                </c:pt>
                <c:pt idx="3">
                  <c:v>32759.8</c:v>
                </c:pt>
                <c:pt idx="4">
                  <c:v>33852.5</c:v>
                </c:pt>
              </c:numCache>
            </c:numRef>
          </c:val>
        </c:ser>
        <c:dLbls>
          <c:showLegendKey val="0"/>
          <c:showVal val="0"/>
          <c:showCatName val="0"/>
          <c:showSerName val="0"/>
          <c:showPercent val="0"/>
          <c:showBubbleSize val="0"/>
        </c:dLbls>
        <c:axId val="152777216"/>
        <c:axId val="152877824"/>
      </c:areaChart>
      <c:catAx>
        <c:axId val="152777216"/>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152877824"/>
        <c:crosses val="autoZero"/>
        <c:auto val="1"/>
        <c:lblAlgn val="ctr"/>
        <c:lblOffset val="100"/>
        <c:noMultiLvlLbl val="0"/>
      </c:catAx>
      <c:valAx>
        <c:axId val="152877824"/>
        <c:scaling>
          <c:orientation val="minMax"/>
        </c:scaling>
        <c:delete val="1"/>
        <c:axPos val="l"/>
        <c:numFmt formatCode="#,##0.0" sourceLinked="1"/>
        <c:majorTickMark val="out"/>
        <c:minorTickMark val="none"/>
        <c:tickLblPos val="nextTo"/>
        <c:crossAx val="152777216"/>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2021 год</c:v>
                </c:pt>
                <c:pt idx="2">
                  <c:v>2020 год</c:v>
                </c:pt>
              </c:strCache>
            </c:strRef>
          </c:cat>
          <c:val>
            <c:numRef>
              <c:f>Лист1!$B$2:$B$4</c:f>
              <c:numCache>
                <c:formatCode>#,##0.0</c:formatCode>
                <c:ptCount val="3"/>
                <c:pt idx="0">
                  <c:v>341581.7</c:v>
                </c:pt>
                <c:pt idx="1">
                  <c:v>325778.40000000002</c:v>
                </c:pt>
                <c:pt idx="2">
                  <c:v>612480.80000000005</c:v>
                </c:pt>
              </c:numCache>
            </c:numRef>
          </c:val>
        </c:ser>
        <c:dLbls>
          <c:showLegendKey val="0"/>
          <c:showVal val="0"/>
          <c:showCatName val="0"/>
          <c:showSerName val="0"/>
          <c:showPercent val="0"/>
          <c:showBubbleSize val="0"/>
        </c:dLbls>
        <c:gapWidth val="150"/>
        <c:axId val="152970240"/>
        <c:axId val="152833984"/>
      </c:barChart>
      <c:catAx>
        <c:axId val="152970240"/>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52833984"/>
        <c:crosses val="autoZero"/>
        <c:auto val="1"/>
        <c:lblAlgn val="ctr"/>
        <c:lblOffset val="100"/>
        <c:noMultiLvlLbl val="0"/>
      </c:catAx>
      <c:valAx>
        <c:axId val="152833984"/>
        <c:scaling>
          <c:orientation val="minMax"/>
        </c:scaling>
        <c:delete val="1"/>
        <c:axPos val="b"/>
        <c:numFmt formatCode="#,##0.0" sourceLinked="1"/>
        <c:majorTickMark val="out"/>
        <c:minorTickMark val="none"/>
        <c:tickLblPos val="nextTo"/>
        <c:crossAx val="15297024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117706752"/>
        <c:axId val="38629888"/>
        <c:axId val="0"/>
      </c:bar3DChart>
      <c:catAx>
        <c:axId val="117706752"/>
        <c:scaling>
          <c:orientation val="minMax"/>
        </c:scaling>
        <c:delete val="1"/>
        <c:axPos val="b"/>
        <c:majorTickMark val="out"/>
        <c:minorTickMark val="none"/>
        <c:tickLblPos val="nextTo"/>
        <c:crossAx val="38629888"/>
        <c:crosses val="autoZero"/>
        <c:auto val="1"/>
        <c:lblAlgn val="ctr"/>
        <c:lblOffset val="100"/>
        <c:noMultiLvlLbl val="0"/>
      </c:catAx>
      <c:valAx>
        <c:axId val="38629888"/>
        <c:scaling>
          <c:orientation val="minMax"/>
        </c:scaling>
        <c:delete val="1"/>
        <c:axPos val="l"/>
        <c:numFmt formatCode="General" sourceLinked="1"/>
        <c:majorTickMark val="out"/>
        <c:minorTickMark val="none"/>
        <c:tickLblPos val="nextTo"/>
        <c:crossAx val="117706752"/>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87799.7</c:v>
                </c:pt>
                <c:pt idx="1">
                  <c:v>219.3</c:v>
                </c:pt>
                <c:pt idx="2">
                  <c:v>575.79999999999995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Лист1!$C$2:$C$4</c:f>
              <c:numCache>
                <c:formatCode>General</c:formatCode>
                <c:ptCount val="3"/>
                <c:pt idx="0">
                  <c:v>278425.40000000002</c:v>
                </c:pt>
                <c:pt idx="1">
                  <c:v>66825.3</c:v>
                </c:pt>
                <c:pt idx="2">
                  <c:v>70600.100000000006</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Лист1!$D$2:$D$4</c:f>
              <c:numCache>
                <c:formatCode>General</c:formatCode>
                <c:ptCount val="3"/>
                <c:pt idx="0">
                  <c:v>243026.9</c:v>
                </c:pt>
                <c:pt idx="1">
                  <c:v>258733.7</c:v>
                </c:pt>
                <c:pt idx="2">
                  <c:v>270405.8</c:v>
                </c:pt>
              </c:numCache>
            </c:numRef>
          </c:val>
        </c:ser>
        <c:dLbls>
          <c:showLegendKey val="0"/>
          <c:showVal val="0"/>
          <c:showCatName val="0"/>
          <c:showSerName val="0"/>
          <c:showPercent val="0"/>
          <c:showBubbleSize val="0"/>
        </c:dLbls>
        <c:gapWidth val="150"/>
        <c:axId val="153071104"/>
        <c:axId val="152835712"/>
      </c:barChart>
      <c:catAx>
        <c:axId val="15307110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2835712"/>
        <c:crosses val="autoZero"/>
        <c:auto val="1"/>
        <c:lblAlgn val="ctr"/>
        <c:lblOffset val="100"/>
        <c:noMultiLvlLbl val="0"/>
      </c:catAx>
      <c:valAx>
        <c:axId val="152835712"/>
        <c:scaling>
          <c:orientation val="minMax"/>
        </c:scaling>
        <c:delete val="1"/>
        <c:axPos val="l"/>
        <c:majorGridlines>
          <c:spPr>
            <a:ln>
              <a:noFill/>
            </a:ln>
          </c:spPr>
        </c:majorGridlines>
        <c:numFmt formatCode="General" sourceLinked="1"/>
        <c:majorTickMark val="out"/>
        <c:minorTickMark val="none"/>
        <c:tickLblPos val="nextTo"/>
        <c:crossAx val="15307110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1784268372703408"/>
          <c:h val="0.1315033297402654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3680483377077865"/>
          <c:y val="0"/>
          <c:w val="0.63056102362204725"/>
          <c:h val="0.86309304796474373"/>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52.3</c:v>
                </c:pt>
                <c:pt idx="1">
                  <c:v>11</c:v>
                </c:pt>
                <c:pt idx="2">
                  <c:v>1.6</c:v>
                </c:pt>
                <c:pt idx="3">
                  <c:v>0.7</c:v>
                </c:pt>
                <c:pt idx="4">
                  <c:v>0.3</c:v>
                </c:pt>
                <c:pt idx="5">
                  <c:v>7.5</c:v>
                </c:pt>
                <c:pt idx="6">
                  <c:v>0.6</c:v>
                </c:pt>
                <c:pt idx="7">
                  <c:v>11.5</c:v>
                </c:pt>
                <c:pt idx="8">
                  <c:v>6.3</c:v>
                </c:pt>
                <c:pt idx="9">
                  <c:v>2.4</c:v>
                </c:pt>
                <c:pt idx="10">
                  <c:v>1.6</c:v>
                </c:pt>
                <c:pt idx="11">
                  <c:v>3.2</c:v>
                </c:pt>
                <c:pt idx="12">
                  <c:v>0.7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36413506124234468"/>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50.8</c:v>
                </c:pt>
                <c:pt idx="1">
                  <c:v>11</c:v>
                </c:pt>
                <c:pt idx="2">
                  <c:v>1.6</c:v>
                </c:pt>
                <c:pt idx="3">
                  <c:v>1.2</c:v>
                </c:pt>
                <c:pt idx="4">
                  <c:v>0.1</c:v>
                </c:pt>
                <c:pt idx="5">
                  <c:v>5.6</c:v>
                </c:pt>
                <c:pt idx="6">
                  <c:v>0.7</c:v>
                </c:pt>
                <c:pt idx="7">
                  <c:v>12.2</c:v>
                </c:pt>
                <c:pt idx="8">
                  <c:v>8.9</c:v>
                </c:pt>
                <c:pt idx="9">
                  <c:v>2.6</c:v>
                </c:pt>
                <c:pt idx="10">
                  <c:v>2.2999999999999998</c:v>
                </c:pt>
                <c:pt idx="11">
                  <c:v>1</c:v>
                </c:pt>
                <c:pt idx="12">
                  <c:v>1.9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50.9</c:v>
                </c:pt>
                <c:pt idx="1">
                  <c:v>10.6</c:v>
                </c:pt>
                <c:pt idx="2">
                  <c:v>1.5</c:v>
                </c:pt>
                <c:pt idx="3">
                  <c:v>1.1000000000000001</c:v>
                </c:pt>
                <c:pt idx="4">
                  <c:v>0.1</c:v>
                </c:pt>
                <c:pt idx="5">
                  <c:v>5.5</c:v>
                </c:pt>
                <c:pt idx="6">
                  <c:v>0.7</c:v>
                </c:pt>
                <c:pt idx="7">
                  <c:v>11.8</c:v>
                </c:pt>
                <c:pt idx="8">
                  <c:v>8.8000000000000007</c:v>
                </c:pt>
                <c:pt idx="9">
                  <c:v>2.8</c:v>
                </c:pt>
                <c:pt idx="10">
                  <c:v>2.1</c:v>
                </c:pt>
                <c:pt idx="11">
                  <c:v>1</c:v>
                </c:pt>
                <c:pt idx="12">
                  <c:v>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27.63</c:v>
                </c:pt>
                <c:pt idx="1">
                  <c:v>5.51</c:v>
                </c:pt>
                <c:pt idx="2">
                  <c:v>138.94</c:v>
                </c:pt>
                <c:pt idx="3">
                  <c:v>529.59</c:v>
                </c:pt>
                <c:pt idx="4">
                  <c:v>3627.03</c:v>
                </c:pt>
                <c:pt idx="5">
                  <c:v>808.2</c:v>
                </c:pt>
                <c:pt idx="6">
                  <c:v>275.52999999999997</c:v>
                </c:pt>
                <c:pt idx="7">
                  <c:v>11.79</c:v>
                </c:pt>
                <c:pt idx="8">
                  <c:v>880.8</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331.62</c:v>
                </c:pt>
                <c:pt idx="1">
                  <c:v>66.12</c:v>
                </c:pt>
                <c:pt idx="2">
                  <c:v>1667.31</c:v>
                </c:pt>
                <c:pt idx="3">
                  <c:v>6355.05</c:v>
                </c:pt>
                <c:pt idx="4">
                  <c:v>43524.37</c:v>
                </c:pt>
                <c:pt idx="5">
                  <c:v>9698.44</c:v>
                </c:pt>
                <c:pt idx="6">
                  <c:v>3306.36</c:v>
                </c:pt>
                <c:pt idx="7">
                  <c:v>141.52000000000001</c:v>
                </c:pt>
                <c:pt idx="8">
                  <c:v>10569.54</c:v>
                </c:pt>
              </c:numCache>
            </c:numRef>
          </c:val>
        </c:ser>
        <c:dLbls>
          <c:showLegendKey val="0"/>
          <c:showVal val="0"/>
          <c:showCatName val="0"/>
          <c:showSerName val="0"/>
          <c:showPercent val="0"/>
          <c:showBubbleSize val="0"/>
        </c:dLbls>
        <c:gapWidth val="150"/>
        <c:axId val="201675776"/>
        <c:axId val="154753792"/>
      </c:barChart>
      <c:catAx>
        <c:axId val="201675776"/>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54753792"/>
        <c:crosses val="autoZero"/>
        <c:auto val="1"/>
        <c:lblAlgn val="ctr"/>
        <c:lblOffset val="100"/>
        <c:noMultiLvlLbl val="0"/>
      </c:catAx>
      <c:valAx>
        <c:axId val="154753792"/>
        <c:scaling>
          <c:orientation val="minMax"/>
        </c:scaling>
        <c:delete val="1"/>
        <c:axPos val="b"/>
        <c:majorGridlines/>
        <c:numFmt formatCode="General" sourceLinked="1"/>
        <c:majorTickMark val="out"/>
        <c:minorTickMark val="none"/>
        <c:tickLblPos val="nextTo"/>
        <c:crossAx val="201675776"/>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133.0186789517079</c:v>
                </c:pt>
                <c:pt idx="1">
                  <c:v>30.06113473251029</c:v>
                </c:pt>
                <c:pt idx="2">
                  <c:v>114.97913177618737</c:v>
                </c:pt>
                <c:pt idx="3">
                  <c:v>133.877369453125</c:v>
                </c:pt>
                <c:pt idx="4">
                  <c:v>74.425568531468542</c:v>
                </c:pt>
                <c:pt idx="5">
                  <c:v>52.939725568627452</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11.084889912642325</c:v>
                </c:pt>
                <c:pt idx="1">
                  <c:v>2.5050945610425241</c:v>
                </c:pt>
                <c:pt idx="2">
                  <c:v>9.5815943146822811</c:v>
                </c:pt>
                <c:pt idx="3">
                  <c:v>11.156447454427083</c:v>
                </c:pt>
                <c:pt idx="4">
                  <c:v>6.2021307109557116</c:v>
                </c:pt>
                <c:pt idx="5">
                  <c:v>4.4116437973856213</c:v>
                </c:pt>
              </c:numCache>
            </c:numRef>
          </c:val>
        </c:ser>
        <c:dLbls>
          <c:showLegendKey val="0"/>
          <c:showVal val="0"/>
          <c:showCatName val="0"/>
          <c:showSerName val="0"/>
          <c:showPercent val="0"/>
          <c:showBubbleSize val="0"/>
        </c:dLbls>
        <c:gapWidth val="150"/>
        <c:shape val="cylinder"/>
        <c:axId val="201675264"/>
        <c:axId val="201614464"/>
        <c:axId val="0"/>
      </c:bar3DChart>
      <c:catAx>
        <c:axId val="20167526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01614464"/>
        <c:crosses val="autoZero"/>
        <c:auto val="1"/>
        <c:lblAlgn val="ctr"/>
        <c:lblOffset val="100"/>
        <c:noMultiLvlLbl val="0"/>
      </c:catAx>
      <c:valAx>
        <c:axId val="201614464"/>
        <c:scaling>
          <c:orientation val="minMax"/>
        </c:scaling>
        <c:delete val="1"/>
        <c:axPos val="l"/>
        <c:numFmt formatCode="#,##0.00_ ;\-#,##0.00\ " sourceLinked="1"/>
        <c:majorTickMark val="out"/>
        <c:minorTickMark val="none"/>
        <c:tickLblPos val="nextTo"/>
        <c:crossAx val="201675264"/>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#,##0.0</c:formatCode>
                <c:ptCount val="3"/>
                <c:pt idx="0">
                  <c:v>52.6</c:v>
                </c:pt>
                <c:pt idx="1">
                  <c:v>50.8</c:v>
                </c:pt>
                <c:pt idx="2">
                  <c:v>50.9</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#,##0.0</c:formatCode>
                <c:ptCount val="3"/>
                <c:pt idx="0">
                  <c:v>11</c:v>
                </c:pt>
                <c:pt idx="1">
                  <c:v>11</c:v>
                </c:pt>
                <c:pt idx="2">
                  <c:v>10.6</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1.6</c:v>
                </c:pt>
                <c:pt idx="1">
                  <c:v>1.6</c:v>
                </c:pt>
                <c:pt idx="2">
                  <c:v>1.5</c:v>
                </c:pt>
              </c:numCache>
            </c:numRef>
          </c:val>
        </c:ser>
        <c:dLbls>
          <c:showLegendKey val="0"/>
          <c:showVal val="0"/>
          <c:showCatName val="0"/>
          <c:showSerName val="0"/>
          <c:showPercent val="0"/>
          <c:showBubbleSize val="0"/>
        </c:dLbls>
        <c:gapWidth val="150"/>
        <c:shape val="cylinder"/>
        <c:axId val="196205056"/>
        <c:axId val="253247488"/>
        <c:axId val="0"/>
      </c:bar3DChart>
      <c:catAx>
        <c:axId val="19620505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53247488"/>
        <c:crosses val="autoZero"/>
        <c:auto val="1"/>
        <c:lblAlgn val="ctr"/>
        <c:lblOffset val="100"/>
        <c:noMultiLvlLbl val="0"/>
      </c:catAx>
      <c:valAx>
        <c:axId val="253247488"/>
        <c:scaling>
          <c:orientation val="minMax"/>
        </c:scaling>
        <c:delete val="1"/>
        <c:axPos val="l"/>
        <c:numFmt formatCode="General" sourceLinked="1"/>
        <c:majorTickMark val="out"/>
        <c:minorTickMark val="none"/>
        <c:tickLblPos val="nextTo"/>
        <c:crossAx val="196205056"/>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0.7</c:v>
                </c:pt>
                <c:pt idx="1">
                  <c:v>1.2</c:v>
                </c:pt>
                <c:pt idx="2">
                  <c:v>1.1000000000000001</c:v>
                </c:pt>
              </c:numCache>
            </c:numRef>
          </c:val>
        </c:ser>
        <c:dLbls>
          <c:showLegendKey val="0"/>
          <c:showVal val="0"/>
          <c:showCatName val="0"/>
          <c:showSerName val="0"/>
          <c:showPercent val="0"/>
          <c:showBubbleSize val="0"/>
        </c:dLbls>
        <c:gapWidth val="150"/>
        <c:axId val="253441536"/>
        <c:axId val="253248064"/>
      </c:barChart>
      <c:catAx>
        <c:axId val="25344153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53248064"/>
        <c:crosses val="autoZero"/>
        <c:auto val="1"/>
        <c:lblAlgn val="ctr"/>
        <c:lblOffset val="100"/>
        <c:noMultiLvlLbl val="0"/>
      </c:catAx>
      <c:valAx>
        <c:axId val="253248064"/>
        <c:scaling>
          <c:orientation val="minMax"/>
        </c:scaling>
        <c:delete val="1"/>
        <c:axPos val="l"/>
        <c:numFmt formatCode="General" sourceLinked="1"/>
        <c:majorTickMark val="out"/>
        <c:minorTickMark val="none"/>
        <c:tickLblPos val="nextTo"/>
        <c:crossAx val="253441536"/>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9219.6</c:v>
                </c:pt>
                <c:pt idx="1">
                  <c:v>3886.7</c:v>
                </c:pt>
                <c:pt idx="2">
                  <c:v>1641.1</c:v>
                </c:pt>
                <c:pt idx="3">
                  <c:v>3791.3</c:v>
                </c:pt>
                <c:pt idx="4">
                  <c:v>2838.7</c:v>
                </c:pt>
                <c:pt idx="5">
                  <c:v>772.8</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9503.7000000000007</c:v>
                </c:pt>
                <c:pt idx="1">
                  <c:v>4038.7</c:v>
                </c:pt>
                <c:pt idx="2">
                  <c:v>1734.9</c:v>
                </c:pt>
                <c:pt idx="3">
                  <c:v>4193.1000000000004</c:v>
                </c:pt>
                <c:pt idx="4">
                  <c:v>3128.1</c:v>
                </c:pt>
                <c:pt idx="5">
                  <c:v>785.1</c:v>
                </c:pt>
              </c:numCache>
            </c:numRef>
          </c:val>
        </c:ser>
        <c:dLbls>
          <c:showLegendKey val="0"/>
          <c:showVal val="0"/>
          <c:showCatName val="0"/>
          <c:showSerName val="0"/>
          <c:showPercent val="0"/>
          <c:showBubbleSize val="0"/>
        </c:dLbls>
        <c:gapWidth val="150"/>
        <c:shape val="cylinder"/>
        <c:axId val="117706240"/>
        <c:axId val="114043136"/>
        <c:axId val="0"/>
      </c:bar3DChart>
      <c:catAx>
        <c:axId val="11770624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114043136"/>
        <c:crosses val="autoZero"/>
        <c:auto val="1"/>
        <c:lblAlgn val="ctr"/>
        <c:lblOffset val="100"/>
        <c:noMultiLvlLbl val="0"/>
      </c:catAx>
      <c:valAx>
        <c:axId val="114043136"/>
        <c:scaling>
          <c:orientation val="minMax"/>
        </c:scaling>
        <c:delete val="1"/>
        <c:axPos val="l"/>
        <c:numFmt formatCode="#,##0.0" sourceLinked="1"/>
        <c:majorTickMark val="out"/>
        <c:minorTickMark val="none"/>
        <c:tickLblPos val="nextTo"/>
        <c:crossAx val="117706240"/>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0.3</c:v>
                </c:pt>
                <c:pt idx="1">
                  <c:v>0.1</c:v>
                </c:pt>
                <c:pt idx="2">
                  <c:v>0.1</c:v>
                </c:pt>
              </c:numCache>
            </c:numRef>
          </c:val>
        </c:ser>
        <c:dLbls>
          <c:showLegendKey val="0"/>
          <c:showVal val="0"/>
          <c:showCatName val="0"/>
          <c:showSerName val="0"/>
          <c:showPercent val="0"/>
          <c:showBubbleSize val="0"/>
        </c:dLbls>
        <c:gapWidth val="150"/>
        <c:axId val="254062080"/>
        <c:axId val="135373952"/>
      </c:barChart>
      <c:catAx>
        <c:axId val="254062080"/>
        <c:scaling>
          <c:orientation val="minMax"/>
        </c:scaling>
        <c:delete val="0"/>
        <c:axPos val="l"/>
        <c:majorTickMark val="out"/>
        <c:minorTickMark val="none"/>
        <c:tickLblPos val="nextTo"/>
        <c:crossAx val="135373952"/>
        <c:crosses val="autoZero"/>
        <c:auto val="1"/>
        <c:lblAlgn val="ctr"/>
        <c:lblOffset val="100"/>
        <c:noMultiLvlLbl val="0"/>
      </c:catAx>
      <c:valAx>
        <c:axId val="135373952"/>
        <c:scaling>
          <c:orientation val="minMax"/>
        </c:scaling>
        <c:delete val="1"/>
        <c:axPos val="b"/>
        <c:numFmt formatCode="General" sourceLinked="1"/>
        <c:majorTickMark val="out"/>
        <c:minorTickMark val="none"/>
        <c:tickLblPos val="nextTo"/>
        <c:crossAx val="254062080"/>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 </c:v>
                </c:pt>
                <c:pt idx="2">
                  <c:v>2022 год</c:v>
                </c:pt>
              </c:strCache>
            </c:strRef>
          </c:cat>
          <c:val>
            <c:numRef>
              <c:f>Лист1!$B$2:$B$4</c:f>
              <c:numCache>
                <c:formatCode>General</c:formatCode>
                <c:ptCount val="3"/>
                <c:pt idx="0">
                  <c:v>7.5</c:v>
                </c:pt>
                <c:pt idx="1">
                  <c:v>5.6</c:v>
                </c:pt>
                <c:pt idx="2">
                  <c:v>5.5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16659.5</c:v>
                </c:pt>
                <c:pt idx="1">
                  <c:v>9260.7999999999993</c:v>
                </c:pt>
                <c:pt idx="2">
                  <c:v>9654.5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0.6</c:v>
                </c:pt>
                <c:pt idx="1">
                  <c:v>0.7</c:v>
                </c:pt>
                <c:pt idx="2">
                  <c:v>0.7</c:v>
                </c:pt>
              </c:numCache>
            </c:numRef>
          </c:val>
        </c:ser>
        <c:dLbls>
          <c:showLegendKey val="0"/>
          <c:showVal val="0"/>
          <c:showCatName val="0"/>
          <c:showSerName val="0"/>
          <c:showPercent val="0"/>
          <c:showBubbleSize val="0"/>
        </c:dLbls>
        <c:gapWidth val="150"/>
        <c:axId val="255331840"/>
        <c:axId val="254313024"/>
      </c:barChart>
      <c:catAx>
        <c:axId val="25533184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54313024"/>
        <c:crosses val="autoZero"/>
        <c:auto val="1"/>
        <c:lblAlgn val="ctr"/>
        <c:lblOffset val="100"/>
        <c:noMultiLvlLbl val="0"/>
      </c:catAx>
      <c:valAx>
        <c:axId val="254313024"/>
        <c:scaling>
          <c:orientation val="minMax"/>
        </c:scaling>
        <c:delete val="1"/>
        <c:axPos val="l"/>
        <c:numFmt formatCode="General" sourceLinked="1"/>
        <c:majorTickMark val="out"/>
        <c:minorTickMark val="none"/>
        <c:tickLblPos val="nextTo"/>
        <c:crossAx val="25533184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0.0</c:formatCode>
                <c:ptCount val="3"/>
                <c:pt idx="0">
                  <c:v>11.5</c:v>
                </c:pt>
                <c:pt idx="1">
                  <c:v>12.2</c:v>
                </c:pt>
                <c:pt idx="2">
                  <c:v>11.8</c:v>
                </c:pt>
              </c:numCache>
            </c:numRef>
          </c:val>
        </c:ser>
        <c:dLbls>
          <c:showLegendKey val="0"/>
          <c:showVal val="0"/>
          <c:showCatName val="0"/>
          <c:showSerName val="0"/>
          <c:showPercent val="0"/>
          <c:showBubbleSize val="0"/>
        </c:dLbls>
        <c:gapWidth val="150"/>
        <c:shape val="cylinder"/>
        <c:axId val="255864320"/>
        <c:axId val="254317056"/>
        <c:axId val="0"/>
      </c:bar3DChart>
      <c:catAx>
        <c:axId val="25586432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54317056"/>
        <c:crosses val="autoZero"/>
        <c:auto val="1"/>
        <c:lblAlgn val="ctr"/>
        <c:lblOffset val="100"/>
        <c:noMultiLvlLbl val="0"/>
      </c:catAx>
      <c:valAx>
        <c:axId val="254317056"/>
        <c:scaling>
          <c:orientation val="minMax"/>
        </c:scaling>
        <c:delete val="1"/>
        <c:axPos val="l"/>
        <c:numFmt formatCode="0.0" sourceLinked="1"/>
        <c:majorTickMark val="out"/>
        <c:minorTickMark val="none"/>
        <c:tickLblPos val="nextTo"/>
        <c:crossAx val="25586432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6.3</c:v>
                </c:pt>
                <c:pt idx="1">
                  <c:v>8.9</c:v>
                </c:pt>
                <c:pt idx="2">
                  <c:v>8.8000000000000007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2.4</c:v>
                </c:pt>
                <c:pt idx="1">
                  <c:v>2.6</c:v>
                </c:pt>
                <c:pt idx="2">
                  <c:v>2.8</c:v>
                </c:pt>
              </c:numCache>
            </c:numRef>
          </c:val>
        </c:ser>
        <c:dLbls>
          <c:showLegendKey val="0"/>
          <c:showVal val="0"/>
          <c:showCatName val="0"/>
          <c:showSerName val="0"/>
          <c:showPercent val="0"/>
          <c:showBubbleSize val="0"/>
        </c:dLbls>
        <c:gapWidth val="100"/>
        <c:shape val="cylinder"/>
        <c:axId val="256312832"/>
        <c:axId val="254100032"/>
        <c:axId val="0"/>
      </c:bar3DChart>
      <c:valAx>
        <c:axId val="254100032"/>
        <c:scaling>
          <c:orientation val="minMax"/>
        </c:scaling>
        <c:delete val="1"/>
        <c:axPos val="l"/>
        <c:numFmt formatCode="General" sourceLinked="1"/>
        <c:majorTickMark val="out"/>
        <c:minorTickMark val="none"/>
        <c:tickLblPos val="nextTo"/>
        <c:crossAx val="256312832"/>
        <c:crosses val="autoZero"/>
        <c:crossBetween val="between"/>
      </c:valAx>
      <c:catAx>
        <c:axId val="25631283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54100032"/>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15.9</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16.5</c:v>
                </c:pt>
              </c:numCache>
            </c:numRef>
          </c:val>
        </c:ser>
        <c:ser>
          <c:idx val="7"/>
          <c:order val="7"/>
          <c:tx>
            <c:strRef>
              <c:f>Лист1!$I$1</c:f>
              <c:strCache>
                <c:ptCount val="1"/>
                <c:pt idx="0">
                  <c:v>2022 год</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Лист1!$I$2</c:f>
              <c:numCache>
                <c:formatCode>General</c:formatCode>
                <c:ptCount val="1"/>
                <c:pt idx="0">
                  <c:v>17.100000000000001</c:v>
                </c:pt>
              </c:numCache>
            </c:numRef>
          </c:val>
        </c:ser>
        <c:dLbls>
          <c:showLegendKey val="0"/>
          <c:showVal val="0"/>
          <c:showCatName val="0"/>
          <c:showSerName val="0"/>
          <c:showPercent val="0"/>
          <c:showBubbleSize val="0"/>
        </c:dLbls>
        <c:gapWidth val="150"/>
        <c:axId val="149698048"/>
        <c:axId val="254104064"/>
      </c:barChart>
      <c:catAx>
        <c:axId val="149698048"/>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254104064"/>
        <c:crosses val="autoZero"/>
        <c:auto val="1"/>
        <c:lblAlgn val="ctr"/>
        <c:lblOffset val="100"/>
        <c:noMultiLvlLbl val="0"/>
      </c:catAx>
      <c:valAx>
        <c:axId val="254104064"/>
        <c:scaling>
          <c:orientation val="minMax"/>
        </c:scaling>
        <c:delete val="1"/>
        <c:axPos val="b"/>
        <c:numFmt formatCode="General" sourceLinked="1"/>
        <c:majorTickMark val="out"/>
        <c:minorTickMark val="none"/>
        <c:tickLblPos val="nextTo"/>
        <c:crossAx val="149698048"/>
        <c:crosses val="autoZero"/>
        <c:crossBetween val="between"/>
      </c:valAx>
    </c:plotArea>
    <c:legend>
      <c:legendPos val="r"/>
      <c:layout>
        <c:manualLayout>
          <c:xMode val="edge"/>
          <c:yMode val="edge"/>
          <c:x val="0.84325411842790898"/>
          <c:y val="7.1603369207522589E-3"/>
          <c:w val="0.1038665016056417"/>
          <c:h val="0.6254129018161253"/>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1.6</c:v>
                </c:pt>
                <c:pt idx="1">
                  <c:v>2.2999999999999998</c:v>
                </c:pt>
                <c:pt idx="2">
                  <c:v>2.1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3.2</c:v>
                </c:pt>
                <c:pt idx="1">
                  <c:v>1</c:v>
                </c:pt>
                <c:pt idx="2">
                  <c:v>1</c:v>
                </c:pt>
              </c:numCache>
            </c:numRef>
          </c:val>
        </c:ser>
        <c:dLbls>
          <c:showLegendKey val="0"/>
          <c:showVal val="0"/>
          <c:showCatName val="0"/>
          <c:showSerName val="0"/>
          <c:showPercent val="0"/>
          <c:showBubbleSize val="0"/>
        </c:dLbls>
        <c:gapWidth val="150"/>
        <c:shape val="cone"/>
        <c:axId val="157759488"/>
        <c:axId val="41160640"/>
        <c:axId val="31397120"/>
      </c:bar3DChart>
      <c:catAx>
        <c:axId val="15775948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41160640"/>
        <c:crosses val="autoZero"/>
        <c:auto val="1"/>
        <c:lblAlgn val="ctr"/>
        <c:lblOffset val="100"/>
        <c:noMultiLvlLbl val="0"/>
      </c:catAx>
      <c:valAx>
        <c:axId val="41160640"/>
        <c:scaling>
          <c:orientation val="minMax"/>
        </c:scaling>
        <c:delete val="1"/>
        <c:axPos val="l"/>
        <c:majorGridlines/>
        <c:numFmt formatCode="General" sourceLinked="1"/>
        <c:majorTickMark val="out"/>
        <c:minorTickMark val="none"/>
        <c:tickLblPos val="nextTo"/>
        <c:crossAx val="157759488"/>
        <c:crosses val="autoZero"/>
        <c:crossBetween val="between"/>
      </c:valAx>
      <c:serAx>
        <c:axId val="31397120"/>
        <c:scaling>
          <c:orientation val="minMax"/>
        </c:scaling>
        <c:delete val="1"/>
        <c:axPos val="b"/>
        <c:majorTickMark val="out"/>
        <c:minorTickMark val="none"/>
        <c:tickLblPos val="nextTo"/>
        <c:crossAx val="41160640"/>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260.3</c:v>
                </c:pt>
                <c:pt idx="1">
                  <c:v>74.8</c:v>
                </c:pt>
                <c:pt idx="2">
                  <c:v>27.7</c:v>
                </c:pt>
                <c:pt idx="3">
                  <c:v>116.2</c:v>
                </c:pt>
                <c:pt idx="4">
                  <c:v>43.7</c:v>
                </c:pt>
                <c:pt idx="5">
                  <c:v>11.5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год</c:v>
                </c:pt>
                <c:pt idx="1">
                  <c:v>2019 год</c:v>
                </c:pt>
                <c:pt idx="2">
                  <c:v>2020 год</c:v>
                </c:pt>
                <c:pt idx="3">
                  <c:v>2021 год</c:v>
                </c:pt>
                <c:pt idx="4">
                  <c:v>2022 год</c:v>
                </c:pt>
              </c:strCache>
            </c:strRef>
          </c:cat>
          <c:val>
            <c:numRef>
              <c:f>Лист1!$B$2:$B$6</c:f>
              <c:numCache>
                <c:formatCode>General</c:formatCode>
                <c:ptCount val="5"/>
                <c:pt idx="0">
                  <c:v>2.9</c:v>
                </c:pt>
                <c:pt idx="1">
                  <c:v>22.1</c:v>
                </c:pt>
                <c:pt idx="2">
                  <c:v>19.899999999999999</c:v>
                </c:pt>
                <c:pt idx="3">
                  <c:v>0.02</c:v>
                </c:pt>
                <c:pt idx="4">
                  <c:v>0</c:v>
                </c:pt>
              </c:numCache>
            </c:numRef>
          </c:val>
        </c:ser>
        <c:dLbls>
          <c:showLegendKey val="0"/>
          <c:showVal val="0"/>
          <c:showCatName val="0"/>
          <c:showSerName val="0"/>
          <c:showPercent val="0"/>
          <c:showBubbleSize val="0"/>
        </c:dLbls>
        <c:gapWidth val="150"/>
        <c:shape val="pyramid"/>
        <c:axId val="256460800"/>
        <c:axId val="41162944"/>
        <c:axId val="0"/>
      </c:bar3DChart>
      <c:catAx>
        <c:axId val="25646080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41162944"/>
        <c:crosses val="autoZero"/>
        <c:auto val="1"/>
        <c:lblAlgn val="ctr"/>
        <c:lblOffset val="100"/>
        <c:noMultiLvlLbl val="0"/>
      </c:catAx>
      <c:valAx>
        <c:axId val="41162944"/>
        <c:scaling>
          <c:orientation val="minMax"/>
        </c:scaling>
        <c:delete val="1"/>
        <c:axPos val="l"/>
        <c:numFmt formatCode="General" sourceLinked="1"/>
        <c:majorTickMark val="out"/>
        <c:minorTickMark val="none"/>
        <c:tickLblPos val="nextTo"/>
        <c:crossAx val="256460800"/>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2569.5</c:v>
                </c:pt>
                <c:pt idx="2">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8.3385061769492719E-3"/>
                  <c:y val="0.19884813399249054"/>
                </c:manualLayout>
              </c:layout>
              <c:showLegendKey val="0"/>
              <c:showVal val="1"/>
              <c:showCatName val="0"/>
              <c:showSerName val="0"/>
              <c:showPercent val="0"/>
              <c:showBubbleSize val="0"/>
            </c:dLbl>
            <c:dLbl>
              <c:idx val="1"/>
              <c:layout>
                <c:manualLayout>
                  <c:x val="4.1127417954874993E-3"/>
                  <c:y val="0.34756720795699581"/>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132687.1</c:v>
                </c:pt>
                <c:pt idx="1">
                  <c:v>246377.5</c:v>
                </c:pt>
                <c:pt idx="2">
                  <c:v>57.1</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5.5555457445671894E-3"/>
                  <c:y val="0.12855878996234055"/>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391036.9</c:v>
                </c:pt>
                <c:pt idx="1">
                  <c:v>82662.2</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900</c:v>
                </c:pt>
                <c:pt idx="1">
                  <c:v>13299.7</c:v>
                </c:pt>
                <c:pt idx="2">
                  <c:v>0</c:v>
                </c:pt>
              </c:numCache>
            </c:numRef>
          </c:val>
        </c:ser>
        <c:dLbls>
          <c:showLegendKey val="0"/>
          <c:showVal val="0"/>
          <c:showCatName val="0"/>
          <c:showSerName val="0"/>
          <c:showPercent val="0"/>
          <c:showBubbleSize val="0"/>
        </c:dLbls>
        <c:gapWidth val="34"/>
        <c:gapDepth val="160"/>
        <c:shape val="cylinder"/>
        <c:axId val="256710656"/>
        <c:axId val="254105216"/>
        <c:axId val="0"/>
      </c:bar3DChart>
      <c:catAx>
        <c:axId val="256710656"/>
        <c:scaling>
          <c:orientation val="minMax"/>
        </c:scaling>
        <c:delete val="1"/>
        <c:axPos val="b"/>
        <c:majorTickMark val="out"/>
        <c:minorTickMark val="none"/>
        <c:tickLblPos val="nextTo"/>
        <c:crossAx val="254105216"/>
        <c:crosses val="autoZero"/>
        <c:auto val="1"/>
        <c:lblAlgn val="ctr"/>
        <c:lblOffset val="100"/>
        <c:noMultiLvlLbl val="0"/>
      </c:catAx>
      <c:valAx>
        <c:axId val="254105216"/>
        <c:scaling>
          <c:orientation val="minMax"/>
        </c:scaling>
        <c:delete val="1"/>
        <c:axPos val="l"/>
        <c:numFmt formatCode="#,##0.0" sourceLinked="1"/>
        <c:majorTickMark val="out"/>
        <c:minorTickMark val="none"/>
        <c:tickLblPos val="nextTo"/>
        <c:crossAx val="256710656"/>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2"/>
              <c:layout>
                <c:manualLayout>
                  <c:x val="-1.2499998632983629E-2"/>
                  <c:y val="4.198372783436895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 2019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1.2499889271665652E-2"/>
                  <c:y val="-6.297724465422350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48.8</c:v>
                </c:pt>
                <c:pt idx="2">
                  <c:v>34.5</c:v>
                </c:pt>
                <c:pt idx="3">
                  <c:v>51</c:v>
                </c:pt>
                <c:pt idx="4">
                  <c:v>39.200000000000003</c:v>
                </c:pt>
              </c:numCache>
            </c:numRef>
          </c:val>
        </c:ser>
        <c:ser>
          <c:idx val="4"/>
          <c:order val="4"/>
          <c:tx>
            <c:strRef>
              <c:f>Лист1!$F$1</c:f>
              <c:strCache>
                <c:ptCount val="1"/>
                <c:pt idx="0">
                  <c:v>Целевой показатель на 2020 год </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1.8055553580976207E-2"/>
                  <c:y val="-8.3967455668736962E-3"/>
                </c:manualLayout>
              </c:layout>
              <c:showLegendKey val="0"/>
              <c:showVal val="1"/>
              <c:showCatName val="0"/>
              <c:showSerName val="0"/>
              <c:showPercent val="0"/>
              <c:showBubbleSize val="0"/>
            </c:dLbl>
            <c:dLbl>
              <c:idx val="4"/>
              <c:layout>
                <c:manualLayout>
                  <c:x val="9.7222211589871876E-3"/>
                  <c:y val="-1.0495931958592105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formatCode="0.0">
                  <c:v>41</c:v>
                </c:pt>
              </c:numCache>
            </c:numRef>
          </c:val>
        </c:ser>
        <c:dLbls>
          <c:showLegendKey val="0"/>
          <c:showVal val="0"/>
          <c:showCatName val="0"/>
          <c:showSerName val="0"/>
          <c:showPercent val="0"/>
          <c:showBubbleSize val="0"/>
        </c:dLbls>
        <c:gapWidth val="150"/>
        <c:shape val="cylinder"/>
        <c:axId val="257144320"/>
        <c:axId val="257163840"/>
        <c:axId val="0"/>
      </c:bar3DChart>
      <c:catAx>
        <c:axId val="257144320"/>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257163840"/>
        <c:crosses val="autoZero"/>
        <c:auto val="1"/>
        <c:lblAlgn val="ctr"/>
        <c:lblOffset val="100"/>
        <c:noMultiLvlLbl val="0"/>
      </c:catAx>
      <c:valAx>
        <c:axId val="257163840"/>
        <c:scaling>
          <c:orientation val="minMax"/>
        </c:scaling>
        <c:delete val="1"/>
        <c:axPos val="l"/>
        <c:numFmt formatCode="#,##0.00" sourceLinked="1"/>
        <c:majorTickMark val="out"/>
        <c:minorTickMark val="none"/>
        <c:tickLblPos val="nextTo"/>
        <c:crossAx val="257144320"/>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79583324629995122"/>
          <c:h val="0.16541456534527568"/>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108330</c:v>
                </c:pt>
                <c:pt idx="1">
                  <c:v>57879.3</c:v>
                </c:pt>
                <c:pt idx="2">
                  <c:v>25427.3</c:v>
                </c:pt>
                <c:pt idx="3">
                  <c:v>24984.6</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51455</c:v>
                </c:pt>
                <c:pt idx="1">
                  <c:v>41070</c:v>
                </c:pt>
                <c:pt idx="2">
                  <c:v>56119</c:v>
                </c:pt>
                <c:pt idx="3">
                  <c:v>41003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84.843492586490925</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67.710049423393741</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92.421746293245462</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67.545304777594723</c:v>
                </c:pt>
              </c:numCache>
            </c:numRef>
          </c:val>
        </c:ser>
        <c:dLbls>
          <c:showLegendKey val="0"/>
          <c:showVal val="0"/>
          <c:showCatName val="0"/>
          <c:showSerName val="0"/>
          <c:showPercent val="0"/>
          <c:showBubbleSize val="0"/>
        </c:dLbls>
        <c:gapWidth val="150"/>
        <c:shape val="pyramid"/>
        <c:axId val="257298944"/>
        <c:axId val="149817600"/>
        <c:axId val="0"/>
      </c:bar3DChart>
      <c:catAx>
        <c:axId val="257298944"/>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149817600"/>
        <c:crosses val="autoZero"/>
        <c:auto val="1"/>
        <c:lblAlgn val="ctr"/>
        <c:lblOffset val="100"/>
        <c:noMultiLvlLbl val="0"/>
      </c:catAx>
      <c:valAx>
        <c:axId val="149817600"/>
        <c:scaling>
          <c:orientation val="minMax"/>
        </c:scaling>
        <c:delete val="1"/>
        <c:axPos val="l"/>
        <c:numFmt formatCode="#,##0.0" sourceLinked="1"/>
        <c:majorTickMark val="out"/>
        <c:minorTickMark val="none"/>
        <c:tickLblPos val="nextTo"/>
        <c:crossAx val="257298944"/>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#,##0.00</c:formatCode>
                <c:ptCount val="2"/>
                <c:pt idx="0">
                  <c:v>352.05</c:v>
                </c:pt>
                <c:pt idx="1">
                  <c:v>340.1</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Лист1!$C$2:$C$3</c:f>
              <c:numCache>
                <c:formatCode>#,##0.00</c:formatCode>
                <c:ptCount val="2"/>
                <c:pt idx="0">
                  <c:v>250.2</c:v>
                </c:pt>
                <c:pt idx="1">
                  <c:v>0</c:v>
                </c:pt>
              </c:numCache>
            </c:numRef>
          </c:val>
        </c:ser>
        <c:ser>
          <c:idx val="2"/>
          <c:order val="2"/>
          <c:tx>
            <c:strRef>
              <c:f>Лист1!$D$1</c:f>
              <c:strCache>
                <c:ptCount val="1"/>
                <c:pt idx="0">
                  <c:v>Образование</c:v>
                </c:pt>
              </c:strCache>
            </c:strRef>
          </c:tx>
          <c:spPr>
            <a:solidFill>
              <a:srgbClr val="66FF66"/>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Лист1!$D$2:$D$3</c:f>
              <c:numCache>
                <c:formatCode>#,##0.00</c:formatCode>
                <c:ptCount val="2"/>
                <c:pt idx="0">
                  <c:v>340.6</c:v>
                </c:pt>
                <c:pt idx="1">
                  <c:v>677.8</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Лист1!$E$2:$E$3</c:f>
              <c:numCache>
                <c:formatCode>#,##0.00</c:formatCode>
                <c:ptCount val="2"/>
                <c:pt idx="0">
                  <c:v>671.85</c:v>
                </c:pt>
                <c:pt idx="1">
                  <c:v>0</c:v>
                </c:pt>
              </c:numCache>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Лист1!$F$2:$F$3</c:f>
              <c:numCache>
                <c:formatCode>#,##0.00</c:formatCode>
                <c:ptCount val="2"/>
                <c:pt idx="0">
                  <c:v>1004.85</c:v>
                </c:pt>
                <c:pt idx="1">
                  <c:v>670.7</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Лист1!$G$2:$G$3</c:f>
              <c:numCache>
                <c:formatCode>#,##0.00</c:formatCode>
                <c:ptCount val="2"/>
                <c:pt idx="0">
                  <c:v>334</c:v>
                </c:pt>
                <c:pt idx="1">
                  <c:v>1146.5</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Лист1!$H$2:$H$3</c:f>
              <c:numCache>
                <c:formatCode>#,##0.00</c:formatCode>
                <c:ptCount val="2"/>
                <c:pt idx="0">
                  <c:v>2022.22</c:v>
                </c:pt>
                <c:pt idx="1">
                  <c:v>4500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Лист1!$I$2:$I$3</c:f>
              <c:numCache>
                <c:formatCode>#,##0.00</c:formatCode>
                <c:ptCount val="2"/>
                <c:pt idx="0">
                  <c:v>0</c:v>
                </c:pt>
                <c:pt idx="1">
                  <c:v>0</c:v>
                </c:pt>
              </c:numCache>
            </c:numRef>
          </c:val>
        </c:ser>
        <c:ser>
          <c:idx val="8"/>
          <c:order val="8"/>
          <c:tx>
            <c:strRef>
              <c:f>Лист1!$J$1</c:f>
              <c:strCache>
                <c:ptCount val="1"/>
                <c:pt idx="0">
                  <c:v>Физическая культура и спорт</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Лист1!$J$2:$J$3</c:f>
              <c:numCache>
                <c:formatCode>#,##0.00</c:formatCode>
                <c:ptCount val="2"/>
                <c:pt idx="0">
                  <c:v>379.4</c:v>
                </c:pt>
                <c:pt idx="1">
                  <c:v>0</c:v>
                </c:pt>
              </c:numCache>
            </c:numRef>
          </c:val>
        </c:ser>
        <c:dLbls>
          <c:showLegendKey val="0"/>
          <c:showVal val="0"/>
          <c:showCatName val="0"/>
          <c:showSerName val="0"/>
          <c:showPercent val="0"/>
          <c:showBubbleSize val="0"/>
        </c:dLbls>
        <c:gapWidth val="150"/>
        <c:shape val="box"/>
        <c:axId val="338182144"/>
        <c:axId val="149818752"/>
        <c:axId val="0"/>
      </c:bar3DChart>
      <c:catAx>
        <c:axId val="33818214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49818752"/>
        <c:crosses val="autoZero"/>
        <c:auto val="1"/>
        <c:lblAlgn val="ctr"/>
        <c:lblOffset val="100"/>
        <c:noMultiLvlLbl val="0"/>
      </c:catAx>
      <c:valAx>
        <c:axId val="149818752"/>
        <c:scaling>
          <c:orientation val="minMax"/>
        </c:scaling>
        <c:delete val="1"/>
        <c:axPos val="l"/>
        <c:numFmt formatCode="#,##0.00" sourceLinked="1"/>
        <c:majorTickMark val="out"/>
        <c:minorTickMark val="none"/>
        <c:tickLblPos val="nextTo"/>
        <c:crossAx val="338182144"/>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5355.17</c:v>
                </c:pt>
                <c:pt idx="1">
                  <c:v>7335.1</c:v>
                </c:pt>
              </c:numCache>
            </c:numRef>
          </c:val>
        </c:ser>
        <c:dLbls>
          <c:showLegendKey val="0"/>
          <c:showVal val="0"/>
          <c:showCatName val="0"/>
          <c:showSerName val="0"/>
          <c:showPercent val="0"/>
          <c:showBubbleSize val="0"/>
        </c:dLbls>
        <c:axId val="338215424"/>
        <c:axId val="257167872"/>
      </c:areaChart>
      <c:catAx>
        <c:axId val="338215424"/>
        <c:scaling>
          <c:orientation val="minMax"/>
        </c:scaling>
        <c:delete val="0"/>
        <c:axPos val="b"/>
        <c:numFmt formatCode="General" sourceLinked="1"/>
        <c:majorTickMark val="out"/>
        <c:minorTickMark val="none"/>
        <c:tickLblPos val="nextTo"/>
        <c:crossAx val="257167872"/>
        <c:crosses val="autoZero"/>
        <c:auto val="1"/>
        <c:lblAlgn val="ctr"/>
        <c:lblOffset val="100"/>
        <c:noMultiLvlLbl val="0"/>
      </c:catAx>
      <c:valAx>
        <c:axId val="257167872"/>
        <c:scaling>
          <c:orientation val="minMax"/>
        </c:scaling>
        <c:delete val="1"/>
        <c:axPos val="l"/>
        <c:numFmt formatCode="#,##0.00" sourceLinked="1"/>
        <c:majorTickMark val="out"/>
        <c:minorTickMark val="none"/>
        <c:tickLblPos val="nextTo"/>
        <c:crossAx val="338215424"/>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General</c:formatCode>
                <c:ptCount val="2"/>
                <c:pt idx="0">
                  <c:v>12</c:v>
                </c:pt>
                <c:pt idx="1">
                  <c:v>8</c:v>
                </c:pt>
              </c:numCache>
            </c:numRef>
          </c:val>
        </c:ser>
        <c:dLbls>
          <c:showLegendKey val="0"/>
          <c:showVal val="0"/>
          <c:showCatName val="0"/>
          <c:showSerName val="0"/>
          <c:showPercent val="0"/>
          <c:showBubbleSize val="0"/>
        </c:dLbls>
        <c:gapWidth val="150"/>
        <c:axId val="328903680"/>
        <c:axId val="257169600"/>
      </c:barChart>
      <c:catAx>
        <c:axId val="32890368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57169600"/>
        <c:crosses val="autoZero"/>
        <c:auto val="1"/>
        <c:lblAlgn val="ctr"/>
        <c:lblOffset val="100"/>
        <c:noMultiLvlLbl val="0"/>
      </c:catAx>
      <c:valAx>
        <c:axId val="257169600"/>
        <c:scaling>
          <c:orientation val="minMax"/>
        </c:scaling>
        <c:delete val="1"/>
        <c:axPos val="l"/>
        <c:numFmt formatCode="General" sourceLinked="1"/>
        <c:majorTickMark val="out"/>
        <c:minorTickMark val="none"/>
        <c:tickLblPos val="nextTo"/>
        <c:crossAx val="32890368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36.510564733000386</c:v>
                </c:pt>
                <c:pt idx="1">
                  <c:v>53.993315508021389</c:v>
                </c:pt>
                <c:pt idx="2">
                  <c:v>62.631768953068594</c:v>
                </c:pt>
                <c:pt idx="3">
                  <c:v>36.085197934595527</c:v>
                </c:pt>
                <c:pt idx="4">
                  <c:v>71.5812356979405</c:v>
                </c:pt>
                <c:pt idx="5">
                  <c:v>68.269565217391303</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35.41913177103342</c:v>
                </c:pt>
                <c:pt idx="1">
                  <c:v>51.961229946524064</c:v>
                </c:pt>
                <c:pt idx="2">
                  <c:v>59.245487364620935</c:v>
                </c:pt>
                <c:pt idx="3">
                  <c:v>32.62736660929432</c:v>
                </c:pt>
                <c:pt idx="4">
                  <c:v>64.958810068649882</c:v>
                </c:pt>
                <c:pt idx="5">
                  <c:v>67.2</c:v>
                </c:pt>
              </c:numCache>
            </c:numRef>
          </c:val>
        </c:ser>
        <c:dLbls>
          <c:showLegendKey val="0"/>
          <c:showVal val="0"/>
          <c:showCatName val="0"/>
          <c:showSerName val="0"/>
          <c:showPercent val="0"/>
          <c:showBubbleSize val="0"/>
        </c:dLbls>
        <c:gapWidth val="150"/>
        <c:shape val="box"/>
        <c:axId val="36040192"/>
        <c:axId val="111650496"/>
        <c:axId val="0"/>
      </c:bar3DChart>
      <c:catAx>
        <c:axId val="36040192"/>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11650496"/>
        <c:crosses val="autoZero"/>
        <c:auto val="1"/>
        <c:lblAlgn val="ctr"/>
        <c:lblOffset val="100"/>
        <c:noMultiLvlLbl val="0"/>
      </c:catAx>
      <c:valAx>
        <c:axId val="111650496"/>
        <c:scaling>
          <c:orientation val="minMax"/>
        </c:scaling>
        <c:delete val="1"/>
        <c:axPos val="b"/>
        <c:numFmt formatCode="#,##0.00" sourceLinked="1"/>
        <c:majorTickMark val="out"/>
        <c:minorTickMark val="none"/>
        <c:tickLblPos val="nextTo"/>
        <c:crossAx val="36040192"/>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Лист1!$D$2:$D$5</c:f>
              <c:numCache>
                <c:formatCode>General</c:formatCode>
                <c:ptCount val="4"/>
                <c:pt idx="0">
                  <c:v>22.1</c:v>
                </c:pt>
                <c:pt idx="1">
                  <c:v>12.9</c:v>
                </c:pt>
                <c:pt idx="2">
                  <c:v>20.100000000000001</c:v>
                </c:pt>
                <c:pt idx="3">
                  <c:v>19.8</c:v>
                </c:pt>
              </c:numCache>
            </c:numRef>
          </c:val>
        </c:ser>
        <c:dLbls>
          <c:showLegendKey val="0"/>
          <c:showVal val="0"/>
          <c:showCatName val="0"/>
          <c:showSerName val="0"/>
          <c:showPercent val="0"/>
          <c:showBubbleSize val="0"/>
        </c:dLbls>
        <c:gapWidth val="150"/>
        <c:shape val="cylinder"/>
        <c:axId val="41926656"/>
        <c:axId val="34086912"/>
        <c:axId val="0"/>
      </c:bar3DChart>
      <c:catAx>
        <c:axId val="41926656"/>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4086912"/>
        <c:crosses val="autoZero"/>
        <c:auto val="1"/>
        <c:lblAlgn val="ctr"/>
        <c:lblOffset val="100"/>
        <c:noMultiLvlLbl val="0"/>
      </c:catAx>
      <c:valAx>
        <c:axId val="34086912"/>
        <c:scaling>
          <c:orientation val="minMax"/>
        </c:scaling>
        <c:delete val="1"/>
        <c:axPos val="l"/>
        <c:numFmt formatCode="General" sourceLinked="1"/>
        <c:majorTickMark val="out"/>
        <c:minorTickMark val="none"/>
        <c:tickLblPos val="nextTo"/>
        <c:crossAx val="41926656"/>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- 14,3%</c:v>
                </c:pt>
                <c:pt idx="1">
                  <c:v>Субсидии -45,5%</c:v>
                </c:pt>
                <c:pt idx="2">
                  <c:v>Субвенции - 39,7%</c:v>
                </c:pt>
              </c:strCache>
            </c:strRef>
          </c:cat>
          <c:val>
            <c:numRef>
              <c:f>Лист1!$B$2:$B$4</c:f>
              <c:numCache>
                <c:formatCode>General</c:formatCode>
                <c:ptCount val="3"/>
                <c:pt idx="0">
                  <c:v>87799.7</c:v>
                </c:pt>
                <c:pt idx="1">
                  <c:v>278425.40000000002</c:v>
                </c:pt>
                <c:pt idx="2">
                  <c:v>243026.9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- 0,1%</c:v>
                </c:pt>
                <c:pt idx="1">
                  <c:v>Субсидии - 20,5%</c:v>
                </c:pt>
                <c:pt idx="2">
                  <c:v>Субвенции - 79,4%</c:v>
                </c:pt>
              </c:strCache>
            </c:strRef>
          </c:cat>
          <c:val>
            <c:numRef>
              <c:f>Лист1!$B$2:$B$4</c:f>
              <c:numCache>
                <c:formatCode>General</c:formatCode>
                <c:ptCount val="3"/>
                <c:pt idx="0">
                  <c:v>219.3</c:v>
                </c:pt>
                <c:pt idx="1">
                  <c:v>66825.3</c:v>
                </c:pt>
                <c:pt idx="2">
                  <c:v>258733.7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- 0,2%</c:v>
                </c:pt>
                <c:pt idx="1">
                  <c:v>Субсидии - 20,7%</c:v>
                </c:pt>
                <c:pt idx="2">
                  <c:v>Субвенции - 79,2%</c:v>
                </c:pt>
              </c:strCache>
            </c:strRef>
          </c:cat>
          <c:val>
            <c:numRef>
              <c:f>Лист1!$B$2:$B$4</c:f>
              <c:numCache>
                <c:formatCode>General</c:formatCode>
                <c:ptCount val="3"/>
                <c:pt idx="0">
                  <c:v>575.79999999999995</c:v>
                </c:pt>
                <c:pt idx="1">
                  <c:v>70600.100000000006</c:v>
                </c:pt>
                <c:pt idx="2">
                  <c:v>270405.8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42,1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376475"/>
      <dgm:spPr/>
    </dgm:pt>
    <dgm:pt modelId="{6257450A-7852-42A2-AEAF-5FF90899BBCA}" type="pres">
      <dgm:prSet presAssocID="{0D995BAB-EBB8-43E8-9A0D-3D3A7C1982DE}" presName="txNode1" presStyleLbl="revTx" presStyleIdx="0" presStyleCnt="1" custLinFactNeighborX="-20749" custLinFactNeighborY="83333">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777DA5F9-2C25-4183-820E-CBEA292AA657}" type="presOf" srcId="{0D995BAB-EBB8-43E8-9A0D-3D3A7C1982DE}" destId="{6257450A-7852-42A2-AEAF-5FF90899BBCA}" srcOrd="0" destOrd="0" presId="urn:microsoft.com/office/officeart/2009/3/layout/DescendingProcess"/>
    <dgm:cxn modelId="{6B7C486F-D22E-4C43-A335-A2CB92B203B5}" type="presOf" srcId="{8F8F58F7-406D-4954-B6B3-8398E2F2DD10}" destId="{688F57F5-6312-447A-A778-AD325DE2D80F}" srcOrd="0" destOrd="0" presId="urn:microsoft.com/office/officeart/2009/3/layout/DescendingProcess"/>
    <dgm:cxn modelId="{90B83CF7-C08D-4205-9BB9-981143498220}" type="presParOf" srcId="{688F57F5-6312-447A-A778-AD325DE2D80F}" destId="{ED23B688-E682-4582-ACB7-7838D3CAF302}" srcOrd="0" destOrd="0" presId="urn:microsoft.com/office/officeart/2009/3/layout/DescendingProcess"/>
    <dgm:cxn modelId="{FC1E293D-919C-44E2-8020-8C5845F74742}"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40,1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39A67259-B72F-4326-A5A8-560CA5FB8010}">
      <dgm:prSet phldrT="[Текст]" custT="1"/>
      <dgm:spPr/>
      <dgm:t>
        <a:bodyPr/>
        <a:lstStyle/>
        <a:p>
          <a:r>
            <a:rPr lang="ru-RU" sz="1000" b="1" i="1" baseline="0" dirty="0" smtClean="0">
              <a:solidFill>
                <a:srgbClr val="FF0000"/>
              </a:solidFill>
              <a:latin typeface="Times New Roman" panose="02020603050405020304" pitchFamily="18" charset="0"/>
            </a:rPr>
            <a:t>39,8</a:t>
          </a:r>
          <a:endParaRPr lang="ru-RU" sz="1000" b="1" i="1" baseline="0" dirty="0">
            <a:solidFill>
              <a:srgbClr val="FF0000"/>
            </a:solidFill>
            <a:latin typeface="Times New Roman" panose="02020603050405020304" pitchFamily="18" charset="0"/>
          </a:endParaRPr>
        </a:p>
      </dgm:t>
    </dgm:pt>
    <dgm:pt modelId="{65F22EC0-79B3-4B57-A3C8-D3BAD64E7C54}" type="parTrans" cxnId="{5BDD3BDB-D86C-4F32-ACE6-9E8FFD48C188}">
      <dgm:prSet/>
      <dgm:spPr/>
      <dgm:t>
        <a:bodyPr/>
        <a:lstStyle/>
        <a:p>
          <a:endParaRPr lang="ru-RU"/>
        </a:p>
      </dgm:t>
    </dgm:pt>
    <dgm:pt modelId="{CCFAC1E3-96AC-4BA4-BF2E-8F57D1825ECB}" type="sibTrans" cxnId="{5BDD3BDB-D86C-4F32-ACE6-9E8FFD48C188}">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472538"/>
      <dgm:spPr/>
    </dgm:pt>
    <dgm:pt modelId="{6257450A-7852-42A2-AEAF-5FF90899BBCA}" type="pres">
      <dgm:prSet presAssocID="{0D995BAB-EBB8-43E8-9A0D-3D3A7C1982DE}" presName="txNode1" presStyleLbl="revTx" presStyleIdx="0" presStyleCnt="2" custLinFactY="25000" custLinFactNeighborX="-78325" custLinFactNeighborY="100000">
        <dgm:presLayoutVars>
          <dgm:bulletEnabled val="1"/>
        </dgm:presLayoutVars>
      </dgm:prSet>
      <dgm:spPr/>
      <dgm:t>
        <a:bodyPr/>
        <a:lstStyle/>
        <a:p>
          <a:endParaRPr lang="ru-RU"/>
        </a:p>
      </dgm:t>
    </dgm:pt>
    <dgm:pt modelId="{BC116A1B-2810-478B-8E3B-673204C565D5}" type="pres">
      <dgm:prSet presAssocID="{39A67259-B72F-4326-A5A8-560CA5FB8010}" presName="txNode2" presStyleLbl="revTx" presStyleIdx="1" presStyleCnt="2" custLinFactNeighborX="23858" custLinFactNeighborY="-66666">
        <dgm:presLayoutVars>
          <dgm:bulletEnabled val="1"/>
        </dgm:presLayoutVars>
      </dgm:prSet>
      <dgm:spPr/>
      <dgm:t>
        <a:bodyPr/>
        <a:lstStyle/>
        <a:p>
          <a:endParaRPr lang="ru-RU"/>
        </a:p>
      </dgm:t>
    </dgm:pt>
  </dgm:ptLst>
  <dgm:cxnLst>
    <dgm:cxn modelId="{BE74C2D8-BFEE-4D91-A8C1-D8748810245E}" type="presOf" srcId="{39A67259-B72F-4326-A5A8-560CA5FB8010}" destId="{BC116A1B-2810-478B-8E3B-673204C565D5}" srcOrd="0" destOrd="0" presId="urn:microsoft.com/office/officeart/2009/3/layout/DescendingProcess"/>
    <dgm:cxn modelId="{5BDD3BDB-D86C-4F32-ACE6-9E8FFD48C188}" srcId="{8F8F58F7-406D-4954-B6B3-8398E2F2DD10}" destId="{39A67259-B72F-4326-A5A8-560CA5FB8010}" srcOrd="1" destOrd="0" parTransId="{65F22EC0-79B3-4B57-A3C8-D3BAD64E7C54}" sibTransId="{CCFAC1E3-96AC-4BA4-BF2E-8F57D1825ECB}"/>
    <dgm:cxn modelId="{A3D2E21B-AA6B-48F3-8920-5AE3FE452AAE}" srcId="{8F8F58F7-406D-4954-B6B3-8398E2F2DD10}" destId="{0D995BAB-EBB8-43E8-9A0D-3D3A7C1982DE}" srcOrd="0" destOrd="0" parTransId="{701D132B-F77F-4758-BC52-FF387860034A}" sibTransId="{FB965533-AB23-4941-B87C-A9A6D591016A}"/>
    <dgm:cxn modelId="{352FC043-9096-461D-BC5F-CBC211A6A4F0}" type="presOf" srcId="{0D995BAB-EBB8-43E8-9A0D-3D3A7C1982DE}" destId="{6257450A-7852-42A2-AEAF-5FF90899BBCA}" srcOrd="0" destOrd="0" presId="urn:microsoft.com/office/officeart/2009/3/layout/DescendingProcess"/>
    <dgm:cxn modelId="{0AD846B7-6D8A-4CA0-A464-7CD28D992B22}" type="presOf" srcId="{8F8F58F7-406D-4954-B6B3-8398E2F2DD10}" destId="{688F57F5-6312-447A-A778-AD325DE2D80F}" srcOrd="0" destOrd="0" presId="urn:microsoft.com/office/officeart/2009/3/layout/DescendingProcess"/>
    <dgm:cxn modelId="{FC1B2D93-4508-4048-810B-2556756A2B8D}" type="presParOf" srcId="{688F57F5-6312-447A-A778-AD325DE2D80F}" destId="{ED23B688-E682-4582-ACB7-7838D3CAF302}" srcOrd="0" destOrd="0" presId="urn:microsoft.com/office/officeart/2009/3/layout/DescendingProcess"/>
    <dgm:cxn modelId="{EDE247C1-95CF-43B4-8C5A-085366551328}" type="presParOf" srcId="{688F57F5-6312-447A-A778-AD325DE2D80F}" destId="{6257450A-7852-42A2-AEAF-5FF90899BBCA}" srcOrd="1" destOrd="0" presId="urn:microsoft.com/office/officeart/2009/3/layout/DescendingProcess"/>
    <dgm:cxn modelId="{2A632D43-B5E4-40E1-96F5-B004CF71E630}" type="presParOf" srcId="{688F57F5-6312-447A-A778-AD325DE2D80F}" destId="{BC116A1B-2810-478B-8E3B-673204C565D5}" srcOrd="2" destOrd="0" presId="urn:microsoft.com/office/officeart/2009/3/layout/Descending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32,9</a:t>
          </a:r>
          <a:endParaRPr lang="ru-RU" sz="1000" b="1" i="1" baseline="0" dirty="0">
            <a:solidFill>
              <a:srgbClr val="FF0000"/>
            </a:solidFill>
            <a:latin typeface="Times New Roman" panose="02020603050405020304" pitchFamily="18" charset="0"/>
          </a:endParaRPr>
        </a:p>
      </dgm:t>
    </dgm:pt>
    <dgm:pt modelId="{FB965533-AB23-4941-B87C-A9A6D591016A}" type="sibTrans" cxnId="{A3D2E21B-AA6B-48F3-8920-5AE3FE452AAE}">
      <dgm:prSet/>
      <dgm:spPr/>
      <dgm:t>
        <a:bodyPr/>
        <a:lstStyle/>
        <a:p>
          <a:endParaRPr lang="ru-RU"/>
        </a:p>
      </dgm:t>
    </dgm:pt>
    <dgm:pt modelId="{701D132B-F77F-4758-BC52-FF387860034A}" type="par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7203626" custLinFactNeighborX="-11671" custLinFactNeighborY="526"/>
      <dgm:spPr/>
    </dgm:pt>
    <dgm:pt modelId="{6257450A-7852-42A2-AEAF-5FF90899BBCA}" type="pres">
      <dgm:prSet presAssocID="{0D995BAB-EBB8-43E8-9A0D-3D3A7C1982DE}" presName="txNode1" presStyleLbl="revTx" presStyleIdx="0" presStyleCnt="1" custLinFactX="-19029" custLinFactY="200000" custLinFactNeighborX="-100000" custLinFactNeighborY="300000">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01E91E67-4E07-427F-9697-6B723E955DA5}" type="presOf" srcId="{8F8F58F7-406D-4954-B6B3-8398E2F2DD10}" destId="{688F57F5-6312-447A-A778-AD325DE2D80F}" srcOrd="0" destOrd="0" presId="urn:microsoft.com/office/officeart/2009/3/layout/DescendingProcess"/>
    <dgm:cxn modelId="{149BC959-BB35-4424-A220-742942424C96}" type="presOf" srcId="{0D995BAB-EBB8-43E8-9A0D-3D3A7C1982DE}" destId="{6257450A-7852-42A2-AEAF-5FF90899BBCA}" srcOrd="0" destOrd="0" presId="urn:microsoft.com/office/officeart/2009/3/layout/DescendingProcess"/>
    <dgm:cxn modelId="{F2FE2513-490E-4C6E-AE9D-326767368AF4}" type="presParOf" srcId="{688F57F5-6312-447A-A778-AD325DE2D80F}" destId="{ED23B688-E682-4582-ACB7-7838D3CAF302}" srcOrd="0" destOrd="0" presId="urn:microsoft.com/office/officeart/2009/3/layout/DescendingProcess"/>
    <dgm:cxn modelId="{A8A87B94-2CC6-4045-AE84-9EC591C5FEF5}"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r>
            <a:rPr lang="ru-RU" sz="1400" b="1"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rtl="0"/>
          <a:r>
            <a:rPr lang="ru-RU" sz="1400" b="1"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98BB8890-7EF8-4035-8BD3-2BAF41E060B5}" type="pres">
      <dgm:prSet presAssocID="{AC240C9E-6F3A-4251-8007-8DC9A164B9D3}" presName="boxAndChildren" presStyleCnt="0"/>
      <dgm:spPr/>
    </dgm:pt>
    <dgm:pt modelId="{954FB48D-521F-42C9-BF52-50BE3AE39F08}" type="pres">
      <dgm:prSet presAssocID="{AC240C9E-6F3A-4251-8007-8DC9A164B9D3}" presName="parentTextBox" presStyleLbl="node1" presStyleIdx="0" presStyleCnt="5"/>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1" presStyleCnt="5"/>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2" presStyleCnt="5"/>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3" presStyleCnt="5"/>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4" presStyleCnt="5"/>
      <dgm:spPr/>
      <dgm:t>
        <a:bodyPr/>
        <a:lstStyle/>
        <a:p>
          <a:endParaRPr lang="ru-RU"/>
        </a:p>
      </dgm:t>
    </dgm:pt>
  </dgm:ptLst>
  <dgm:cxnLst>
    <dgm:cxn modelId="{9D61A1FC-CE2B-4E72-B47A-92B700AFBE4F}" type="presOf" srcId="{B9F0D1A7-A24A-4A8A-A451-5FA3D3FA8303}" destId="{93F8E0FC-A102-433C-9806-0F2E6368BF77}"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D8E7ABC-EB16-4E04-8C2D-6D63B59EE5D2}" srcId="{60B595A4-CE0A-4036-BFEB-6371B6F001D7}" destId="{760A7ABF-66E0-4229-954F-685423DF5A40}" srcOrd="0" destOrd="0" parTransId="{CA4881F6-BDC9-4F9F-93EA-07D3BC63ECB6}" sibTransId="{75FB94C3-9974-4F31-BDBF-C9D0FA135B5E}"/>
    <dgm:cxn modelId="{45529171-FE3D-4406-8ABB-579A336042D4}" type="presOf" srcId="{979845B9-1248-4ED9-9C31-B4672ACE4A44}" destId="{10C5B8AD-F987-4E0A-A2BC-BAD6057DF82B}"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943047DD-8A9D-4B43-B0B3-8BCCAC4007F8}" type="presOf" srcId="{AC240C9E-6F3A-4251-8007-8DC9A164B9D3}" destId="{954FB48D-521F-42C9-BF52-50BE3AE39F08}"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B640F282-E524-4FDE-8FD4-A3D6A857F936}" type="presOf" srcId="{60B595A4-CE0A-4036-BFEB-6371B6F001D7}" destId="{C82A2A5B-9992-4665-A410-89B57B3D5066}" srcOrd="0" destOrd="0" presId="urn:microsoft.com/office/officeart/2005/8/layout/process4"/>
    <dgm:cxn modelId="{45460C21-631C-4F5D-8F5F-79E7263EC477}" srcId="{60B595A4-CE0A-4036-BFEB-6371B6F001D7}" destId="{80D198DF-4638-42F5-A50C-A4CB23DC4598}" srcOrd="1" destOrd="0" parTransId="{9D8537EB-F92F-47E6-B38F-62718152401B}" sibTransId="{5E65582F-E134-419A-A169-10716721B140}"/>
    <dgm:cxn modelId="{534E8209-B9B2-46BC-8114-133FFDA4A7F6}" type="presOf" srcId="{80D198DF-4638-42F5-A50C-A4CB23DC4598}" destId="{0242B510-62D7-4771-828D-7B42BE4E2B7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F0B47177-2465-4ECE-93D2-48A1D056EBCB}" type="presParOf" srcId="{C82A2A5B-9992-4665-A410-89B57B3D5066}" destId="{98BB8890-7EF8-4035-8BD3-2BAF41E060B5}" srcOrd="0" destOrd="0" presId="urn:microsoft.com/office/officeart/2005/8/layout/process4"/>
    <dgm:cxn modelId="{CA5E4290-2546-47F7-9CC0-2446D27ED48F}" type="presParOf" srcId="{98BB8890-7EF8-4035-8BD3-2BAF41E060B5}" destId="{954FB48D-521F-42C9-BF52-50BE3AE39F08}" srcOrd="0" destOrd="0" presId="urn:microsoft.com/office/officeart/2005/8/layout/process4"/>
    <dgm:cxn modelId="{2CDB3FCF-D834-49C6-B280-241E48891206}" type="presParOf" srcId="{C82A2A5B-9992-4665-A410-89B57B3D5066}" destId="{451B2181-56CE-47B4-837B-BCE9DC04759C}" srcOrd="1" destOrd="0" presId="urn:microsoft.com/office/officeart/2005/8/layout/process4"/>
    <dgm:cxn modelId="{2A6003FF-6D53-481A-AEA0-6458BE04B4A0}" type="presParOf" srcId="{C82A2A5B-9992-4665-A410-89B57B3D5066}" destId="{CE3EE005-E56D-4B50-9D1B-97DC29084E0B}" srcOrd="2"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3" destOrd="0" presId="urn:microsoft.com/office/officeart/2005/8/layout/process4"/>
    <dgm:cxn modelId="{6EE8B103-4D03-4435-83AB-0C89EA46B199}" type="presParOf" srcId="{C82A2A5B-9992-4665-A410-89B57B3D5066}" destId="{3E9A6C8C-8B61-4699-B4A5-8C2F1E4C72DE}" srcOrd="4"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5" destOrd="0" presId="urn:microsoft.com/office/officeart/2005/8/layout/process4"/>
    <dgm:cxn modelId="{615C497B-80FA-43D3-A644-57C140AE79BA}" type="presParOf" srcId="{C82A2A5B-9992-4665-A410-89B57B3D5066}" destId="{8728A128-0E71-424B-9897-287AFAB605CF}" srcOrd="6"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7" destOrd="0" presId="urn:microsoft.com/office/officeart/2005/8/layout/process4"/>
    <dgm:cxn modelId="{B11313AE-0060-41DE-81B5-976753388C1A}" type="presParOf" srcId="{C82A2A5B-9992-4665-A410-89B57B3D5066}" destId="{670477B4-4383-48CA-8B93-50AE819D6643}" srcOrd="8"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kern="1200" dirty="0">
            <a:latin typeface="Times New Roman" panose="02020603050405020304" pitchFamily="18" charset="0"/>
            <a:cs typeface="Times New Roman" panose="02020603050405020304" pitchFamily="18" charset="0"/>
          </a:endParaRPr>
        </a:p>
      </dsp:txBody>
      <dsp:txXfrm>
        <a:off x="900099" y="0"/>
        <a:ext cx="3773908" cy="540061"/>
      </dsp:txXfrm>
    </dsp:sp>
    <dsp:sp modelId="{92974A9C-898D-41A3-B56F-1B8C7D02D7E1}">
      <dsp:nvSpPr>
        <dsp:cNvPr id="0" name=""/>
        <dsp:cNvSpPr/>
      </dsp:nvSpPr>
      <dsp:spPr>
        <a:xfrm>
          <a:off x="315035" y="540061"/>
          <a:ext cx="1170128" cy="117012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900099" y="540061"/>
          <a:ext cx="3773908" cy="117012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540061"/>
        <a:ext cx="3773908" cy="540059"/>
      </dsp:txXfrm>
    </dsp:sp>
    <dsp:sp modelId="{4289CE30-8DF9-47BA-B4FA-C28A5F98F6DB}">
      <dsp:nvSpPr>
        <dsp:cNvPr id="0" name=""/>
        <dsp:cNvSpPr/>
      </dsp:nvSpPr>
      <dsp:spPr>
        <a:xfrm>
          <a:off x="630070" y="1080120"/>
          <a:ext cx="540059" cy="54005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900099" y="1080120"/>
          <a:ext cx="3773908" cy="540059"/>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1080120"/>
        <a:ext cx="3773908" cy="540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0.29017</cdr:x>
      <cdr:y>0.04686</cdr:y>
    </cdr:from>
    <cdr:to>
      <cdr:x>0.38994</cdr:x>
      <cdr:y>0.1957</cdr:y>
    </cdr:to>
    <cdr:sp macro="" textlink="">
      <cdr:nvSpPr>
        <cdr:cNvPr id="4" name="TextBox 3"/>
        <cdr:cNvSpPr txBox="1"/>
      </cdr:nvSpPr>
      <cdr:spPr>
        <a:xfrm xmlns:a="http://schemas.openxmlformats.org/drawingml/2006/main" rot="21033714">
          <a:off x="2659304" y="104605"/>
          <a:ext cx="914363"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+ 197 520,36</a:t>
          </a:r>
          <a:endParaRPr lang="ru-RU" sz="1100" b="1" dirty="0"/>
        </a:p>
      </cdr:txBody>
    </cdr:sp>
  </cdr:relSizeAnchor>
  <cdr:relSizeAnchor xmlns:cdr="http://schemas.openxmlformats.org/drawingml/2006/chartDrawing">
    <cdr:from>
      <cdr:x>0.3047</cdr:x>
      <cdr:y>0.12903</cdr:y>
    </cdr:from>
    <cdr:to>
      <cdr:x>0.39113</cdr:x>
      <cdr:y>0.19355</cdr:y>
    </cdr:to>
    <cdr:cxnSp macro="">
      <cdr:nvCxnSpPr>
        <cdr:cNvPr id="5" name="Прямая со стрелкой 4"/>
        <cdr:cNvCxnSpPr/>
      </cdr:nvCxnSpPr>
      <cdr:spPr>
        <a:xfrm xmlns:a="http://schemas.openxmlformats.org/drawingml/2006/main" flipV="1">
          <a:off x="2792512" y="288032"/>
          <a:ext cx="792108" cy="144015"/>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0.4697</cdr:x>
      <cdr:y>0.15231</cdr:y>
    </cdr:from>
    <cdr:to>
      <cdr:x>0.56399</cdr:x>
      <cdr:y>0.27452</cdr:y>
    </cdr:to>
    <cdr:cxnSp macro="">
      <cdr:nvCxnSpPr>
        <cdr:cNvPr id="10" name="Прямая со стрелкой 9"/>
        <cdr:cNvCxnSpPr/>
      </cdr:nvCxnSpPr>
      <cdr:spPr>
        <a:xfrm xmlns:a="http://schemas.openxmlformats.org/drawingml/2006/main">
          <a:off x="4304680" y="340003"/>
          <a:ext cx="864141" cy="272795"/>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+53 081,06</a:t>
          </a:r>
          <a:endParaRPr lang="ru-RU" sz="1100" b="1" dirty="0"/>
        </a:p>
      </cdr:txBody>
    </cdr:sp>
  </cdr:relSizeAnchor>
  <cdr:relSizeAnchor xmlns:cdr="http://schemas.openxmlformats.org/drawingml/2006/chartDrawing">
    <cdr:from>
      <cdr:x>0.47273</cdr:x>
      <cdr:y>0.08946</cdr:y>
    </cdr:from>
    <cdr:to>
      <cdr:x>0.57251</cdr:x>
      <cdr:y>0.2383</cdr:y>
    </cdr:to>
    <cdr:sp macro="" textlink="">
      <cdr:nvSpPr>
        <cdr:cNvPr id="16" name="TextBox 1"/>
        <cdr:cNvSpPr txBox="1"/>
      </cdr:nvSpPr>
      <cdr:spPr>
        <a:xfrm xmlns:a="http://schemas.openxmlformats.org/drawingml/2006/main" rot="929873">
          <a:off x="4332444" y="199690"/>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- 246 730,85</a:t>
          </a:r>
          <a:endParaRPr lang="ru-RU" sz="1100" b="1" dirty="0"/>
        </a:p>
      </cdr:txBody>
    </cdr:sp>
  </cdr:relSizeAnchor>
  <cdr:relSizeAnchor xmlns:cdr="http://schemas.openxmlformats.org/drawingml/2006/chartDrawing">
    <cdr:from>
      <cdr:x>0.62788</cdr:x>
      <cdr:y>0.17223</cdr:y>
    </cdr:from>
    <cdr:to>
      <cdr:x>0.72765</cdr:x>
      <cdr:y>0.32108</cdr:y>
    </cdr:to>
    <cdr:sp macro="" textlink="">
      <cdr:nvSpPr>
        <cdr:cNvPr id="17" name="TextBox 1"/>
        <cdr:cNvSpPr txBox="1"/>
      </cdr:nvSpPr>
      <cdr:spPr>
        <a:xfrm xmlns:a="http://schemas.openxmlformats.org/drawingml/2006/main" rot="20985896">
          <a:off x="5754301" y="384451"/>
          <a:ext cx="914364"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+ 24 128,04</a:t>
          </a:r>
          <a:endParaRPr lang="ru-RU" sz="1100" b="1" dirty="0"/>
        </a:p>
      </cdr:txBody>
    </cdr: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20</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2019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2020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0.28791</cdr:x>
      <cdr:y>0.0417</cdr:y>
    </cdr:from>
    <cdr:to>
      <cdr:x>0.38768</cdr:x>
      <cdr:y>0.19054</cdr:y>
    </cdr:to>
    <cdr:sp macro="" textlink="">
      <cdr:nvSpPr>
        <cdr:cNvPr id="4" name="TextBox 3"/>
        <cdr:cNvSpPr txBox="1"/>
      </cdr:nvSpPr>
      <cdr:spPr>
        <a:xfrm xmlns:a="http://schemas.openxmlformats.org/drawingml/2006/main" rot="20839833">
          <a:off x="2638567" y="96097"/>
          <a:ext cx="914363" cy="3429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+ 224 388,26</a:t>
          </a:r>
          <a:endParaRPr lang="ru-RU" sz="1100" b="1" dirty="0"/>
        </a:p>
      </cdr:txBody>
    </cdr:sp>
  </cdr:relSizeAnchor>
  <cdr:relSizeAnchor xmlns:cdr="http://schemas.openxmlformats.org/drawingml/2006/chartDrawing">
    <cdr:from>
      <cdr:x>0.30073</cdr:x>
      <cdr:y>0.125</cdr:y>
    </cdr:from>
    <cdr:to>
      <cdr:x>0.39185</cdr:x>
      <cdr:y>0.21875</cdr:y>
    </cdr:to>
    <cdr:cxnSp macro="">
      <cdr:nvCxnSpPr>
        <cdr:cNvPr id="5" name="Прямая со стрелкой 4"/>
        <cdr:cNvCxnSpPr/>
      </cdr:nvCxnSpPr>
      <cdr:spPr>
        <a:xfrm xmlns:a="http://schemas.openxmlformats.org/drawingml/2006/main" flipV="1">
          <a:off x="2756104" y="288032"/>
          <a:ext cx="835088"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0.48144</cdr:x>
      <cdr:y>0.15625</cdr:y>
    </cdr:from>
    <cdr:to>
      <cdr:x>0.56787</cdr:x>
      <cdr:y>0.28125</cdr:y>
    </cdr:to>
    <cdr:cxnSp macro="">
      <cdr:nvCxnSpPr>
        <cdr:cNvPr id="10" name="Прямая со стрелкой 9"/>
        <cdr:cNvCxnSpPr/>
      </cdr:nvCxnSpPr>
      <cdr:spPr>
        <a:xfrm xmlns:a="http://schemas.openxmlformats.org/drawingml/2006/main">
          <a:off x="4412288" y="360040"/>
          <a:ext cx="792041"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+45 333,19</a:t>
          </a:r>
          <a:endParaRPr lang="ru-RU" sz="1100" b="1" dirty="0"/>
        </a:p>
      </cdr:txBody>
    </cdr:sp>
  </cdr:relSizeAnchor>
  <cdr:relSizeAnchor xmlns:cdr="http://schemas.openxmlformats.org/drawingml/2006/chartDrawing">
    <cdr:from>
      <cdr:x>0.48482</cdr:x>
      <cdr:y>0.09259</cdr:y>
    </cdr:from>
    <cdr:to>
      <cdr:x>0.5846</cdr:x>
      <cdr:y>0.24143</cdr:y>
    </cdr:to>
    <cdr:sp macro="" textlink="">
      <cdr:nvSpPr>
        <cdr:cNvPr id="16" name="TextBox 1"/>
        <cdr:cNvSpPr txBox="1"/>
      </cdr:nvSpPr>
      <cdr:spPr>
        <a:xfrm xmlns:a="http://schemas.openxmlformats.org/drawingml/2006/main" rot="1156629">
          <a:off x="4443266" y="213342"/>
          <a:ext cx="914455" cy="34296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-271 752,76</a:t>
          </a:r>
          <a:endParaRPr lang="ru-RU" sz="1100" b="1" dirty="0"/>
        </a:p>
      </cdr:txBody>
    </cdr:sp>
  </cdr:relSizeAnchor>
  <cdr:relSizeAnchor xmlns:cdr="http://schemas.openxmlformats.org/drawingml/2006/chartDrawing">
    <cdr:from>
      <cdr:x>0.61971</cdr:x>
      <cdr:y>0.21875</cdr:y>
    </cdr:from>
    <cdr:to>
      <cdr:x>0.71948</cdr:x>
      <cdr:y>0.3676</cdr:y>
    </cdr:to>
    <cdr:sp macro="" textlink="">
      <cdr:nvSpPr>
        <cdr:cNvPr id="17" name="TextBox 1"/>
        <cdr:cNvSpPr txBox="1"/>
      </cdr:nvSpPr>
      <cdr:spPr>
        <a:xfrm xmlns:a="http://schemas.openxmlformats.org/drawingml/2006/main">
          <a:off x="5679440" y="504056"/>
          <a:ext cx="914364"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+24 081,04</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0.12729</cdr:x>
      <cdr:y>0.1875</cdr:y>
    </cdr:from>
    <cdr:to>
      <cdr:x>0.22944</cdr:x>
      <cdr:y>0.34375</cdr:y>
    </cdr:to>
    <cdr:cxnSp macro="">
      <cdr:nvCxnSpPr>
        <cdr:cNvPr id="8" name="Прямая со стрелкой 7"/>
        <cdr:cNvCxnSpPr/>
      </cdr:nvCxnSpPr>
      <cdr:spPr>
        <a:xfrm xmlns:a="http://schemas.openxmlformats.org/drawingml/2006/main" flipV="1">
          <a:off x="1166600" y="432048"/>
          <a:ext cx="936127"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0.62756</cdr:x>
      <cdr:y>0.34375</cdr:y>
    </cdr:from>
    <cdr:to>
      <cdr:x>0.72185</cdr:x>
      <cdr:y>0.34375</cdr:y>
    </cdr:to>
    <cdr:cxnSp macro="">
      <cdr:nvCxnSpPr>
        <cdr:cNvPr id="11" name="Прямая со стрелкой 10"/>
        <cdr:cNvCxnSpPr/>
      </cdr:nvCxnSpPr>
      <cdr:spPr>
        <a:xfrm xmlns:a="http://schemas.openxmlformats.org/drawingml/2006/main">
          <a:off x="5751448" y="792088"/>
          <a:ext cx="864096"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0.26058</cdr:x>
      <cdr:y>0.58529</cdr:y>
    </cdr:from>
    <cdr:to>
      <cdr:x>0.36035</cdr:x>
      <cdr:y>0.73413</cdr:y>
    </cdr:to>
    <cdr:sp macro="" textlink="">
      <cdr:nvSpPr>
        <cdr:cNvPr id="4" name="TextBox 3"/>
        <cdr:cNvSpPr txBox="1"/>
      </cdr:nvSpPr>
      <cdr:spPr>
        <a:xfrm xmlns:a="http://schemas.openxmlformats.org/drawingml/2006/main" rot="1089762">
          <a:off x="2389663" y="1090979"/>
          <a:ext cx="914952" cy="2774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+23 369,92</a:t>
          </a:r>
          <a:endParaRPr lang="ru-RU" sz="1100" b="1" dirty="0"/>
        </a:p>
      </cdr:txBody>
    </cdr:sp>
  </cdr:relSizeAnchor>
  <cdr:relSizeAnchor xmlns:cdr="http://schemas.openxmlformats.org/drawingml/2006/chartDrawing">
    <cdr:from>
      <cdr:x>0.2662</cdr:x>
      <cdr:y>0.47386</cdr:y>
    </cdr:from>
    <cdr:to>
      <cdr:x>0.36828</cdr:x>
      <cdr:y>0.66702</cdr:y>
    </cdr:to>
    <cdr:cxnSp macro="">
      <cdr:nvCxnSpPr>
        <cdr:cNvPr id="5" name="Прямая со стрелкой 4"/>
        <cdr:cNvCxnSpPr/>
      </cdr:nvCxnSpPr>
      <cdr:spPr>
        <a:xfrm xmlns:a="http://schemas.openxmlformats.org/drawingml/2006/main">
          <a:off x="2441224" y="883280"/>
          <a:ext cx="936136" cy="36005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0.45462</cdr:x>
      <cdr:y>0.20345</cdr:y>
    </cdr:from>
    <cdr:to>
      <cdr:x>0.54887</cdr:x>
      <cdr:y>0.78291</cdr:y>
    </cdr:to>
    <cdr:cxnSp macro="">
      <cdr:nvCxnSpPr>
        <cdr:cNvPr id="10" name="Прямая со стрелкой 9"/>
        <cdr:cNvCxnSpPr/>
      </cdr:nvCxnSpPr>
      <cdr:spPr>
        <a:xfrm xmlns:a="http://schemas.openxmlformats.org/drawingml/2006/main" flipV="1">
          <a:off x="4169161" y="379224"/>
          <a:ext cx="864351" cy="108012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0.11615</cdr:x>
      <cdr:y>0.58289</cdr:y>
    </cdr:from>
    <cdr:to>
      <cdr:x>0.23286</cdr:x>
      <cdr:y>0.73173</cdr:y>
    </cdr:to>
    <cdr:sp macro="" textlink="">
      <cdr:nvSpPr>
        <cdr:cNvPr id="12" name="TextBox 1"/>
        <cdr:cNvSpPr txBox="1"/>
      </cdr:nvSpPr>
      <cdr:spPr>
        <a:xfrm xmlns:a="http://schemas.openxmlformats.org/drawingml/2006/main" rot="881751">
          <a:off x="1065204" y="1086512"/>
          <a:ext cx="107030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-4 249,89</a:t>
          </a:r>
          <a:endParaRPr lang="ru-RU" sz="1100" b="1" dirty="0"/>
        </a:p>
      </cdr:txBody>
    </cdr:sp>
  </cdr:relSizeAnchor>
  <cdr:relSizeAnchor xmlns:cdr="http://schemas.openxmlformats.org/drawingml/2006/chartDrawing">
    <cdr:from>
      <cdr:x>0.4927</cdr:x>
      <cdr:y>0.30538</cdr:y>
    </cdr:from>
    <cdr:to>
      <cdr:x>0.52295</cdr:x>
      <cdr:y>0.88739</cdr:y>
    </cdr:to>
    <cdr:sp macro="" textlink="">
      <cdr:nvSpPr>
        <cdr:cNvPr id="16" name="TextBox 1"/>
        <cdr:cNvSpPr txBox="1"/>
      </cdr:nvSpPr>
      <cdr:spPr>
        <a:xfrm xmlns:a="http://schemas.openxmlformats.org/drawingml/2006/main" rot="18655324">
          <a:off x="4114647" y="972949"/>
          <a:ext cx="108488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+ 25 021,91</a:t>
          </a:r>
          <a:endParaRPr lang="ru-RU" sz="1100" b="1" dirty="0"/>
        </a:p>
      </cdr:txBody>
    </cdr:sp>
  </cdr:relSizeAnchor>
  <cdr:relSizeAnchor xmlns:cdr="http://schemas.openxmlformats.org/drawingml/2006/chartDrawing">
    <cdr:from>
      <cdr:x>0.61954</cdr:x>
      <cdr:y>0.20345</cdr:y>
    </cdr:from>
    <cdr:to>
      <cdr:x>0.71931</cdr:x>
      <cdr:y>0.3523</cdr:y>
    </cdr:to>
    <cdr:sp macro="" textlink="">
      <cdr:nvSpPr>
        <cdr:cNvPr id="17" name="TextBox 1"/>
        <cdr:cNvSpPr txBox="1"/>
      </cdr:nvSpPr>
      <cdr:spPr>
        <a:xfrm xmlns:a="http://schemas.openxmlformats.org/drawingml/2006/main">
          <a:off x="5681584" y="379224"/>
          <a:ext cx="914953" cy="2774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+47,00</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0.1167</cdr:x>
      <cdr:y>0.50393</cdr:y>
    </cdr:from>
    <cdr:to>
      <cdr:x>0.21093</cdr:x>
      <cdr:y>0.61809</cdr:y>
    </cdr:to>
    <cdr:cxnSp macro="">
      <cdr:nvCxnSpPr>
        <cdr:cNvPr id="8" name="Прямая со стрелкой 7"/>
        <cdr:cNvCxnSpPr/>
      </cdr:nvCxnSpPr>
      <cdr:spPr>
        <a:xfrm xmlns:a="http://schemas.openxmlformats.org/drawingml/2006/main">
          <a:off x="1070224" y="939324"/>
          <a:ext cx="864096" cy="21280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0.61954</cdr:x>
      <cdr:y>0.20345</cdr:y>
    </cdr:from>
    <cdr:to>
      <cdr:x>0.72162</cdr:x>
      <cdr:y>0.20345</cdr:y>
    </cdr:to>
    <cdr:cxnSp macro="">
      <cdr:nvCxnSpPr>
        <cdr:cNvPr id="11" name="Прямая со стрелкой 10"/>
        <cdr:cNvCxnSpPr/>
      </cdr:nvCxnSpPr>
      <cdr:spPr>
        <a:xfrm xmlns:a="http://schemas.openxmlformats.org/drawingml/2006/main">
          <a:off x="5681584" y="379224"/>
          <a:ext cx="936104"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27,5 %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72,5</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45,5</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54,5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45,1</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54,9</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0.37616</cdr:x>
      <cdr:y>0.83512</cdr:y>
    </cdr:from>
    <cdr:to>
      <cdr:x>0.55425</cdr:x>
      <cdr:y>1</cdr:y>
    </cdr:to>
    <cdr:sp macro="" textlink="">
      <cdr:nvSpPr>
        <cdr:cNvPr id="2" name="TextBox 1"/>
        <cdr:cNvSpPr txBox="1"/>
      </cdr:nvSpPr>
      <cdr:spPr>
        <a:xfrm xmlns:a="http://schemas.openxmlformats.org/drawingml/2006/main">
          <a:off x="3408016" y="2382544"/>
          <a:ext cx="1613520" cy="4703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0.59869</cdr:x>
      <cdr:y>0.85816</cdr:y>
    </cdr:from>
    <cdr:to>
      <cdr:x>0.75097</cdr:x>
      <cdr:y>0.92656</cdr:y>
    </cdr:to>
    <cdr:sp macro="" textlink="">
      <cdr:nvSpPr>
        <cdr:cNvPr id="3" name="TextBox 1"/>
        <cdr:cNvSpPr txBox="1"/>
      </cdr:nvSpPr>
      <cdr:spPr>
        <a:xfrm xmlns:a="http://schemas.openxmlformats.org/drawingml/2006/main">
          <a:off x="5424240" y="2448272"/>
          <a:ext cx="1379678" cy="1951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0.7656</cdr:x>
      <cdr:y>0.83292</cdr:y>
    </cdr:from>
    <cdr:to>
      <cdr:x>0.93913</cdr:x>
      <cdr:y>0.97606</cdr:y>
    </cdr:to>
    <cdr:sp macro="" textlink="">
      <cdr:nvSpPr>
        <cdr:cNvPr id="4" name="TextBox 1"/>
        <cdr:cNvSpPr txBox="1"/>
      </cdr:nvSpPr>
      <cdr:spPr>
        <a:xfrm xmlns:a="http://schemas.openxmlformats.org/drawingml/2006/main">
          <a:off x="6936408" y="2376264"/>
          <a:ext cx="1572205" cy="4083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20</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216 621,2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57 647,3т.р.,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158 973,9</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т.р.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85</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86</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87</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88</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95</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0.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81.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0.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chart" Target="../charts/chart6.xml"/><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4.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28.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8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4.xml"/></Relationships>
</file>

<file path=ppt/slides/_rels/slide8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7.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6.xml"/><Relationship Id="rId16" Type="http://schemas.openxmlformats.org/officeDocument/2006/relationships/diagramQuickStyle" Target="../diagrams/quickStyle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9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0.jpeg"/><Relationship Id="rId7" Type="http://schemas.openxmlformats.org/officeDocument/2006/relationships/image" Target="../media/image136.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4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95.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r>
              <a:rPr lang="ru-RU" sz="1400" b="1" dirty="0" smtClean="0">
                <a:solidFill>
                  <a:srgbClr val="0000FF"/>
                </a:solidFill>
                <a:latin typeface="Times New Roman" panose="02020603050405020304" pitchFamily="18" charset="0"/>
                <a:cs typeface="Times New Roman" panose="02020603050405020304" pitchFamily="18" charset="0"/>
              </a:rPr>
              <a:t>Решение Совета </a:t>
            </a:r>
            <a:r>
              <a:rPr lang="ru-RU" sz="1400" b="1" i="1" dirty="0" smtClean="0">
                <a:solidFill>
                  <a:srgbClr val="0000FF"/>
                </a:solidFill>
                <a:latin typeface="Times New Roman" panose="02020603050405020304" pitchFamily="18" charset="0"/>
                <a:cs typeface="Times New Roman" panose="02020603050405020304" pitchFamily="18" charset="0"/>
              </a:rPr>
              <a:t>городского округа «Вуктыл»  </a:t>
            </a:r>
            <a:r>
              <a:rPr lang="ru-RU" sz="1400" b="1" i="1" dirty="0">
                <a:solidFill>
                  <a:srgbClr val="0000FF"/>
                </a:solidFill>
                <a:latin typeface="Times New Roman" panose="02020603050405020304" pitchFamily="18" charset="0"/>
                <a:cs typeface="Times New Roman" panose="02020603050405020304" pitchFamily="18" charset="0"/>
              </a:rPr>
              <a:t>от </a:t>
            </a:r>
            <a:r>
              <a:rPr lang="ru-RU" sz="1400" b="1" i="1" dirty="0" smtClean="0">
                <a:solidFill>
                  <a:srgbClr val="0000FF"/>
                </a:solidFill>
                <a:latin typeface="Times New Roman" panose="02020603050405020304" pitchFamily="18" charset="0"/>
                <a:cs typeface="Times New Roman" panose="02020603050405020304" pitchFamily="18" charset="0"/>
              </a:rPr>
              <a:t> </a:t>
            </a:r>
            <a:r>
              <a:rPr lang="ru-RU" sz="1400" b="1" i="1" dirty="0">
                <a:solidFill>
                  <a:srgbClr val="0000FF"/>
                </a:solidFill>
                <a:latin typeface="Times New Roman" panose="02020603050405020304" pitchFamily="18" charset="0"/>
                <a:cs typeface="Times New Roman" panose="02020603050405020304" pitchFamily="18" charset="0"/>
              </a:rPr>
              <a:t>12  декабря 2019 года № 430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r>
              <a:rPr lang="ru-RU" sz="1400" b="1" i="1" dirty="0" smtClean="0">
                <a:solidFill>
                  <a:srgbClr val="0000FF"/>
                </a:solidFill>
                <a:latin typeface="Times New Roman" panose="02020603050405020304" pitchFamily="18" charset="0"/>
                <a:cs typeface="Times New Roman" panose="02020603050405020304" pitchFamily="18" charset="0"/>
              </a:rPr>
              <a:t>на </a:t>
            </a:r>
            <a:r>
              <a:rPr lang="ru-RU" sz="1400" b="1" i="1" dirty="0">
                <a:solidFill>
                  <a:srgbClr val="0000FF"/>
                </a:solidFill>
                <a:latin typeface="Times New Roman" panose="02020603050405020304" pitchFamily="18" charset="0"/>
                <a:cs typeface="Times New Roman" panose="02020603050405020304" pitchFamily="18" charset="0"/>
              </a:rPr>
              <a:t>2020 год и плановый период 2021 и 2022 </a:t>
            </a:r>
            <a:r>
              <a:rPr lang="ru-RU" sz="1400" b="1" i="1" dirty="0" smtClean="0">
                <a:solidFill>
                  <a:srgbClr val="0000FF"/>
                </a:solidFill>
                <a:latin typeface="Times New Roman" panose="02020603050405020304" pitchFamily="18" charset="0"/>
                <a:cs typeface="Times New Roman" panose="02020603050405020304" pitchFamily="18" charset="0"/>
              </a:rPr>
              <a:t>годов» с </a:t>
            </a:r>
            <a:r>
              <a:rPr lang="ru-RU" sz="1400" b="1" i="1" dirty="0">
                <a:solidFill>
                  <a:srgbClr val="0000FF"/>
                </a:solidFill>
                <a:latin typeface="Times New Roman" panose="02020603050405020304" pitchFamily="18" charset="0"/>
                <a:cs typeface="Times New Roman" panose="02020603050405020304" pitchFamily="18" charset="0"/>
              </a:rPr>
              <a:t>учетом внесенных изменений и дополнений в бюджет МО ГО «Вуктыл» </a:t>
            </a:r>
          </a:p>
          <a:p>
            <a:pPr algn="ctr"/>
            <a:r>
              <a:rPr lang="ru-RU" sz="1400" b="1" i="1" dirty="0">
                <a:solidFill>
                  <a:srgbClr val="0000FF"/>
                </a:solidFill>
                <a:latin typeface="Times New Roman" panose="02020603050405020304" pitchFamily="18" charset="0"/>
                <a:cs typeface="Times New Roman" panose="02020603050405020304" pitchFamily="18" charset="0"/>
              </a:rPr>
              <a:t>на </a:t>
            </a:r>
            <a:r>
              <a:rPr lang="ru-RU" sz="1400" b="1" i="1" dirty="0" smtClean="0">
                <a:solidFill>
                  <a:srgbClr val="0000FF"/>
                </a:solidFill>
                <a:latin typeface="Times New Roman" panose="02020603050405020304" pitchFamily="18" charset="0"/>
                <a:cs typeface="Times New Roman" panose="02020603050405020304" pitchFamily="18" charset="0"/>
              </a:rPr>
              <a:t>2020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2021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2022 </a:t>
            </a:r>
            <a:r>
              <a:rPr lang="ru-RU" sz="1400" b="1" i="1" dirty="0">
                <a:solidFill>
                  <a:srgbClr val="0000FF"/>
                </a:solidFill>
                <a:latin typeface="Times New Roman" panose="02020603050405020304" pitchFamily="18" charset="0"/>
                <a:cs typeface="Times New Roman" panose="02020603050405020304" pitchFamily="18" charset="0"/>
              </a:rPr>
              <a:t>годов</a:t>
            </a:r>
          </a:p>
          <a:p>
            <a:pPr algn="ctr"/>
            <a:r>
              <a:rPr lang="ru-RU" sz="1400" b="1" i="1" dirty="0">
                <a:solidFill>
                  <a:srgbClr val="0000FF"/>
                </a:solidFill>
                <a:latin typeface="Times New Roman" panose="02020603050405020304" pitchFamily="18" charset="0"/>
                <a:cs typeface="Times New Roman" panose="02020603050405020304" pitchFamily="18" charset="0"/>
              </a:rPr>
              <a:t>(в редакции </a:t>
            </a:r>
            <a:r>
              <a:rPr lang="ru-RU" sz="1400" b="1" i="1" dirty="0" smtClean="0">
                <a:solidFill>
                  <a:srgbClr val="0000FF"/>
                </a:solidFill>
                <a:latin typeface="Times New Roman" panose="02020603050405020304" pitchFamily="18" charset="0"/>
                <a:cs typeface="Times New Roman" panose="02020603050405020304" pitchFamily="18" charset="0"/>
              </a:rPr>
              <a:t>решений  </a:t>
            </a:r>
            <a:r>
              <a:rPr lang="ru-RU" sz="140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a:t>
            </a:r>
            <a:r>
              <a:rPr lang="ru-RU" sz="1400" b="1" i="1" dirty="0" smtClean="0">
                <a:solidFill>
                  <a:srgbClr val="0000FF"/>
                </a:solidFill>
                <a:latin typeface="Times New Roman" panose="02020603050405020304" pitchFamily="18" charset="0"/>
                <a:cs typeface="Times New Roman" panose="02020603050405020304" pitchFamily="18" charset="0"/>
              </a:rPr>
              <a:t>»:</a:t>
            </a:r>
          </a:p>
          <a:p>
            <a:pPr algn="ctr"/>
            <a:r>
              <a:rPr lang="ru-RU" sz="1400" b="1" i="1" dirty="0" smtClean="0">
                <a:solidFill>
                  <a:srgbClr val="0000FF"/>
                </a:solidFill>
                <a:latin typeface="Times New Roman" panose="02020603050405020304" pitchFamily="18" charset="0"/>
                <a:cs typeface="Times New Roman" panose="02020603050405020304" pitchFamily="18" charset="0"/>
              </a:rPr>
              <a:t> </a:t>
            </a:r>
            <a:r>
              <a:rPr lang="ru-RU" sz="1400" b="1" i="1" dirty="0">
                <a:solidFill>
                  <a:srgbClr val="0000FF"/>
                </a:solidFill>
                <a:latin typeface="Times New Roman" panose="02020603050405020304" pitchFamily="18" charset="0"/>
                <a:cs typeface="Times New Roman" panose="02020603050405020304" pitchFamily="18" charset="0"/>
              </a:rPr>
              <a:t>от </a:t>
            </a:r>
            <a:r>
              <a:rPr lang="ru-RU" sz="1400" b="1" i="1" dirty="0" smtClean="0">
                <a:solidFill>
                  <a:srgbClr val="0000FF"/>
                </a:solidFill>
                <a:latin typeface="Times New Roman" panose="02020603050405020304" pitchFamily="18" charset="0"/>
                <a:cs typeface="Times New Roman" panose="02020603050405020304" pitchFamily="18" charset="0"/>
              </a:rPr>
              <a:t>25.02.2020  </a:t>
            </a:r>
            <a:r>
              <a:rPr lang="ru-RU" sz="1400" b="1" i="1" dirty="0">
                <a:solidFill>
                  <a:srgbClr val="0000FF"/>
                </a:solidFill>
                <a:latin typeface="Times New Roman" panose="02020603050405020304" pitchFamily="18" charset="0"/>
                <a:cs typeface="Times New Roman" panose="02020603050405020304" pitchFamily="18" charset="0"/>
              </a:rPr>
              <a:t>№ </a:t>
            </a:r>
            <a:r>
              <a:rPr lang="ru-RU" sz="1400" b="1" i="1" dirty="0" smtClean="0">
                <a:solidFill>
                  <a:srgbClr val="0000FF"/>
                </a:solidFill>
                <a:latin typeface="Times New Roman" panose="02020603050405020304" pitchFamily="18" charset="0"/>
                <a:cs typeface="Times New Roman" panose="02020603050405020304" pitchFamily="18" charset="0"/>
              </a:rPr>
              <a:t>435, от 23.06.2020 № 452, от 21.10.2020) </a:t>
            </a:r>
            <a:endParaRPr lang="ru-RU" sz="14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864064826"/>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37413127"/>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Arial"/>
                <a:ea typeface="Microsoft YaHei"/>
              </a:rPr>
              <a:t>Численность населения  </a:t>
            </a:r>
            <a:endParaRPr lang="ru-RU" sz="1200" b="0" strike="noStrike" spc="-1" dirty="0">
              <a:latin typeface="Arial"/>
            </a:endParaRPr>
          </a:p>
          <a:p>
            <a:pPr algn="ctr">
              <a:lnSpc>
                <a:spcPct val="100000"/>
              </a:lnSpc>
            </a:pPr>
            <a:r>
              <a:rPr lang="ru-RU" sz="1200" b="1" strike="noStrike" spc="-1" dirty="0">
                <a:solidFill>
                  <a:srgbClr val="000000"/>
                </a:solidFill>
                <a:latin typeface="Arial"/>
                <a:ea typeface="Microsoft YaHei"/>
              </a:rPr>
              <a:t>на </a:t>
            </a:r>
            <a:r>
              <a:rPr lang="ru-RU" sz="1200" b="1" strike="noStrike" spc="-1" dirty="0" smtClean="0">
                <a:solidFill>
                  <a:srgbClr val="000000"/>
                </a:solidFill>
                <a:latin typeface="Arial"/>
                <a:ea typeface="Microsoft YaHei"/>
              </a:rPr>
              <a:t>01.10.2019 </a:t>
            </a:r>
            <a:r>
              <a:rPr lang="ru-RU" sz="1200" b="1" strike="noStrike" spc="-1" dirty="0">
                <a:solidFill>
                  <a:srgbClr val="000000"/>
                </a:solidFill>
                <a:latin typeface="Arial"/>
                <a:ea typeface="Microsoft YaHei"/>
              </a:rPr>
              <a:t>года, </a:t>
            </a:r>
            <a:r>
              <a:rPr lang="ru-RU" sz="1200" b="1" strike="noStrike" spc="-1" dirty="0" err="1">
                <a:solidFill>
                  <a:srgbClr val="000000"/>
                </a:solidFill>
                <a:latin typeface="Arial"/>
                <a:ea typeface="Microsoft YaHei"/>
              </a:rPr>
              <a:t>тыс.чел</a:t>
            </a:r>
            <a:endParaRPr lang="ru-RU" sz="1200" b="0" strike="noStrike" spc="-1" dirty="0">
              <a:latin typeface="Arial"/>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01.10.2019г.,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88308435"/>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sp>
        <p:nvSpPr>
          <p:cNvPr id="10" name="Заголовок 1"/>
          <p:cNvSpPr txBox="1">
            <a:spLocks/>
          </p:cNvSpPr>
          <p:nvPr/>
        </p:nvSpPr>
        <p:spPr>
          <a:xfrm>
            <a:off x="0" y="0"/>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a:t>
            </a:r>
            <a:r>
              <a:rPr lang="ru-RU" sz="2000" b="1" dirty="0" smtClean="0">
                <a:ln w="10541" cmpd="sng">
                  <a:solidFill>
                    <a:srgbClr val="7D7D7D">
                      <a:tint val="100000"/>
                      <a:shade val="100000"/>
                      <a:satMod val="110000"/>
                    </a:srgbClr>
                  </a:solidFill>
                  <a:prstDash val="solid"/>
                </a:ln>
                <a:solidFill>
                  <a:srgbClr val="0000FF"/>
                </a:solidFill>
                <a:latin typeface="Times New Roman"/>
                <a:ea typeface="+mn-ea"/>
                <a:cs typeface="+mn-cs"/>
              </a:rPr>
              <a:t>2019 </a:t>
            </a: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graphicFrame>
        <p:nvGraphicFramePr>
          <p:cNvPr id="3" name="Диаграмма 2"/>
          <p:cNvGraphicFramePr/>
          <p:nvPr>
            <p:extLst>
              <p:ext uri="{D42A27DB-BD31-4B8C-83A1-F6EECF244321}">
                <p14:modId xmlns:p14="http://schemas.microsoft.com/office/powerpoint/2010/main" val="2992516869"/>
              </p:ext>
            </p:extLst>
          </p:nvPr>
        </p:nvGraphicFramePr>
        <p:xfrm>
          <a:off x="325200" y="3442072"/>
          <a:ext cx="4248472" cy="3415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Диаграмма 3"/>
          <p:cNvGraphicFramePr/>
          <p:nvPr>
            <p:extLst>
              <p:ext uri="{D42A27DB-BD31-4B8C-83A1-F6EECF244321}">
                <p14:modId xmlns:p14="http://schemas.microsoft.com/office/powerpoint/2010/main" val="2100079812"/>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a:t>
            </a:r>
            <a:r>
              <a:rPr lang="ru-RU" sz="2000" b="1" dirty="0" smtClean="0">
                <a:ln w="10541" cmpd="sng">
                  <a:solidFill>
                    <a:srgbClr val="7D7D7D">
                      <a:tint val="100000"/>
                      <a:shade val="100000"/>
                      <a:satMod val="110000"/>
                    </a:srgbClr>
                  </a:solidFill>
                  <a:prstDash val="solid"/>
                </a:ln>
                <a:solidFill>
                  <a:srgbClr val="0000FF"/>
                </a:solidFill>
                <a:latin typeface="Times New Roman"/>
              </a:rPr>
              <a:t>2020-2022 </a:t>
            </a:r>
            <a:r>
              <a:rPr lang="ru-RU" sz="2000" b="1" dirty="0">
                <a:ln w="10541" cmpd="sng">
                  <a:solidFill>
                    <a:srgbClr val="7D7D7D">
                      <a:tint val="100000"/>
                      <a:shade val="100000"/>
                      <a:satMod val="110000"/>
                    </a:srgbClr>
                  </a:solidFill>
                  <a:prstDash val="solid"/>
                </a:ln>
                <a:solidFill>
                  <a:srgbClr val="0000FF"/>
                </a:solidFill>
                <a:latin typeface="Times New Roman"/>
              </a:rPr>
              <a:t>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7943285"/>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2020-2022 годы»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12,9%</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32,9%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20,1%</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40,1%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19,8%</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39,8%</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1940154283"/>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Схема 2"/>
          <p:cNvGraphicFramePr/>
          <p:nvPr>
            <p:extLst>
              <p:ext uri="{D42A27DB-BD31-4B8C-83A1-F6EECF244321}">
                <p14:modId xmlns:p14="http://schemas.microsoft.com/office/powerpoint/2010/main" val="2154947287"/>
              </p:ext>
            </p:extLst>
          </p:nvPr>
        </p:nvGraphicFramePr>
        <p:xfrm>
          <a:off x="755576" y="1052736"/>
          <a:ext cx="2884888"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Схема 7"/>
          <p:cNvGraphicFramePr/>
          <p:nvPr>
            <p:extLst>
              <p:ext uri="{D42A27DB-BD31-4B8C-83A1-F6EECF244321}">
                <p14:modId xmlns:p14="http://schemas.microsoft.com/office/powerpoint/2010/main" val="447686761"/>
              </p:ext>
            </p:extLst>
          </p:nvPr>
        </p:nvGraphicFramePr>
        <p:xfrm>
          <a:off x="3491880" y="1052736"/>
          <a:ext cx="2884888" cy="10801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Схема 8"/>
          <p:cNvGraphicFramePr/>
          <p:nvPr>
            <p:extLst>
              <p:ext uri="{D42A27DB-BD31-4B8C-83A1-F6EECF244321}">
                <p14:modId xmlns:p14="http://schemas.microsoft.com/office/powerpoint/2010/main" val="3752478995"/>
              </p:ext>
            </p:extLst>
          </p:nvPr>
        </p:nvGraphicFramePr>
        <p:xfrm>
          <a:off x="2051720" y="1124744"/>
          <a:ext cx="2884888" cy="10801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1983753400"/>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2020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2021 и2022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объем налоговых доходов, поступивших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составил 165 594,6 тыс. руб., что на 5 813,1 тыс. руб. или на 3,4 %  меньше уровня 2017 года.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109 920,1 тыс. руб</a:t>
            </a:r>
            <a:r>
              <a:rPr lang="ru-RU" sz="1200" dirty="0" smtClean="0">
                <a:solidFill>
                  <a:srgbClr val="6600CC"/>
                </a:solidFill>
                <a:latin typeface="Times New Roman" panose="02020603050405020304" pitchFamily="18" charset="0"/>
                <a:cs typeface="Times New Roman" panose="02020603050405020304" pitchFamily="18" charset="0"/>
              </a:rPr>
              <a:t>. Удельный </a:t>
            </a:r>
            <a:r>
              <a:rPr lang="ru-RU" sz="1200" dirty="0">
                <a:solidFill>
                  <a:srgbClr val="6600CC"/>
                </a:solidFill>
                <a:latin typeface="Times New Roman" panose="02020603050405020304" pitchFamily="18" charset="0"/>
                <a:cs typeface="Times New Roman" panose="02020603050405020304" pitchFamily="18" charset="0"/>
              </a:rPr>
              <a:t>вес налоговых поступлений в общем объеме налоговых и неналоговых доходов бюджета МОГО «Вуктыл» в 2018 году составил 80,9 %. Традиционно основным источником формирования налоговых доходов бюджета МОГО «Вуктыл» в отчетном периоде является налог на доходы физических лиц (87,1 %).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налоговых доходов уменьшилось по сравнению с аналогичным периодом прошлого года. Существенное изменение отразилось на поступлениях следующих налогов</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доходы физических лиц на 5 251,3 тыс. руб. или на 3,5 %; </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совокупный доход на 1 029,1 тыс. руб. или на 8,6 %; </a:t>
            </a:r>
            <a:r>
              <a:rPr lang="ru-RU" sz="1200" dirty="0" smtClean="0">
                <a:solidFill>
                  <a:srgbClr val="6600CC"/>
                </a:solidFill>
                <a:latin typeface="Times New Roman" panose="02020603050405020304" pitchFamily="18" charset="0"/>
                <a:cs typeface="Times New Roman" panose="02020603050405020304" pitchFamily="18" charset="0"/>
              </a:rPr>
              <a:t>налога </a:t>
            </a:r>
            <a:r>
              <a:rPr lang="ru-RU" sz="1200" dirty="0">
                <a:solidFill>
                  <a:srgbClr val="6600CC"/>
                </a:solidFill>
                <a:latin typeface="Times New Roman" panose="02020603050405020304" pitchFamily="18" charset="0"/>
                <a:cs typeface="Times New Roman" panose="02020603050405020304" pitchFamily="18" charset="0"/>
              </a:rPr>
              <a:t>на имущество на 495,7 тыс. руб. или на 17,9 %.</a:t>
            </a:r>
          </a:p>
          <a:p>
            <a:pPr algn="just"/>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доходов от арендной платы за муниципальное имущество, земельные участки, продажи муниципального имущества, земельных участков в размере 28 077,6 тыс. руб., что меньше уровня 2017 года на 7 688,4 тыс. руб. или на 21,5 %.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18 199,3 тыс. руб</a:t>
            </a:r>
            <a:r>
              <a:rPr lang="ru-RU" sz="1200" dirty="0" smtClean="0">
                <a:solidFill>
                  <a:srgbClr val="6600CC"/>
                </a:solidFill>
                <a:latin typeface="Times New Roman" panose="02020603050405020304" pitchFamily="18" charset="0"/>
                <a:cs typeface="Times New Roman" panose="02020603050405020304" pitchFamily="18" charset="0"/>
              </a:rPr>
              <a:t>. </a:t>
            </a: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неналоговых доходов в первом полугодии 2019 года составило – 15431,9 тыс. руб</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Всего в 2018 году по итогам приватизации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1477,4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Продолжился </a:t>
            </a:r>
            <a:r>
              <a:rPr lang="ru-RU" sz="1200" dirty="0">
                <a:solidFill>
                  <a:srgbClr val="6600CC"/>
                </a:solidFill>
                <a:latin typeface="Times New Roman" panose="02020603050405020304" pitchFamily="18" charset="0"/>
                <a:cs typeface="Times New Roman" panose="02020603050405020304" pitchFamily="18" charset="0"/>
              </a:rPr>
              <a:t>рост расходной части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целом расходы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составили 599 918,4 тыс. руб., увеличившись по сравнению с предыдущим годом на 50 573,4 тыс. руб. или на 9,2 %. </a:t>
            </a:r>
            <a:r>
              <a:rPr lang="ru-RU" sz="1200" dirty="0" smtClean="0">
                <a:solidFill>
                  <a:srgbClr val="6600CC"/>
                </a:solidFill>
                <a:latin typeface="Times New Roman" panose="02020603050405020304" pitchFamily="18" charset="0"/>
                <a:cs typeface="Times New Roman" panose="02020603050405020304" pitchFamily="18" charset="0"/>
              </a:rPr>
              <a:t>Бюджет МО ГО </a:t>
            </a:r>
            <a:r>
              <a:rPr lang="ru-RU" sz="1200" dirty="0">
                <a:solidFill>
                  <a:srgbClr val="6600CC"/>
                </a:solidFill>
                <a:latin typeface="Times New Roman" panose="02020603050405020304" pitchFamily="18" charset="0"/>
                <a:cs typeface="Times New Roman" panose="02020603050405020304" pitchFamily="18" charset="0"/>
              </a:rPr>
              <a:t>«Вуктыл»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383 842,9 тыс. руб. или 64 % от всех расходов. Большая доля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направлена на отрасль «Образование» - 326 159,2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2018 года и в течение 2019 года обеспечено выполнение положений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и Указа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07 мая 2018 года № 204 «О национальных целях и стратегических задачах развития Российской Федерации на период до 2024 года» в части доведения уровня заработной платы отдельных категорий работников бюджетной сферы до установленных значений и удержания его. Соблюдено </a:t>
            </a:r>
            <a:r>
              <a:rPr lang="ru-RU" sz="1200" dirty="0" smtClean="0">
                <a:solidFill>
                  <a:srgbClr val="6600CC"/>
                </a:solidFill>
                <a:latin typeface="Times New Roman" panose="02020603050405020304" pitchFamily="18" charset="0"/>
                <a:cs typeface="Times New Roman" panose="02020603050405020304" pitchFamily="18" charset="0"/>
              </a:rPr>
              <a:t>ФЗ в </a:t>
            </a:r>
            <a:r>
              <a:rPr lang="ru-RU" sz="1200" dirty="0">
                <a:solidFill>
                  <a:srgbClr val="6600CC"/>
                </a:solidFill>
                <a:latin typeface="Times New Roman" panose="02020603050405020304" pitchFamily="18" charset="0"/>
                <a:cs typeface="Times New Roman" panose="02020603050405020304" pitchFamily="18" charset="0"/>
              </a:rPr>
              <a:t>части повышения минимального размера оплаты труда и исполнения Постановления Конституционного Суда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7 декабря 2017 года № 38-П, в соответствии с которым районные коэффициенты и процентная надбавка за работу в районах Крайнего Севера и приравненных к ним местностях не могут включаться в состав минимального размера оплаты труда, и осуществлена индексация заработной платы работников, не попадающих под реализацию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Начиная </a:t>
            </a:r>
            <a:r>
              <a:rPr lang="ru-RU" sz="1200" dirty="0">
                <a:solidFill>
                  <a:srgbClr val="6600CC"/>
                </a:solidFill>
                <a:latin typeface="Times New Roman" panose="02020603050405020304" pitchFamily="18" charset="0"/>
                <a:cs typeface="Times New Roman" panose="02020603050405020304" pitchFamily="18" charset="0"/>
              </a:rPr>
              <a:t>с 2019 года в </a:t>
            </a:r>
            <a:r>
              <a:rPr lang="ru-RU" sz="1200" dirty="0" smtClean="0">
                <a:solidFill>
                  <a:srgbClr val="6600CC"/>
                </a:solidFill>
                <a:latin typeface="Times New Roman" panose="02020603050405020304" pitchFamily="18" charset="0"/>
                <a:cs typeface="Times New Roman" panose="02020603050405020304" pitchFamily="18" charset="0"/>
              </a:rPr>
              <a:t>муниципальные </a:t>
            </a:r>
            <a:r>
              <a:rPr lang="ru-RU" sz="1200" dirty="0">
                <a:solidFill>
                  <a:srgbClr val="6600CC"/>
                </a:solidFill>
                <a:latin typeface="Times New Roman" panose="02020603050405020304" pitchFamily="18" charset="0"/>
                <a:cs typeface="Times New Roman" panose="02020603050405020304" pitchFamily="18" charset="0"/>
              </a:rPr>
              <a:t>программы включены четыре региональных проекта Национальных проектов</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на реализацию которых в бюджете </a:t>
            </a:r>
            <a:r>
              <a:rPr lang="ru-RU" sz="1200" dirty="0" smtClean="0">
                <a:solidFill>
                  <a:srgbClr val="6600CC"/>
                </a:solidFill>
                <a:latin typeface="Times New Roman" panose="02020603050405020304" pitchFamily="18" charset="0"/>
                <a:cs typeface="Times New Roman" panose="02020603050405020304" pitchFamily="18" charset="0"/>
              </a:rPr>
              <a:t>МО</a:t>
            </a:r>
            <a:r>
              <a:rPr lang="en-US" sz="1200" dirty="0" smtClean="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ГО </a:t>
            </a:r>
            <a:r>
              <a:rPr lang="ru-RU" sz="1200" dirty="0">
                <a:solidFill>
                  <a:srgbClr val="6600CC"/>
                </a:solidFill>
                <a:latin typeface="Times New Roman" panose="02020603050405020304" pitchFamily="18" charset="0"/>
                <a:cs typeface="Times New Roman" panose="02020603050405020304" pitchFamily="18" charset="0"/>
              </a:rPr>
              <a:t>«Вуктыл» предусмотрено 176 289,8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2018 году и в течение 2019 года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целях повышения открытости (прозрачности), результативности и эффективности использования средств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и первом полугодии 2019 года продолжена работа по следующим направлениям</a:t>
            </a:r>
            <a:r>
              <a:rPr lang="ru-RU" sz="1200" dirty="0" smtClean="0">
                <a:solidFill>
                  <a:srgbClr val="6600CC"/>
                </a:solidFill>
                <a:latin typeface="Times New Roman" panose="02020603050405020304" pitchFamily="18" charset="0"/>
                <a:cs typeface="Times New Roman" panose="02020603050405020304" pitchFamily="18" charset="0"/>
              </a:rPr>
              <a:t>: разработка </a:t>
            </a:r>
            <a:r>
              <a:rPr lang="ru-RU" sz="1200" dirty="0">
                <a:solidFill>
                  <a:srgbClr val="6600CC"/>
                </a:solidFill>
                <a:latin typeface="Times New Roman" panose="02020603050405020304" pitchFamily="18" charset="0"/>
                <a:cs typeface="Times New Roman" panose="02020603050405020304" pitchFamily="18" charset="0"/>
              </a:rPr>
              <a:t>и утверждение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 программно-целевому методу</a:t>
            </a:r>
            <a:r>
              <a:rPr lang="ru-RU" sz="1200" dirty="0" smtClean="0">
                <a:solidFill>
                  <a:srgbClr val="6600CC"/>
                </a:solidFill>
                <a:latin typeface="Times New Roman" panose="02020603050405020304" pitchFamily="18" charset="0"/>
                <a:cs typeface="Times New Roman" panose="02020603050405020304" pitchFamily="18" charset="0"/>
              </a:rPr>
              <a:t>; ежегодное </a:t>
            </a:r>
            <a:r>
              <a:rPr lang="ru-RU" sz="1200" dirty="0">
                <a:solidFill>
                  <a:srgbClr val="6600CC"/>
                </a:solidFill>
                <a:latin typeface="Times New Roman" panose="02020603050405020304" pitchFamily="18" charset="0"/>
                <a:cs typeface="Times New Roman" panose="02020603050405020304" pitchFamily="18" charset="0"/>
              </a:rPr>
              <a:t>проведение оценки эффективности муниципальных программ городского округа «Вуктыл», предусматривающей комплексный подход к оценке муниципальных программ городского округа «Вуктыл» с учетом качества их формирования и эффективности </a:t>
            </a:r>
            <a:r>
              <a:rPr lang="ru-RU" sz="1200" dirty="0" smtClean="0">
                <a:solidFill>
                  <a:srgbClr val="6600CC"/>
                </a:solidFill>
                <a:latin typeface="Times New Roman" panose="02020603050405020304" pitchFamily="18" charset="0"/>
                <a:cs typeface="Times New Roman" panose="02020603050405020304" pitchFamily="18" charset="0"/>
              </a:rPr>
              <a:t>реализации; годовой </a:t>
            </a:r>
            <a:r>
              <a:rPr lang="ru-RU" sz="1200" dirty="0">
                <a:solidFill>
                  <a:srgbClr val="6600CC"/>
                </a:solidFill>
                <a:latin typeface="Times New Roman" panose="02020603050405020304" pitchFamily="18" charset="0"/>
                <a:cs typeface="Times New Roman" panose="02020603050405020304" pitchFamily="18" charset="0"/>
              </a:rPr>
              <a:t>отчет о ходе реализации и оценке эффективности муниципальных программ городского округа «Вуктыл» представляется в Совет городского округа «Вуктыл» и публикуется  на сайте городского округа «Вуктыл</a:t>
            </a:r>
            <a:r>
              <a:rPr lang="ru-RU" sz="1200" dirty="0" smtClean="0">
                <a:solidFill>
                  <a:srgbClr val="6600CC"/>
                </a:solidFill>
                <a:latin typeface="Times New Roman" panose="02020603050405020304" pitchFamily="18" charset="0"/>
                <a:cs typeface="Times New Roman" panose="02020603050405020304" pitchFamily="18" charset="0"/>
              </a:rPr>
              <a:t>». Еще </a:t>
            </a:r>
            <a:r>
              <a:rPr lang="ru-RU" sz="1200" dirty="0">
                <a:solidFill>
                  <a:srgbClr val="6600CC"/>
                </a:solidFill>
                <a:latin typeface="Times New Roman" panose="02020603050405020304" pitchFamily="18" charset="0"/>
                <a:cs typeface="Times New Roman" panose="02020603050405020304" pitchFamily="18" charset="0"/>
              </a:rPr>
              <a:t>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a:t>
            </a:r>
            <a:endParaRPr lang="ru-RU" sz="1200" dirty="0" smtClean="0">
              <a:solidFill>
                <a:srgbClr val="6600CC"/>
              </a:solidFill>
              <a:latin typeface="Times New Roman" panose="02020603050405020304" pitchFamily="18" charset="0"/>
              <a:cs typeface="Times New Roman" panose="02020603050405020304" pitchFamily="18" charset="0"/>
            </a:endParaRPr>
          </a:p>
          <a:p>
            <a:pPr algn="just"/>
            <a:r>
              <a:rPr lang="ru-RU" sz="1200" dirty="0" smtClean="0">
                <a:solidFill>
                  <a:srgbClr val="6600CC"/>
                </a:solidFill>
                <a:latin typeface="Times New Roman" panose="02020603050405020304" pitchFamily="18" charset="0"/>
                <a:cs typeface="Times New Roman" panose="02020603050405020304" pitchFamily="18" charset="0"/>
              </a:rPr>
              <a:t>        Непосредственное </a:t>
            </a:r>
            <a:r>
              <a:rPr lang="ru-RU" sz="1200" dirty="0">
                <a:solidFill>
                  <a:srgbClr val="6600CC"/>
                </a:solidFill>
                <a:latin typeface="Times New Roman" panose="02020603050405020304" pitchFamily="18" charset="0"/>
                <a:cs typeface="Times New Roman" panose="02020603050405020304" pitchFamily="18" charset="0"/>
              </a:rPr>
              <a:t>участие населения в решении вопросов местного значения (отбор приоритетных проектов, софинансирование, контроль за реализацией проектов) обеспечивается в рамках реализации проекта «Народный бюджет», так финансовое обеспечение 9 указанных проектов в 2018 году составило 4 978,9 тыс. руб. с учетом средств республиканского бюджета Республики Коми,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граждан</a:t>
            </a:r>
            <a:r>
              <a:rPr lang="ru-RU" sz="1200" dirty="0" smtClean="0">
                <a:solidFill>
                  <a:srgbClr val="6600CC"/>
                </a:solidFill>
                <a:latin typeface="Times New Roman" panose="02020603050405020304" pitchFamily="18" charset="0"/>
                <a:cs typeface="Times New Roman" panose="02020603050405020304" pitchFamily="18" charset="0"/>
              </a:rPr>
              <a:t>. Принято </a:t>
            </a:r>
            <a:r>
              <a:rPr lang="ru-RU" sz="1200" dirty="0">
                <a:solidFill>
                  <a:srgbClr val="6600CC"/>
                </a:solidFill>
                <a:latin typeface="Times New Roman" panose="02020603050405020304" pitchFamily="18" charset="0"/>
                <a:cs typeface="Times New Roman" panose="02020603050405020304" pitchFamily="18" charset="0"/>
              </a:rPr>
              <a:t>постановление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от 09 июля 2018 года № 07/778 «О рекомендациях единых нормативов численности обслуживающего персонала для бюджетных, автономных и казенных учреждений, финансируемых из бюджета муниципального образования городского округа «Вуктыл», учитывающее подходы, определенные на федеральном уровне (нормы убираемых площадей). </a:t>
            </a:r>
            <a:r>
              <a:rPr lang="ru-RU" sz="1200" dirty="0" smtClean="0">
                <a:solidFill>
                  <a:srgbClr val="6600CC"/>
                </a:solidFill>
                <a:latin typeface="Times New Roman" panose="02020603050405020304" pitchFamily="18" charset="0"/>
                <a:cs typeface="Times New Roman" panose="02020603050405020304" pitchFamily="18" charset="0"/>
              </a:rPr>
              <a:t>Проведены </a:t>
            </a:r>
            <a:r>
              <a:rPr lang="ru-RU" sz="1200" dirty="0">
                <a:solidFill>
                  <a:srgbClr val="6600CC"/>
                </a:solidFill>
                <a:latin typeface="Times New Roman" panose="02020603050405020304" pitchFamily="18" charset="0"/>
                <a:cs typeface="Times New Roman" panose="02020603050405020304" pitchFamily="18" charset="0"/>
              </a:rPr>
              <a:t>мероприятия по оптимизации сети муниципальных учреждений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результатам </a:t>
            </a:r>
            <a:r>
              <a:rPr lang="ru-RU" sz="1200" dirty="0" smtClean="0">
                <a:solidFill>
                  <a:srgbClr val="6600CC"/>
                </a:solidFill>
                <a:latin typeface="Times New Roman" panose="02020603050405020304" pitchFamily="18" charset="0"/>
                <a:cs typeface="Times New Roman" panose="02020603050405020304" pitchFamily="18" charset="0"/>
              </a:rPr>
              <a:t>мониторинга </a:t>
            </a:r>
            <a:r>
              <a:rPr lang="ru-RU" sz="1200" dirty="0">
                <a:solidFill>
                  <a:srgbClr val="6600CC"/>
                </a:solidFill>
                <a:latin typeface="Times New Roman" panose="02020603050405020304" pitchFamily="18" charset="0"/>
                <a:cs typeface="Times New Roman" panose="02020603050405020304" pitchFamily="18" charset="0"/>
              </a:rPr>
              <a:t>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установлено, что уровень удовлетворенности заявителей составил 99,9%. Нарушений по качеству представления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a:t>
            </a:r>
            <a:r>
              <a:rPr lang="ru-RU" sz="1200" dirty="0" smtClean="0">
                <a:solidFill>
                  <a:srgbClr val="6600CC"/>
                </a:solidFill>
                <a:latin typeface="Times New Roman" panose="02020603050405020304" pitchFamily="18" charset="0"/>
                <a:cs typeface="Times New Roman" panose="02020603050405020304" pitchFamily="18" charset="0"/>
              </a:rPr>
              <a:t>Министерством </a:t>
            </a:r>
            <a:r>
              <a:rPr lang="ru-RU" sz="1200" dirty="0">
                <a:solidFill>
                  <a:srgbClr val="6600CC"/>
                </a:solidFill>
                <a:latin typeface="Times New Roman" panose="02020603050405020304" pitchFamily="18" charset="0"/>
                <a:cs typeface="Times New Roman" panose="02020603050405020304" pitchFamily="18" charset="0"/>
              </a:rPr>
              <a:t>экономики </a:t>
            </a:r>
            <a:r>
              <a:rPr lang="ru-RU" sz="1200" dirty="0" smtClean="0">
                <a:solidFill>
                  <a:srgbClr val="6600CC"/>
                </a:solidFill>
                <a:latin typeface="Times New Roman" panose="02020603050405020304" pitchFamily="18" charset="0"/>
                <a:cs typeface="Times New Roman" panose="02020603050405020304" pitchFamily="18" charset="0"/>
              </a:rPr>
              <a:t>РК </a:t>
            </a:r>
            <a:r>
              <a:rPr lang="ru-RU" sz="1200" dirty="0">
                <a:solidFill>
                  <a:srgbClr val="6600CC"/>
                </a:solidFill>
                <a:latin typeface="Times New Roman" panose="02020603050405020304" pitchFamily="18" charset="0"/>
                <a:cs typeface="Times New Roman" panose="02020603050405020304" pitchFamily="18" charset="0"/>
              </a:rPr>
              <a:t>не выявлено. </a:t>
            </a:r>
            <a:r>
              <a:rPr lang="ru-RU" sz="1200" dirty="0" smtClean="0">
                <a:solidFill>
                  <a:srgbClr val="6600CC"/>
                </a:solidFill>
                <a:latin typeface="Times New Roman" panose="02020603050405020304" pitchFamily="18" charset="0"/>
                <a:cs typeface="Times New Roman" panose="02020603050405020304" pitchFamily="18" charset="0"/>
              </a:rPr>
              <a:t>За </a:t>
            </a:r>
            <a:r>
              <a:rPr lang="ru-RU" sz="1200" dirty="0">
                <a:solidFill>
                  <a:srgbClr val="6600CC"/>
                </a:solidFill>
                <a:latin typeface="Times New Roman" panose="02020603050405020304" pitchFamily="18" charset="0"/>
                <a:cs typeface="Times New Roman" panose="02020603050405020304" pitchFamily="18" charset="0"/>
              </a:rPr>
              <a:t>1 полугодие 2019 года по результатам мониторинга 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установлено, что уровень удовлетворенности заявителей составил 96,5</a:t>
            </a:r>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исполнения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за 2018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2017 годом увеличился на 6,6 % и составил 25 301,0 тыс. руб., что составляет  12,4 % от суммы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без учета безвозмездных поступлений (204 789,3 тыс. руб</a:t>
            </a:r>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связи с тем, что причиной образования и роста муниципального долга является бюджетный дефицит, наличие которого формирует необходимость осуществления муниципальных заимствований для обеспечения сбалансированности бюджета, основным методом снижения долговой нагрузки являются мероприятия по его сокращению путем увеличения доходов и оптимизации бюджетных расходов</a:t>
            </a:r>
            <a:r>
              <a:rPr lang="ru-RU" sz="1200" dirty="0" smtClean="0">
                <a:solidFill>
                  <a:srgbClr val="6600CC"/>
                </a:solidFill>
                <a:latin typeface="Times New Roman" panose="02020603050405020304" pitchFamily="18" charset="0"/>
                <a:cs typeface="Times New Roman" panose="02020603050405020304" pitchFamily="18" charset="0"/>
              </a:rPr>
              <a:t>. С </a:t>
            </a:r>
            <a:r>
              <a:rPr lang="ru-RU" sz="1200" dirty="0">
                <a:solidFill>
                  <a:srgbClr val="6600CC"/>
                </a:solidFill>
                <a:latin typeface="Times New Roman" panose="02020603050405020304" pitchFamily="18" charset="0"/>
                <a:cs typeface="Times New Roman" panose="02020603050405020304" pitchFamily="18" charset="0"/>
              </a:rPr>
              <a:t>01 января 2019 года произведен переход на новое исполнение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через Управление Федерального казначейства по </a:t>
            </a:r>
            <a:r>
              <a:rPr lang="ru-RU" sz="1200" dirty="0" smtClean="0">
                <a:solidFill>
                  <a:srgbClr val="6600CC"/>
                </a:solidFill>
                <a:latin typeface="Times New Roman" panose="02020603050405020304" pitchFamily="18" charset="0"/>
                <a:cs typeface="Times New Roman" panose="02020603050405020304" pitchFamily="18" charset="0"/>
              </a:rPr>
              <a:t>РК.</a:t>
            </a:r>
            <a:endParaRPr lang="ru-RU" sz="1200" dirty="0">
              <a:solidFill>
                <a:srgbClr val="6600CC"/>
              </a:solidFill>
              <a:latin typeface="Times New Roman" panose="02020603050405020304" pitchFamily="18" charset="0"/>
              <a:cs typeface="Times New Roman" panose="02020603050405020304" pitchFamily="18" charset="0"/>
            </a:endParaRP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Проводимая </a:t>
            </a:r>
            <a:r>
              <a:rPr lang="ru-RU" sz="1200" dirty="0">
                <a:solidFill>
                  <a:srgbClr val="6600CC"/>
                </a:solidFill>
                <a:latin typeface="Times New Roman" panose="02020603050405020304" pitchFamily="18" charset="0"/>
                <a:cs typeface="Times New Roman" panose="02020603050405020304" pitchFamily="18" charset="0"/>
              </a:rPr>
              <a:t>политика сдерживания роста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их оптимизации при незначительном росте поступлений объема налоговых и неналоговых доходов позволила в течение года практически сохранить утвержденный объем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к первоначально принятому бюджету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 2018 год (без учета расходов, осуществляемых за счет целевых безвозмездных поступлений от других бюджетов).</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414678793"/>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2020 год и плановый период 2021 и 2022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77,1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01.01.2020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11,5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9,8 </a:t>
            </a:r>
            <a:r>
              <a:rPr lang="ru-RU" sz="1400" b="1" i="1" strike="noStrike" spc="-1" dirty="0" err="1">
                <a:solidFill>
                  <a:srgbClr val="000066"/>
                </a:solidFill>
                <a:latin typeface="Georgia"/>
                <a:ea typeface="Microsoft YaHei"/>
              </a:rPr>
              <a:t>тыс.чел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85,2%</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14,8%</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01.01.2019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830,2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01.01.2020 год - 820,2 тыс. чел.</a:t>
            </a:r>
          </a:p>
          <a:p>
            <a:pPr algn="ctr">
              <a:lnSpc>
                <a:spcPct val="100000"/>
              </a:lnSpc>
            </a:pPr>
            <a:r>
              <a:rPr lang="ru-RU" sz="1200" spc="-1" dirty="0" smtClean="0">
                <a:solidFill>
                  <a:schemeClr val="bg1"/>
                </a:solidFill>
                <a:latin typeface="Times New Roman" panose="02020603050405020304" pitchFamily="18" charset="0"/>
                <a:ea typeface="Microsoft YaHei"/>
                <a:cs typeface="Times New Roman" panose="02020603050405020304" pitchFamily="18" charset="0"/>
              </a:rPr>
              <a:t>(на 01.01.2020 год предварительная оценка) </a:t>
            </a:r>
            <a:endParaRPr lang="ru-RU" sz="1200" strike="noStrike" spc="-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2019 – 2020 годы</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81834187"/>
              </p:ext>
            </p:extLst>
          </p:nvPr>
        </p:nvGraphicFramePr>
        <p:xfrm>
          <a:off x="179512" y="3284984"/>
          <a:ext cx="3816424" cy="3474720"/>
        </p:xfrm>
        <a:graphic>
          <a:graphicData uri="http://schemas.openxmlformats.org/drawingml/2006/table">
            <a:tbl>
              <a:tblPr firstRow="1" bandRow="1">
                <a:tableStyleId>{5C22544A-7EE6-4342-B048-85BDC9FD1C3A}</a:tableStyleId>
              </a:tblPr>
              <a:tblGrid>
                <a:gridCol w="3816424"/>
              </a:tblGrid>
              <a:tr h="259229">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2019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194422">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324036">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Проведение ремонтных работ в МБОУ «СОШ № 2 им. Г.В. Кравченко» г. Вуктыл и МБОУ «СОШ № 1» за счет средств от ООО «Лукойл»</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098391487"/>
              </p:ext>
            </p:extLst>
          </p:nvPr>
        </p:nvGraphicFramePr>
        <p:xfrm>
          <a:off x="4860032" y="3356992"/>
          <a:ext cx="3816424" cy="3330370"/>
        </p:xfrm>
        <a:graphic>
          <a:graphicData uri="http://schemas.openxmlformats.org/drawingml/2006/table">
            <a:tbl>
              <a:tblPr firstRow="1" bandRow="1">
                <a:tableStyleId>{5C22544A-7EE6-4342-B048-85BDC9FD1C3A}</a:tableStyleId>
              </a:tblPr>
              <a:tblGrid>
                <a:gridCol w="3816424"/>
              </a:tblGrid>
              <a:tr h="666074">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a:t>
                      </a:r>
                      <a:endParaRPr lang="ru-RU" sz="1200" b="0" strike="noStrike" spc="-1" dirty="0" smtClean="0">
                        <a:latin typeface="Times New Roman" panose="02020603050405020304" pitchFamily="18" charset="0"/>
                        <a:cs typeface="Times New Roman" panose="02020603050405020304" pitchFamily="18" charset="0"/>
                      </a:endParaRPr>
                    </a:p>
                    <a:p>
                      <a:pPr algn="ctr"/>
                      <a:r>
                        <a:rPr lang="ru-RU" sz="1200" b="0" strike="noStrike" spc="-1" dirty="0" smtClean="0">
                          <a:latin typeface="Times New Roman" panose="02020603050405020304" pitchFamily="18" charset="0"/>
                          <a:cs typeface="Times New Roman" panose="02020603050405020304" pitchFamily="18" charset="0"/>
                        </a:rPr>
                        <a:t>"</a:t>
                      </a:r>
                      <a:r>
                        <a:rPr lang="ru-RU" sz="1200" b="0" strike="noStrike" spc="-1" dirty="0">
                          <a:latin typeface="Times New Roman" panose="02020603050405020304" pitchFamily="18" charset="0"/>
                          <a:cs typeface="Times New Roman" panose="02020603050405020304" pitchFamily="18" charset="0"/>
                        </a:rPr>
                        <a:t>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6660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Продолжить работы по приведению в нормативное состояние беговой дорожки</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
        <p:nvSpPr>
          <p:cNvPr id="3" name="Прямоугольник 2"/>
          <p:cNvSpPr/>
          <p:nvPr/>
        </p:nvSpPr>
        <p:spPr>
          <a:xfrm>
            <a:off x="5328" y="653872"/>
            <a:ext cx="8928992" cy="2862322"/>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Расчет </a:t>
            </a:r>
            <a:r>
              <a:rPr lang="ru-RU" sz="1200" dirty="0">
                <a:latin typeface="Times New Roman" panose="02020603050405020304" pitchFamily="18" charset="0"/>
                <a:cs typeface="Times New Roman" panose="02020603050405020304" pitchFamily="18" charset="0"/>
              </a:rPr>
              <a:t>прогнозных показателей поступления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 осуществлен с учётом динамики их поступления за предыдущие годы и ожидаемого исполнения доходной части бюджета </a:t>
            </a:r>
            <a:r>
              <a:rPr lang="ru-RU" sz="1200" dirty="0" smtClean="0">
                <a:latin typeface="Times New Roman" panose="02020603050405020304" pitchFamily="18" charset="0"/>
                <a:cs typeface="Times New Roman" panose="02020603050405020304" pitchFamily="18" charset="0"/>
              </a:rPr>
              <a:t>МО ГО «Вуктыл» по </a:t>
            </a:r>
            <a:r>
              <a:rPr lang="ru-RU" sz="1200" dirty="0">
                <a:latin typeface="Times New Roman" panose="02020603050405020304" pitchFamily="18" charset="0"/>
                <a:cs typeface="Times New Roman" panose="02020603050405020304" pitchFamily="18" charset="0"/>
              </a:rPr>
              <a:t>налоговым и неналоговым доходам </a:t>
            </a:r>
            <a:r>
              <a:rPr lang="ru-RU" sz="1200" dirty="0" smtClean="0">
                <a:latin typeface="Times New Roman" panose="02020603050405020304" pitchFamily="18" charset="0"/>
                <a:cs typeface="Times New Roman" panose="02020603050405020304" pitchFamily="18" charset="0"/>
              </a:rPr>
              <a:t>за </a:t>
            </a:r>
            <a:r>
              <a:rPr lang="ru-RU" sz="1200" dirty="0">
                <a:latin typeface="Times New Roman" panose="02020603050405020304" pitchFamily="18" charset="0"/>
                <a:cs typeface="Times New Roman" panose="02020603050405020304" pitchFamily="18" charset="0"/>
              </a:rPr>
              <a:t>2019 год. Основными </a:t>
            </a:r>
            <a:r>
              <a:rPr lang="ru-RU" sz="1200" dirty="0" smtClean="0">
                <a:latin typeface="Times New Roman" panose="02020603050405020304" pitchFamily="18" charset="0"/>
                <a:cs typeface="Times New Roman" panose="02020603050405020304" pitchFamily="18" charset="0"/>
              </a:rPr>
              <a:t>доходными </a:t>
            </a:r>
            <a:r>
              <a:rPr lang="ru-RU" sz="1200" dirty="0">
                <a:latin typeface="Times New Roman" panose="02020603050405020304" pitchFamily="18" charset="0"/>
                <a:cs typeface="Times New Roman" panose="02020603050405020304" pitchFamily="18" charset="0"/>
              </a:rPr>
              <a:t>источниками налоговых и неналоговых доходов, как и в предыдущие годы, остаются НДФЛ и доходы от использования имущества, находящегося в муниципальной собственности, которые </a:t>
            </a:r>
            <a:r>
              <a:rPr lang="ru-RU" sz="1200" dirty="0" smtClean="0">
                <a:latin typeface="Times New Roman" panose="02020603050405020304" pitchFamily="18" charset="0"/>
                <a:cs typeface="Times New Roman" panose="02020603050405020304" pitchFamily="18" charset="0"/>
              </a:rPr>
              <a:t>составляют </a:t>
            </a:r>
            <a:r>
              <a:rPr lang="ru-RU" sz="1200" dirty="0">
                <a:latin typeface="Times New Roman" panose="02020603050405020304" pitchFamily="18" charset="0"/>
                <a:cs typeface="Times New Roman" panose="02020603050405020304" pitchFamily="18" charset="0"/>
              </a:rPr>
              <a:t>более 85 процентов от общего объема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	Расходная </a:t>
            </a:r>
            <a:r>
              <a:rPr lang="ru-RU" sz="1200" dirty="0">
                <a:latin typeface="Times New Roman" panose="02020603050405020304" pitchFamily="18" charset="0"/>
                <a:cs typeface="Times New Roman" panose="02020603050405020304" pitchFamily="18" charset="0"/>
              </a:rPr>
              <a:t>часть бюджета МО ГО «Вуктыл» сформирована исходя из следующих приоритетов:</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обеспечение сбалансированности и устойчивости бюджетной системы МО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формирование и исполнение бюджета МО ГО «Вуктыл» на базе муниципальных программ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совершенствование системы заказов на поставки товаров, выполнение работ, оказание услуг для муниципальных нужд ГО «Вуктыл».</a:t>
            </a:r>
          </a:p>
          <a:p>
            <a:pPr algn="just"/>
            <a:r>
              <a:rPr lang="ru-RU" sz="1200" dirty="0" smtClean="0">
                <a:latin typeface="Times New Roman" panose="02020603050405020304" pitchFamily="18" charset="0"/>
                <a:cs typeface="Times New Roman" panose="02020603050405020304" pitchFamily="18" charset="0"/>
              </a:rPr>
              <a:t>	Бюджет </a:t>
            </a:r>
            <a:r>
              <a:rPr lang="ru-RU" sz="1200" dirty="0">
                <a:latin typeface="Times New Roman" panose="02020603050405020304" pitchFamily="18" charset="0"/>
                <a:cs typeface="Times New Roman" panose="02020603050405020304" pitchFamily="18" charset="0"/>
              </a:rPr>
              <a:t>МО ГО «Вуктыл» на 2020 год </a:t>
            </a:r>
            <a:r>
              <a:rPr lang="ru-RU" sz="1200" dirty="0" smtClean="0">
                <a:latin typeface="Times New Roman" panose="02020603050405020304" pitchFamily="18" charset="0"/>
                <a:cs typeface="Times New Roman" panose="02020603050405020304" pitchFamily="18" charset="0"/>
              </a:rPr>
              <a:t>как </a:t>
            </a:r>
            <a:r>
              <a:rPr lang="ru-RU" sz="1200" dirty="0">
                <a:latin typeface="Times New Roman" panose="02020603050405020304" pitchFamily="18" charset="0"/>
                <a:cs typeface="Times New Roman" panose="02020603050405020304" pitchFamily="18" charset="0"/>
              </a:rPr>
              <a:t>и в 2019 году направлен </a:t>
            </a: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исполнение социально значимых расходных обязательств,  </a:t>
            </a: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том числе выполнение задач, поставленных майскими указами Президента </a:t>
            </a:r>
            <a:r>
              <a:rPr lang="ru-RU" sz="1200" dirty="0" smtClean="0">
                <a:latin typeface="Times New Roman" panose="02020603050405020304" pitchFamily="18" charset="0"/>
                <a:cs typeface="Times New Roman" panose="02020603050405020304" pitchFamily="18" charset="0"/>
              </a:rPr>
              <a:t>РФ, индексацию </a:t>
            </a:r>
            <a:r>
              <a:rPr lang="ru-RU" sz="1200" dirty="0">
                <a:latin typeface="Times New Roman" panose="02020603050405020304" pitchFamily="18" charset="0"/>
                <a:cs typeface="Times New Roman" panose="02020603050405020304" pitchFamily="18" charset="0"/>
              </a:rPr>
              <a:t>расходов на оплату труда работникам </a:t>
            </a:r>
            <a:r>
              <a:rPr lang="ru-RU" sz="1200" dirty="0" smtClean="0">
                <a:latin typeface="Times New Roman" panose="02020603050405020304" pitchFamily="18" charset="0"/>
                <a:cs typeface="Times New Roman" panose="02020603050405020304" pitchFamily="18" charset="0"/>
              </a:rPr>
              <a:t>бюджетной сферы, </a:t>
            </a:r>
            <a:r>
              <a:rPr lang="ru-RU" sz="1200" dirty="0">
                <a:latin typeface="Times New Roman" panose="02020603050405020304" pitchFamily="18" charset="0"/>
                <a:cs typeface="Times New Roman" panose="02020603050405020304" pitchFamily="18" charset="0"/>
              </a:rPr>
              <a:t>на которых не распространяются майские указы Президента </a:t>
            </a:r>
            <a:r>
              <a:rPr lang="ru-RU" sz="1200" dirty="0" smtClean="0">
                <a:latin typeface="Times New Roman" panose="02020603050405020304" pitchFamily="18" charset="0"/>
                <a:cs typeface="Times New Roman" panose="02020603050405020304" pitchFamily="18" charset="0"/>
              </a:rPr>
              <a:t>РФ, оптимизацию </a:t>
            </a:r>
            <a:r>
              <a:rPr lang="ru-RU" sz="1200" dirty="0">
                <a:latin typeface="Times New Roman" panose="02020603050405020304" pitchFamily="18" charset="0"/>
                <a:cs typeface="Times New Roman" panose="02020603050405020304" pitchFamily="18" charset="0"/>
              </a:rPr>
              <a:t>неэффективных расходов, </a:t>
            </a:r>
            <a:r>
              <a:rPr lang="ru-RU" sz="1200" dirty="0" smtClean="0">
                <a:latin typeface="Times New Roman" panose="02020603050405020304" pitchFamily="18" charset="0"/>
                <a:cs typeface="Times New Roman" panose="02020603050405020304" pitchFamily="18" charset="0"/>
              </a:rPr>
              <a:t>перераспределение </a:t>
            </a:r>
            <a:r>
              <a:rPr lang="ru-RU" sz="1200" dirty="0">
                <a:latin typeface="Times New Roman" panose="02020603050405020304" pitchFamily="18" charset="0"/>
                <a:cs typeface="Times New Roman" panose="02020603050405020304" pitchFamily="18" charset="0"/>
              </a:rPr>
              <a:t>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612 423,7</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325 778,4</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341 581,7</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193113309"/>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2595620296"/>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2560511871"/>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693892374"/>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108214454"/>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730782229"/>
              </p:ext>
            </p:extLst>
          </p:nvPr>
        </p:nvGraphicFramePr>
        <p:xfrm>
          <a:off x="-20712" y="620688"/>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196637728"/>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4278966297"/>
              </p:ext>
            </p:extLst>
          </p:nvPr>
        </p:nvGraphicFramePr>
        <p:xfrm>
          <a:off x="-29464" y="4993992"/>
          <a:ext cx="9170616" cy="1864008"/>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268758"/>
            <a:ext cx="864141" cy="117501"/>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3077693730"/>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947741871"/>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1582969549"/>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1820067139"/>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77167397"/>
              </p:ext>
            </p:extLst>
          </p:nvPr>
        </p:nvGraphicFramePr>
        <p:xfrm>
          <a:off x="143507" y="861968"/>
          <a:ext cx="8891734" cy="5858258"/>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ДОХОДЫ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2018 (факт)</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2019</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Динамика 2020  к 2019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2020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2021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2022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r>
              <a:tr h="370212">
                <a:tc>
                  <a:txBody>
                    <a:bodyPr/>
                    <a:lstStyle/>
                    <a:p>
                      <a:pPr algn="ctr"/>
                      <a:r>
                        <a:rPr lang="ru-RU" sz="950" b="1" dirty="0">
                          <a:effectLst/>
                          <a:latin typeface="Times New Roman" panose="02020603050405020304" pitchFamily="18" charset="0"/>
                          <a:cs typeface="Times New Roman" panose="02020603050405020304" pitchFamily="18" charset="0"/>
                        </a:rPr>
                        <a:t>НАЛОГОВЫЕ И НЕНАЛОГОВЫЕ ДОХОДЫ</a:t>
                      </a:r>
                    </a:p>
                  </a:txBody>
                  <a:tcPr>
                    <a:cell3D prstMaterial="dkEdge">
                      <a:bevel w="50800" prst="hardEdge"/>
                      <a:lightRig rig="flood" dir="t"/>
                    </a:cell3D>
                  </a:tcPr>
                </a:tc>
                <a:tc>
                  <a:txBody>
                    <a:bodyPr/>
                    <a:lstStyle/>
                    <a:p>
                      <a:pPr algn="ctr"/>
                      <a:r>
                        <a:rPr lang="ru-RU" sz="950" b="1" dirty="0" smtClean="0">
                          <a:latin typeface="Times New Roman" panose="02020603050405020304" pitchFamily="18" charset="0"/>
                          <a:cs typeface="Times New Roman" panose="02020603050405020304" pitchFamily="18" charset="0"/>
                        </a:rPr>
                        <a:t>204 789 335,76</a:t>
                      </a:r>
                      <a:endParaRPr lang="ru-RU" sz="950" b="1"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267 326 726,00</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rtl="0" fontAlgn="ctr"/>
                      <a:r>
                        <a:rPr lang="ru-RU" sz="1000" b="1" i="0" u="none" strike="noStrike" dirty="0">
                          <a:solidFill>
                            <a:srgbClr val="000000"/>
                          </a:solidFill>
                          <a:effectLst/>
                          <a:latin typeface="Times New Roman"/>
                        </a:rPr>
                        <a:t>-35 286 602,69</a:t>
                      </a:r>
                    </a:p>
                  </a:txBody>
                  <a:tcPr marL="9525" marR="9525" marT="9525" marB="0"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232 040 123,31</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272 011 714,13</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280 336 422,17</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НАЛОГОВЫЕ </a:t>
                      </a:r>
                      <a:r>
                        <a:rPr lang="ru-RU" sz="950" b="1" dirty="0" smtClean="0">
                          <a:effectLst/>
                          <a:latin typeface="Times New Roman" panose="02020603050405020304" pitchFamily="18" charset="0"/>
                          <a:cs typeface="Times New Roman" panose="02020603050405020304" pitchFamily="18" charset="0"/>
                        </a:rPr>
                        <a:t>ДОХОДЫ     189 610 215,65    (2020 год)</a:t>
                      </a:r>
                      <a:endParaRPr lang="ru-RU" sz="95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a:r>
                        <a:rPr lang="ru-RU" sz="1000" dirty="0">
                          <a:solidFill>
                            <a:srgbClr val="000000"/>
                          </a:solidFill>
                          <a:effectLst/>
                          <a:latin typeface="Times New Roman"/>
                        </a:rPr>
                        <a:t>Налоги на прибыль, доходы (НДФЛ)</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144 213 737,46</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199 018 000,00</a:t>
                      </a:r>
                    </a:p>
                  </a:txBody>
                  <a:tcPr anchor="ctr">
                    <a:cell3D prstMaterial="dkEdge">
                      <a:bevel w="50800" prst="hardEdge"/>
                      <a:lightRig rig="flood" dir="t"/>
                    </a:cell3D>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-35 868 511,00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163 149 489,00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212 243 750,00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219 082 127,00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Налоги на товары (работы, услуги), реализуемые на территории </a:t>
                      </a:r>
                      <a:r>
                        <a:rPr lang="ru-RU" sz="1000" dirty="0" smtClean="0">
                          <a:solidFill>
                            <a:srgbClr val="000000"/>
                          </a:solidFill>
                          <a:effectLst/>
                          <a:latin typeface="Times New Roman"/>
                        </a:rPr>
                        <a:t>РФ</a:t>
                      </a:r>
                      <a:endParaRPr lang="ru-RU" sz="1000" dirty="0">
                        <a:solidFill>
                          <a:srgbClr val="000000"/>
                        </a:solidFill>
                        <a:effectLst/>
                        <a:latin typeface="Times New Roman"/>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5 793 220,82</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5 849 559,00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2 281 855,65</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8 131 414,65</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8 311 156,13</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8 704 787,17</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Налоги на совокупный доход</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10 924 856,68</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11 524 477,00</a:t>
                      </a:r>
                    </a:p>
                  </a:txBody>
                  <a:tcPr anchor="ctr">
                    <a:cell3D prstMaterial="dkEdge">
                      <a:bevel w="50800" prst="hardEdge"/>
                      <a:lightRig rig="flood" dir="t"/>
                    </a:cell3D>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24 835,00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11 549 312,00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11 917 000,00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11 917 000,00</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Налоги на имущество</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2 274 166,64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3 700 000,00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250 000,00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3 950 000,00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3 950 000,00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3 950 000,00</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Государственная пошлина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2 388 630,54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2 730 000,00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100 000,00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2 830 000,00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2 830 000,00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2 830 000,00</a:t>
                      </a:r>
                    </a:p>
                  </a:txBody>
                  <a:tcPr marL="9525" marR="9525" marT="9525" marB="0" anchor="ctr">
                    <a:cell3D prstMaterial="dkEdge">
                      <a:bevel w="50800" prst="hardEdge"/>
                      <a:lightRig rig="flood" dir="t"/>
                    </a:cell3D>
                  </a:tcP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НЕНАЛОГОВЫЕ </a:t>
                      </a:r>
                      <a:r>
                        <a:rPr lang="ru-RU" sz="950" b="1" dirty="0" smtClean="0">
                          <a:effectLst/>
                          <a:latin typeface="Times New Roman" panose="02020603050405020304" pitchFamily="18" charset="0"/>
                          <a:cs typeface="Times New Roman" panose="02020603050405020304" pitchFamily="18" charset="0"/>
                        </a:rPr>
                        <a:t>ДОХОДЫ      42 429 907,66   (2020 год)</a:t>
                      </a:r>
                      <a:endParaRPr lang="ru-RU" sz="95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a:r>
                        <a:rPr lang="ru-RU" sz="1000" dirty="0">
                          <a:solidFill>
                            <a:srgbClr val="000000"/>
                          </a:solidFill>
                          <a:effectLst/>
                          <a:latin typeface="Times New Roman"/>
                        </a:rPr>
                        <a:t>Доходы от использования имущества, находящегося в </a:t>
                      </a:r>
                      <a:r>
                        <a:rPr lang="ru-RU" sz="1000" dirty="0" smtClean="0">
                          <a:solidFill>
                            <a:srgbClr val="000000"/>
                          </a:solidFill>
                          <a:effectLst/>
                          <a:latin typeface="Times New Roman"/>
                        </a:rPr>
                        <a:t>государственной  </a:t>
                      </a:r>
                      <a:r>
                        <a:rPr lang="ru-RU" sz="1000" dirty="0">
                          <a:solidFill>
                            <a:srgbClr val="000000"/>
                          </a:solidFill>
                          <a:effectLst/>
                          <a:latin typeface="Times New Roman"/>
                        </a:rPr>
                        <a:t>и </a:t>
                      </a:r>
                      <a:r>
                        <a:rPr lang="ru-RU" sz="1000" dirty="0" smtClean="0">
                          <a:solidFill>
                            <a:srgbClr val="000000"/>
                          </a:solidFill>
                          <a:effectLst/>
                          <a:latin typeface="Times New Roman"/>
                        </a:rPr>
                        <a:t>муниципальной собственности</a:t>
                      </a:r>
                      <a:endParaRPr lang="ru-RU" sz="1000" dirty="0">
                        <a:solidFill>
                          <a:srgbClr val="000000"/>
                        </a:solidFill>
                        <a:effectLst/>
                        <a:latin typeface="Times New Roman"/>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28 062 743,43</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33 205 400,00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- 163 900,34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33 041 499,66</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22 933 300,00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23 766 600,00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Платежи при пользовании природными ресурсами</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1 401 620,79</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560 000,00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-256 492,00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303 508,00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450 908,00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517 908,00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Доходы от оказания платных услуг (работ) и компенсации затрат государства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4 941 610,04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4 750 000,00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350 000,00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5 100 000,00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5 100 000,00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5 100 000,00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Доходы от продажи материальных и нематериальных активов</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1 738 702,95</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3 250 000,00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-1 975 900,00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1 274 100,00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1 564 800,00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1 757 200,00</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Административные платежи и сборы</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8 808,78</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10 000,00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r>
              <a:tr h="311427">
                <a:tc>
                  <a:txBody>
                    <a:bodyPr/>
                    <a:lstStyle/>
                    <a:p>
                      <a:pPr algn="ctr" rtl="0"/>
                      <a:r>
                        <a:rPr lang="ru-RU" sz="1000" dirty="0">
                          <a:solidFill>
                            <a:srgbClr val="000000"/>
                          </a:solidFill>
                          <a:effectLst/>
                          <a:latin typeface="Times New Roman"/>
                        </a:rPr>
                        <a:t>Штрафы, санкции, возмещение ущерба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3 041 237,63</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2 712 690,00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-6 890,00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2 705 800,00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2 705 800,00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2 705 800,00</a:t>
                      </a:r>
                    </a:p>
                  </a:txBody>
                  <a:tcPr marL="9525" marR="9525" marT="9525" marB="0" anchor="ctr">
                    <a:cell3D prstMaterial="dkEdge">
                      <a:bevel w="50800" prst="hardEdge"/>
                      <a:lightRig rig="flood" dir="t"/>
                    </a:cell3D>
                  </a:tcPr>
                </a:tc>
              </a:tr>
              <a:tr h="323077">
                <a:tc>
                  <a:txBody>
                    <a:bodyPr/>
                    <a:lstStyle/>
                    <a:p>
                      <a:pPr algn="ctr" rtl="0"/>
                      <a:r>
                        <a:rPr lang="ru-RU" sz="1000" dirty="0" smtClean="0">
                          <a:solidFill>
                            <a:srgbClr val="000000"/>
                          </a:solidFill>
                          <a:effectLst/>
                          <a:latin typeface="Times New Roman" panose="02020603050405020304" pitchFamily="18" charset="0"/>
                          <a:cs typeface="Times New Roman" panose="02020603050405020304" pitchFamily="18" charset="0"/>
                        </a:rPr>
                        <a:t>Прочие неналоговые доходы</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smtClean="0">
                          <a:effectLst/>
                          <a:latin typeface="Times New Roman" panose="02020603050405020304" pitchFamily="18" charset="0"/>
                          <a:cs typeface="Times New Roman" panose="02020603050405020304" pitchFamily="18" charset="0"/>
                        </a:rPr>
                        <a:t>16 600,00</a:t>
                      </a:r>
                      <a:endParaRPr lang="ru-RU" sz="1000" b="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- 16 600,00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a:t>
            </a:r>
            <a:r>
              <a:rPr lang="ru-RU" sz="1400" b="1" strike="noStrike" spc="-1" dirty="0" smtClean="0">
                <a:solidFill>
                  <a:srgbClr val="000000"/>
                </a:solidFill>
                <a:latin typeface="Times New Roman"/>
                <a:ea typeface="Microsoft YaHei"/>
              </a:rPr>
              <a:t>2020 </a:t>
            </a:r>
            <a:r>
              <a:rPr lang="ru-RU" sz="1400" b="1" strike="noStrike" spc="-1" dirty="0">
                <a:solidFill>
                  <a:srgbClr val="000000"/>
                </a:solidFill>
                <a:latin typeface="Times New Roman"/>
                <a:ea typeface="Microsoft YaHei"/>
              </a:rPr>
              <a:t>год </a:t>
            </a:r>
            <a:r>
              <a:rPr lang="ru-RU" sz="1400" b="1" strike="noStrike" spc="-1" dirty="0" smtClean="0">
                <a:solidFill>
                  <a:srgbClr val="000000"/>
                </a:solidFill>
                <a:latin typeface="Times New Roman"/>
                <a:ea typeface="Microsoft YaHei"/>
              </a:rPr>
              <a:t> запланировано 57, 1 на </a:t>
            </a:r>
            <a:r>
              <a:rPr lang="ru-RU" sz="1400" b="1" strike="noStrike" spc="-1" dirty="0">
                <a:solidFill>
                  <a:srgbClr val="000000"/>
                </a:solidFill>
                <a:latin typeface="Times New Roman"/>
                <a:ea typeface="Microsoft YaHei"/>
              </a:rPr>
              <a:t>плановый период  </a:t>
            </a:r>
            <a:r>
              <a:rPr lang="ru-RU" sz="1400" b="1" strike="noStrike" spc="-1" dirty="0" smtClean="0">
                <a:solidFill>
                  <a:srgbClr val="000000"/>
                </a:solidFill>
                <a:latin typeface="Times New Roman"/>
                <a:ea typeface="Microsoft YaHei"/>
              </a:rPr>
              <a:t>2021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375792968"/>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62114001"/>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1318648570"/>
              </p:ext>
            </p:extLst>
          </p:nvPr>
        </p:nvGraphicFramePr>
        <p:xfrm>
          <a:off x="122597" y="901892"/>
          <a:ext cx="8898806" cy="5786590"/>
        </p:xfrm>
        <a:graphic>
          <a:graphicData uri="http://schemas.openxmlformats.org/drawingml/2006/table">
            <a:tbl>
              <a:tblPr>
                <a:tableStyleId>{284E427A-3D55-4303-BF80-6455036E1DE7}</a:tableStyleId>
              </a:tblPr>
              <a:tblGrid>
                <a:gridCol w="3858247"/>
                <a:gridCol w="720080"/>
                <a:gridCol w="1023204"/>
                <a:gridCol w="921012"/>
                <a:gridCol w="810447"/>
                <a:gridCol w="782908"/>
                <a:gridCol w="782908"/>
              </a:tblGrid>
              <a:tr h="606457">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2018 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 </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2020 к 2019</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год</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433183">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p>
                  </a:txBody>
                  <a:tcPr marL="172800" marR="10800">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388 093,35</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rgbClr val="000000"/>
                          </a:solidFill>
                          <a:effectLst/>
                          <a:latin typeface="Times New Roman"/>
                        </a:rPr>
                        <a:t>482 472,56</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rgbClr val="000000"/>
                          </a:solidFill>
                          <a:effectLst/>
                          <a:latin typeface="Times New Roman"/>
                        </a:rPr>
                        <a:t>129 </a:t>
                      </a:r>
                      <a:r>
                        <a:rPr lang="ru-RU" sz="1200" b="1" i="0" u="none" strike="noStrike" dirty="0" smtClean="0">
                          <a:solidFill>
                            <a:srgbClr val="000000"/>
                          </a:solidFill>
                          <a:effectLst/>
                          <a:latin typeface="Times New Roman"/>
                        </a:rPr>
                        <a:t>951,13</a:t>
                      </a:r>
                      <a:endParaRPr lang="ru-RU" sz="1200" b="1"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rgbClr val="000000"/>
                          </a:solidFill>
                          <a:effectLst/>
                          <a:latin typeface="Times New Roman"/>
                        </a:rPr>
                        <a:t>612 </a:t>
                      </a:r>
                      <a:r>
                        <a:rPr lang="ru-RU" sz="1200" b="1" i="0" u="none" strike="noStrike" dirty="0" smtClean="0">
                          <a:solidFill>
                            <a:srgbClr val="000000"/>
                          </a:solidFill>
                          <a:effectLst/>
                          <a:latin typeface="Times New Roman"/>
                        </a:rPr>
                        <a:t>423,69</a:t>
                      </a:r>
                      <a:endParaRPr lang="ru-RU" sz="1200" b="1"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325 778,36</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rgbClr val="000000"/>
                          </a:solidFill>
                          <a:effectLst/>
                          <a:latin typeface="Times New Roman"/>
                        </a:rPr>
                        <a:t>341 581,69</a:t>
                      </a:r>
                    </a:p>
                  </a:txBody>
                  <a:tcPr marL="9525" marR="9525" marT="9525" marB="0" anchor="ctr">
                    <a:cell3D prstMaterial="dkEdge">
                      <a:bevel prst="artDeco"/>
                      <a:lightRig rig="flood" dir="t"/>
                    </a:cell3D>
                  </a:tcPr>
                </a:tc>
              </a:tr>
              <a:tr h="259910">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13 047,30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1 099,80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43 739,00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44 838,80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219,30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575,80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99 343,40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22 170,70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1 995,40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24 166,10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528845">
                <a:tc>
                  <a:txBody>
                    <a:bodyPr/>
                    <a:lstStyle/>
                    <a:p>
                      <a:pPr marL="0" marR="0" indent="0" algn="just" defTabSz="914400" rtl="0" eaLnBrk="1" fontAlgn="auto" latinLnBrk="0" hangingPunct="1">
                        <a:lnSpc>
                          <a:spcPct val="100000"/>
                        </a:lnSpc>
                        <a:spcBef>
                          <a:spcPts val="567"/>
                        </a:spcBef>
                        <a:spcAft>
                          <a:spcPts val="567"/>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Дотации (гранты) бюджетам за достижение показателей деятельности органов местного самоуправления</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13 000,00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ru-RU" sz="1200" b="0" i="0" u="none" strike="noStrike" dirty="0" smtClean="0">
                        <a:solidFill>
                          <a:srgbClr val="000000"/>
                        </a:solidFill>
                        <a:effectLst/>
                        <a:latin typeface="Times New Roman"/>
                      </a:endParaRPr>
                    </a:p>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a:rPr>
                        <a:t>0,00</a:t>
                      </a:r>
                    </a:p>
                    <a:p>
                      <a:pPr algn="ctr" rtl="0" fontAlgn="ct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ru-RU" sz="1200" b="0" i="0" u="none" strike="noStrike" dirty="0" smtClean="0">
                        <a:solidFill>
                          <a:srgbClr val="000000"/>
                        </a:solidFill>
                        <a:effectLst/>
                        <a:latin typeface="Times New Roman"/>
                      </a:endParaRPr>
                    </a:p>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effectLst/>
                          <a:latin typeface="Times New Roman"/>
                        </a:rPr>
                        <a:t>0,00</a:t>
                      </a:r>
                    </a:p>
                    <a:p>
                      <a:pPr algn="ctr" rtl="0" fontAlgn="ct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259910">
                <a:tc>
                  <a:txBody>
                    <a:bodyPr/>
                    <a:lstStyle/>
                    <a:p>
                      <a:pPr algn="just">
                        <a:lnSpc>
                          <a:spcPct val="100000"/>
                        </a:lnSpc>
                        <a:spcBef>
                          <a:spcPts val="567"/>
                        </a:spcBef>
                        <a:spcAft>
                          <a:spcPts val="567"/>
                        </a:spcAft>
                      </a:pPr>
                      <a:r>
                        <a:rPr lang="ru-RU" sz="1200" b="0" strike="noStrike" spc="-1" dirty="0" smtClean="0">
                          <a:solidFill>
                            <a:schemeClr val="tx1"/>
                          </a:solidFill>
                          <a:latin typeface="Times New Roman" panose="02020603050405020304" pitchFamily="18" charset="0"/>
                          <a:cs typeface="Times New Roman" panose="02020603050405020304" pitchFamily="18" charset="0"/>
                        </a:rPr>
                        <a:t>Прочие дотации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5 794,80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5 794,80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273576">
                <a:tc>
                  <a:txBody>
                    <a:bodyPr/>
                    <a:lstStyle/>
                    <a:p>
                      <a:pPr algn="just">
                        <a:lnSpc>
                          <a:spcPct val="100000"/>
                        </a:lnSpc>
                        <a:spcBef>
                          <a:spcPts val="567"/>
                        </a:spcBef>
                        <a:spcAft>
                          <a:spcPts val="567"/>
                        </a:spcAft>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a:t>
                      </a:r>
                      <a:r>
                        <a:rPr lang="ru-RU" sz="1200" strike="noStrike" spc="-1" dirty="0">
                          <a:solidFill>
                            <a:schemeClr val="tx1"/>
                          </a:solidFill>
                          <a:latin typeface="Times New Roman" panose="02020603050405020304" pitchFamily="18" charset="0"/>
                          <a:cs typeface="Times New Roman" panose="02020603050405020304" pitchFamily="18" charset="0"/>
                        </a:rPr>
                        <a:t>обеспечение жильем молодых семей</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 288,75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394,23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-100,99</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293,24</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бюджетам на софинансирование </a:t>
                      </a:r>
                      <a:r>
                        <a:rPr lang="ru-RU" sz="1200" strike="noStrike" spc="-1" dirty="0" smtClean="0">
                          <a:solidFill>
                            <a:schemeClr val="tx1"/>
                          </a:solidFill>
                          <a:latin typeface="Times New Roman" panose="02020603050405020304" pitchFamily="18" charset="0"/>
                          <a:cs typeface="Times New Roman" panose="02020603050405020304" pitchFamily="18" charset="0"/>
                        </a:rPr>
                        <a:t>кап. </a:t>
                      </a:r>
                      <a:r>
                        <a:rPr lang="ru-RU" sz="1200" strike="noStrike" spc="-1" dirty="0">
                          <a:solidFill>
                            <a:schemeClr val="tx1"/>
                          </a:solidFill>
                          <a:latin typeface="Times New Roman" panose="02020603050405020304" pitchFamily="18" charset="0"/>
                          <a:cs typeface="Times New Roman" panose="02020603050405020304" pitchFamily="18" charset="0"/>
                        </a:rPr>
                        <a:t>вложений в </a:t>
                      </a:r>
                      <a:r>
                        <a:rPr lang="ru-RU" sz="1200" strike="noStrike" spc="-1" dirty="0" smtClean="0">
                          <a:solidFill>
                            <a:schemeClr val="tx1"/>
                          </a:solidFill>
                          <a:latin typeface="Times New Roman" panose="02020603050405020304" pitchFamily="18" charset="0"/>
                          <a:cs typeface="Times New Roman" panose="02020603050405020304" pitchFamily="18" charset="0"/>
                        </a:rPr>
                        <a:t>объекты муниципальной </a:t>
                      </a:r>
                      <a:r>
                        <a:rPr lang="ru-RU" sz="1200" strike="noStrike" spc="-1" dirty="0">
                          <a:solidFill>
                            <a:schemeClr val="tx1"/>
                          </a:solidFill>
                          <a:latin typeface="Times New Roman" panose="02020603050405020304" pitchFamily="18" charset="0"/>
                          <a:cs typeface="Times New Roman" panose="02020603050405020304" pitchFamily="18" charset="0"/>
                        </a:rPr>
                        <a:t>собственности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 14 000,00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140 000,00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7 501,31</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147 501,31</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r>
              <a:tr h="259910">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26,70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35 964,43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-13 386,16</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22 578,27</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бюджетам на обеспечение развития и укрепления </a:t>
                      </a:r>
                      <a:r>
                        <a:rPr lang="ru-RU" sz="1200" strike="noStrike" spc="-1" dirty="0" smtClean="0">
                          <a:solidFill>
                            <a:schemeClr val="tx1"/>
                          </a:solidFill>
                          <a:latin typeface="Times New Roman" panose="02020603050405020304" pitchFamily="18" charset="0"/>
                          <a:cs typeface="Times New Roman" panose="02020603050405020304" pitchFamily="18" charset="0"/>
                        </a:rPr>
                        <a:t>МТБ муниципальных </a:t>
                      </a:r>
                      <a:r>
                        <a:rPr lang="ru-RU" sz="1200" strike="noStrike" spc="-1" dirty="0">
                          <a:solidFill>
                            <a:schemeClr val="tx1"/>
                          </a:solidFill>
                          <a:latin typeface="Times New Roman" panose="02020603050405020304" pitchFamily="18" charset="0"/>
                          <a:cs typeface="Times New Roman" panose="02020603050405020304" pitchFamily="18" charset="0"/>
                        </a:rPr>
                        <a:t>домов культуры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920,02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766,89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39,15</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chemeClr val="tx1"/>
                          </a:solidFill>
                          <a:effectLst/>
                          <a:latin typeface="Times New Roman"/>
                        </a:rPr>
                        <a:t>806,04</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Субсидии бюджетам на </a:t>
                      </a:r>
                      <a:r>
                        <a:rPr lang="ru-RU" sz="1200" strike="noStrike" spc="-1" dirty="0" smtClean="0">
                          <a:solidFill>
                            <a:schemeClr val="tx1"/>
                          </a:solidFill>
                          <a:latin typeface="Times New Roman" panose="02020603050405020304" pitchFamily="18" charset="0"/>
                          <a:cs typeface="Times New Roman" panose="02020603050405020304" pitchFamily="18" charset="0"/>
                        </a:rPr>
                        <a:t>реализацию программ </a:t>
                      </a:r>
                      <a:r>
                        <a:rPr lang="ru-RU" sz="1200" strike="noStrike" spc="-1" dirty="0">
                          <a:solidFill>
                            <a:schemeClr val="tx1"/>
                          </a:solidFill>
                          <a:latin typeface="Times New Roman" panose="02020603050405020304" pitchFamily="18" charset="0"/>
                          <a:cs typeface="Times New Roman" panose="02020603050405020304" pitchFamily="18" charset="0"/>
                        </a:rPr>
                        <a:t>формирования современной городской среды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3 337,89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5 308,47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-291,59</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chemeClr val="tx1"/>
                          </a:solidFill>
                          <a:effectLst/>
                          <a:latin typeface="Times New Roman"/>
                        </a:rPr>
                        <a:t>5 016,88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chemeClr val="tx1"/>
                          </a:solidFill>
                          <a:effectLst/>
                          <a:latin typeface="Times New Roman"/>
                        </a:rPr>
                        <a:t>5 016,88</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chemeClr val="tx1"/>
                          </a:solidFill>
                          <a:effectLst/>
                          <a:latin typeface="Times New Roman"/>
                        </a:rPr>
                        <a:t>5 150,73</a:t>
                      </a:r>
                    </a:p>
                  </a:txBody>
                  <a:tcPr marL="9525" marR="9525" marT="9525" marB="0" anchor="ctr">
                    <a:cell3D prstMaterial="dkEdge">
                      <a:bevel prst="artDeco"/>
                      <a:lightRig rig="flood" dir="t"/>
                    </a:cell3D>
                  </a:tcPr>
                </a:tc>
              </a:tr>
              <a:tr h="43318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Субсидии на организацию бесплатного горячего питания обучающихся</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3 290,00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r h="43318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Субсидии бюджетам на создание новых мест в образовательных организациях</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615,30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chemeClr val="tx1"/>
                          </a:solidFill>
                          <a:effectLst/>
                          <a:latin typeface="Times New Roman"/>
                        </a:rPr>
                        <a:t>0,00</a:t>
                      </a:r>
                      <a:endParaRPr lang="ru-RU" sz="1200" b="0" i="0" u="none" strike="noStrike" dirty="0">
                        <a:solidFill>
                          <a:schemeClr val="tx1"/>
                        </a:solidFill>
                        <a:effectLst/>
                        <a:latin typeface="Times New Roman"/>
                      </a:endParaRPr>
                    </a:p>
                  </a:txBody>
                  <a:tcPr marL="9525" marR="9525" marT="9525" marB="0" anchor="ctr">
                    <a:cell3D prstMaterial="dkEdge">
                      <a:bevel prst="artDeco"/>
                      <a:lightRig rig="flood" dir="t"/>
                    </a:cell3D>
                  </a:tcPr>
                </a:tc>
              </a:tr>
              <a:tr h="290665">
                <a:tc>
                  <a:txBody>
                    <a:bodyPr/>
                    <a:lstStyle/>
                    <a:p>
                      <a:pPr algn="just">
                        <a:lnSpc>
                          <a:spcPct val="100000"/>
                        </a:lnSpc>
                      </a:pPr>
                      <a:r>
                        <a:rPr lang="ru-RU" sz="1200" strike="noStrike" spc="-1" dirty="0">
                          <a:solidFill>
                            <a:srgbClr val="FF0000"/>
                          </a:solidFill>
                          <a:latin typeface="Times New Roman" panose="02020603050405020304" pitchFamily="18" charset="0"/>
                          <a:cs typeface="Times New Roman" panose="02020603050405020304" pitchFamily="18" charset="0"/>
                        </a:rPr>
                        <a:t>  </a:t>
                      </a:r>
                      <a:r>
                        <a:rPr lang="ru-RU" sz="1200" strike="noStrike" spc="-1" dirty="0">
                          <a:solidFill>
                            <a:schemeClr val="tx1"/>
                          </a:solidFill>
                          <a:latin typeface="Times New Roman" panose="02020603050405020304" pitchFamily="18" charset="0"/>
                          <a:cs typeface="Times New Roman" panose="02020603050405020304" pitchFamily="18" charset="0"/>
                        </a:rPr>
                        <a:t>Прочие субсидии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29 759,38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46 804,95</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51 519,39</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98 324,34</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61 808,45</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65 449,38</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1182602034"/>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a:ln w="1905"/>
                <a:solidFill>
                  <a:schemeClr val="bg1"/>
                </a:solidFill>
                <a:effectLst>
                  <a:innerShdw blurRad="69850" dist="43180" dir="5400000">
                    <a:srgbClr val="000000">
                      <a:alpha val="65000"/>
                    </a:srgbClr>
                  </a:innerShdw>
                </a:effectLst>
              </a:rPr>
              <a:t>финансируется </a:t>
            </a:r>
          </a:p>
          <a:p>
            <a:pPr algn="ctr"/>
            <a:r>
              <a:rPr lang="ru-RU" sz="1400" b="1" dirty="0">
                <a:ln w="1905"/>
                <a:solidFill>
                  <a:schemeClr val="bg1"/>
                </a:solidFill>
                <a:effectLst>
                  <a:innerShdw blurRad="69850" dist="43180" dir="5400000">
                    <a:srgbClr val="000000">
                      <a:alpha val="65000"/>
                    </a:srgbClr>
                  </a:innerShdw>
                </a:effectLst>
              </a:rPr>
              <a:t>22 учреждения</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1803056514"/>
              </p:ext>
            </p:extLst>
          </p:nvPr>
        </p:nvGraphicFramePr>
        <p:xfrm>
          <a:off x="134412" y="908720"/>
          <a:ext cx="8875176" cy="5821489"/>
        </p:xfrm>
        <a:graphic>
          <a:graphicData uri="http://schemas.openxmlformats.org/drawingml/2006/table">
            <a:tbl>
              <a:tblPr>
                <a:tableStyleId>{284E427A-3D55-4303-BF80-6455036E1DE7}</a:tableStyleId>
              </a:tblPr>
              <a:tblGrid>
                <a:gridCol w="3834617"/>
                <a:gridCol w="792088"/>
                <a:gridCol w="1080120"/>
                <a:gridCol w="924816"/>
                <a:gridCol w="791835"/>
                <a:gridCol w="725850"/>
                <a:gridCol w="725850"/>
              </a:tblGrid>
              <a:tr h="700849">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2018 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2020 к 2019</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год</a:t>
                      </a:r>
                    </a:p>
                  </a:txBody>
                  <a:tcPr marL="90000" marR="90000">
                    <a:cell3D prstMaterial="dkEdge">
                      <a:bevel prst="artDeco"/>
                      <a:lightRig rig="flood" dir="t"/>
                    </a:cell3D>
                  </a:tcPr>
                </a:tc>
              </a:tr>
              <a:tr h="700849">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89,00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26,60</a:t>
                      </a:r>
                    </a:p>
                  </a:txBody>
                  <a:tcPr marL="9525" marR="9525" marT="9525" marB="0" anchor="ctr">
                    <a:cell3D prstMaterial="dkEdge">
                      <a:bevel prst="artDeco"/>
                      <a:lightRig rig="flood" dir="t"/>
                    </a:cell3D>
                  </a:tcPr>
                </a:tc>
              </a:tr>
              <a:tr h="545105">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2 543,01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4 075,69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2 229,78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6 305,47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6 478,33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6 670,78</a:t>
                      </a:r>
                    </a:p>
                  </a:txBody>
                  <a:tcPr marL="9525" marR="9525" marT="9525" marB="0" anchor="ctr">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1 727,20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897,70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5 067,40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5 965,10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6 239,30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6 579,20</a:t>
                      </a:r>
                    </a:p>
                  </a:txBody>
                  <a:tcPr marL="9525" marR="9525" marT="9525" marB="0" anchor="ctr">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r>
              <a:tr h="5451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1 462,20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1 487,30</a:t>
                      </a:r>
                    </a:p>
                  </a:txBody>
                  <a:tcPr marL="9525" marR="9525" marT="9525" marB="0" anchor="ctr">
                    <a:cell3D prstMaterial="dkEdge">
                      <a:bevel prst="artDeco"/>
                      <a:lightRig rig="flood" dir="t"/>
                    </a:cell3D>
                  </a:tcPr>
                </a:tc>
              </a:tr>
              <a:tr h="2336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проведение Всероссийской переписи населения 2020 года</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369,44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369,44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233616">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222 176,20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224 148,00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3 860,30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228 008,30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243 714,70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254 807,40</a:t>
                      </a:r>
                    </a:p>
                  </a:txBody>
                  <a:tcPr marL="9525" marR="9525" marT="9525" marB="0" anchor="ctr">
                    <a:cell3D prstMaterial="dkEdge">
                      <a:bevel prst="artDeco"/>
                      <a:lightRig rig="flood" dir="t"/>
                    </a:cell3D>
                  </a:tcPr>
                </a:tc>
              </a:tr>
              <a:tr h="233616">
                <a:tc>
                  <a:txBody>
                    <a:bodyPr/>
                    <a:lstStyle/>
                    <a:p>
                      <a:pPr algn="l"/>
                      <a:r>
                        <a:rPr lang="ru-RU" sz="1200" b="0" dirty="0" smtClean="0">
                          <a:effectLst/>
                          <a:latin typeface="Times New Roman" panose="02020603050405020304" pitchFamily="18" charset="0"/>
                          <a:cs typeface="Times New Roman" panose="02020603050405020304" pitchFamily="18" charset="0"/>
                        </a:rPr>
                        <a:t>Межбюджетные трансферты  за классное руководство </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3 171,70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3 171,70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0,00</a:t>
                      </a:r>
                    </a:p>
                  </a:txBody>
                  <a:tcPr marL="9525" marR="9525" marT="9525" marB="0" anchor="ctr">
                    <a:cell3D prstMaterial="dkEdge">
                      <a:bevel prst="artDeco"/>
                      <a:lightRig rig="flood" dir="t"/>
                    </a:cell3D>
                  </a:tcPr>
                </a:tc>
              </a:tr>
            </a:tbl>
          </a:graphicData>
        </a:graphic>
      </p:graphicFrame>
      <p:sp>
        <p:nvSpPr>
          <p:cNvPr id="5"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264975728"/>
              </p:ext>
            </p:extLst>
          </p:nvPr>
        </p:nvGraphicFramePr>
        <p:xfrm>
          <a:off x="89392" y="693375"/>
          <a:ext cx="8965213" cy="604799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288032">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77260">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2020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457 721 283,52</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52,6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303 607 802,23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50,8</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316 741 942,31</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50,9</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95 260 171,22</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11,0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66 031 856,87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11,0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66 118 372,07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10,6</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14 136 508,45</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9 553 237,96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9 599 002,04</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5 883 365,88</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7 267 342,84</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1,2</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7 110 092,84</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2 547 231,67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627 700,00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632 700,00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65 346 803,70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7,5</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33 709 496,32</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34 216 381,07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5,5</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«Социальное </a:t>
                      </a:r>
                      <a:r>
                        <a:rPr lang="ru-RU" sz="1200" b="1" i="0" u="none" strike="noStrike" dirty="0">
                          <a:effectLst/>
                          <a:latin typeface="Times New Roman" panose="02020603050405020304" pitchFamily="18" charset="0"/>
                          <a:cs typeface="Times New Roman" panose="02020603050405020304" pitchFamily="18" charset="0"/>
                        </a:rPr>
                        <a:t>развитие и защита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5 149 969,80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4 219 945,00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4 235 796,00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99 842 006,09</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11,5</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72 841 940,05</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12,2</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73 289 575,89</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11,8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54 712 119,76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53 389 152,66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8,9</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54 717 516,06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21 026 471,36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2,4</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15 527 146,85</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17 137 052,51</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14 199 661,83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13 497 117,10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13 135 795,13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27 457 739,00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3,2</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6 011 558,00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6 145 409,00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50800" prst="hardEdge"/>
                      <a:lightRig rig="flood" dir="t"/>
                    </a:cell3D>
                  </a:tcPr>
                </a:tc>
              </a:tr>
              <a:tr h="470718">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863 283 332,28</a:t>
                      </a:r>
                    </a:p>
                  </a:txBody>
                  <a:tcPr marL="9525" marR="9525" marT="9525" marB="0" anchor="ctr">
                    <a:cell3D prstMaterial="dkEdge">
                      <a:bevel w="50800" prst="hardEdge"/>
                      <a:lightRig rig="flood" dir="t"/>
                    </a:cell3D>
                  </a:tcPr>
                </a:tc>
                <a:tc>
                  <a:txBody>
                    <a:bodyPr/>
                    <a:lstStyle/>
                    <a:p>
                      <a:pPr algn="r" fontAlgn="ctr"/>
                      <a:r>
                        <a:rPr lang="ru-RU" sz="1100" b="0" i="0" u="none" strike="noStrike" dirty="0" smtClean="0">
                          <a:effectLst/>
                          <a:latin typeface="Times New Roman" panose="02020603050405020304" pitchFamily="18" charset="0"/>
                          <a:cs typeface="Times New Roman" panose="02020603050405020304" pitchFamily="18" charset="0"/>
                        </a:rPr>
                        <a:t>99,3</a:t>
                      </a:r>
                      <a:r>
                        <a:rPr lang="ru-RU" sz="1100" b="0" i="0" u="none" strike="noStrike" dirty="0">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586 284 295,88</a:t>
                      </a:r>
                    </a:p>
                  </a:txBody>
                  <a:tcPr marL="9525" marR="9525" marT="9525" marB="0" anchor="ctr">
                    <a:cell3D prstMaterial="dkEdge">
                      <a:bevel w="50800" prst="hardEdge"/>
                      <a:lightRig rig="flood" dir="t"/>
                    </a:cell3D>
                  </a:tcPr>
                </a:tc>
                <a:tc>
                  <a:txBody>
                    <a:bodyPr/>
                    <a:lstStyle/>
                    <a:p>
                      <a:pPr algn="r" fontAlgn="ctr"/>
                      <a:r>
                        <a:rPr lang="ru-RU" sz="1100" b="0" i="0" u="none" strike="noStrike" dirty="0" smtClean="0">
                          <a:effectLst/>
                          <a:latin typeface="Times New Roman" panose="02020603050405020304" pitchFamily="18" charset="0"/>
                          <a:cs typeface="Times New Roman" panose="02020603050405020304" pitchFamily="18" charset="0"/>
                        </a:rPr>
                        <a:t>98,1</a:t>
                      </a:r>
                      <a:r>
                        <a:rPr lang="ru-RU" sz="1100" b="0" i="0" u="none" strike="noStrike" dirty="0">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603 079 634,92</a:t>
                      </a:r>
                    </a:p>
                  </a:txBody>
                  <a:tcPr marL="9525" marR="9525" marT="9525" marB="0" anchor="ctr">
                    <a:cell3D prstMaterial="dkEdge">
                      <a:bevel w="50800" prst="hardEdge"/>
                      <a:lightRig rig="flood" dir="t"/>
                    </a:cell3D>
                  </a:tcPr>
                </a:tc>
                <a:tc>
                  <a:txBody>
                    <a:bodyPr/>
                    <a:lstStyle/>
                    <a:p>
                      <a:pPr algn="r" fontAlgn="ctr"/>
                      <a:r>
                        <a:rPr lang="ru-RU" sz="1100" b="0" i="0" u="none" strike="noStrike" dirty="0" smtClean="0">
                          <a:effectLst/>
                          <a:latin typeface="Times New Roman" panose="02020603050405020304" pitchFamily="18" charset="0"/>
                          <a:cs typeface="Times New Roman" panose="02020603050405020304" pitchFamily="18" charset="0"/>
                        </a:rPr>
                        <a:t>97,0</a:t>
                      </a:r>
                      <a:r>
                        <a:rPr lang="ru-RU" sz="1100" b="0" i="0" u="none" strike="noStrike" dirty="0">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4264401070"/>
              </p:ext>
            </p:extLst>
          </p:nvPr>
        </p:nvGraphicFramePr>
        <p:xfrm>
          <a:off x="7496" y="1052736"/>
          <a:ext cx="9144000" cy="580526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829836602"/>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1377069762"/>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5" name="TextBox 4"/>
          <p:cNvSpPr txBox="1"/>
          <p:nvPr/>
        </p:nvSpPr>
        <p:spPr>
          <a:xfrm>
            <a:off x="0" y="908720"/>
            <a:ext cx="9144000" cy="738664"/>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Бюджет МО ГО «Вуктыл» социально-направленный, расходы на социальную сферу (образование, культуру, социальную политику, физическую культуру и спорт) составляют в 2020 году 593 238,1 тыс. руб. или 68,2%, в 2021 году 409 112,4 тыс. руб. или 68,4% и в 2022 году 422 130,8 тыс. руб. или 67,9%.</a:t>
            </a:r>
            <a:endParaRPr lang="ru-RU" sz="1400" b="1" dirty="0">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384740673"/>
              </p:ext>
            </p:extLst>
          </p:nvPr>
        </p:nvGraphicFramePr>
        <p:xfrm>
          <a:off x="35496" y="1647385"/>
          <a:ext cx="9001002" cy="5033438"/>
        </p:xfrm>
        <a:graphic>
          <a:graphicData uri="http://schemas.openxmlformats.org/drawingml/2006/table">
            <a:tbl>
              <a:tblPr>
                <a:tableStyleId>{69CF1AB2-1976-4502-BF36-3FF5EA218861}</a:tableStyleId>
              </a:tblPr>
              <a:tblGrid>
                <a:gridCol w="4056012"/>
                <a:gridCol w="426949"/>
                <a:gridCol w="355791"/>
                <a:gridCol w="1067372"/>
                <a:gridCol w="426949"/>
                <a:gridCol w="937459"/>
                <a:gridCol w="414545"/>
                <a:gridCol w="934956"/>
                <a:gridCol w="380969"/>
              </a:tblGrid>
              <a:tr h="260421">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2020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2021 год</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208786">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               ВСЕГО:</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869 639 834,69</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597 887 074,91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621 968 113,95</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a:t>
                      </a:r>
                    </a:p>
                  </a:txBody>
                  <a:tcPr marL="9525" marR="9525" marT="9525" marB="0" anchor="ctr">
                    <a:cell3D prstMaterial="dkEdge">
                      <a:bevel w="25400" h="25400" prst="angle"/>
                      <a:lightRig rig="flood" dir="t"/>
                    </a:cell3D>
                  </a:tcPr>
                </a:tc>
              </a:tr>
              <a:tr h="20878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121 486 306,41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14,0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85 654 948,49</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14,3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86 043 128,87</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13,8</a:t>
                      </a:r>
                    </a:p>
                  </a:txBody>
                  <a:tcPr marL="9525" marR="9525" marT="9525"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3 508 425,06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2 757 908,07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2 757 908,07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r>
              <a:tr h="513737">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513737">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76 672 834,55</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53 719 314,50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9,0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54 237 443,34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8,7</a:t>
                      </a:r>
                    </a:p>
                  </a:txBody>
                  <a:tcPr marL="9525" marR="9525" marT="9525"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12 957 512,66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10 515 696,13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10 958 174,16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1,8</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Обеспечение проведения выборов и референдумов</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1 000 000,00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Резервные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734 950,00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26 562 584,14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3,1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17 762 029,79</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3,0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17 189 603,30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2,8</a:t>
                      </a:r>
                    </a:p>
                  </a:txBody>
                  <a:tcPr marL="9525" marR="9525" marT="9525" marB="0" anchor="ctr">
                    <a:cell3D prstMaterial="dkEdge">
                      <a:bevel w="25400" h="25400" prst="angle"/>
                      <a:lightRig rig="flood" dir="t"/>
                    </a:cell3D>
                  </a:tcPr>
                </a:tc>
              </a:tr>
              <a:tr h="330746">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1 626 636,86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3 594 809,36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3 594 809,36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r>
              <a:tr h="344818">
                <a:tc>
                  <a:txBody>
                    <a:bodyPr/>
                    <a:lstStyle/>
                    <a:p>
                      <a:pPr algn="just" fontAlgn="ctr"/>
                      <a:r>
                        <a:rPr lang="ru-RU" sz="1100" u="none" strike="noStrike">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гражданская оборона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1 474 136,86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3 492 309,36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3 492 309,36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r>
              <a:tr h="344818">
                <a:tc>
                  <a:txBody>
                    <a:bodyPr/>
                    <a:lstStyle/>
                    <a:p>
                      <a:pPr algn="l" fontAlgn="b"/>
                      <a:r>
                        <a:rPr lang="ru-RU" sz="1100" u="none" strike="noStrike">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152 500,00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102 500,00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102 500,00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869 639 834,69</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597 887 074,91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621 968 113,95</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121 486 306,41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14,0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85 654 948,49</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14,3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86 043 128,87</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13,8</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Лесное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3 508 425,06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2 757 908,07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2 757 908,07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Транспорт</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76 672 834,55</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53 719 314,50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9,0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54 237 443,34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8,7</a:t>
                      </a:r>
                    </a:p>
                  </a:txBody>
                  <a:tcPr marL="9525" marR="9525" marT="9525" marB="0" anchor="ctr">
                    <a:cell3D prstMaterial="dkEdge">
                      <a:bevel w="25400" h="25400" prst="angle"/>
                      <a:lightRig rig="flood" dir="t"/>
                    </a:cell3D>
                  </a:tcPr>
                </a:tc>
              </a:tr>
              <a:tr h="199280">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12 957 512,66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10 515 696,13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10 958 174,16</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1,8</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208218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908115251"/>
              </p:ext>
            </p:extLst>
          </p:nvPr>
        </p:nvGraphicFramePr>
        <p:xfrm>
          <a:off x="107505" y="935216"/>
          <a:ext cx="8928991" cy="5848296"/>
        </p:xfrm>
        <a:graphic>
          <a:graphicData uri="http://schemas.openxmlformats.org/drawingml/2006/table">
            <a:tbl>
              <a:tblPr>
                <a:tableStyleId>{69CF1AB2-1976-4502-BF36-3FF5EA218861}</a:tableStyleId>
              </a:tblPr>
              <a:tblGrid>
                <a:gridCol w="3480090"/>
                <a:gridCol w="421888"/>
                <a:gridCol w="421888"/>
                <a:gridCol w="1054722"/>
                <a:gridCol w="492204"/>
                <a:gridCol w="1054722"/>
                <a:gridCol w="492204"/>
                <a:gridCol w="1054722"/>
                <a:gridCol w="456551"/>
              </a:tblGrid>
              <a:tr h="251121">
                <a:tc>
                  <a:txBody>
                    <a:bodyPr/>
                    <a:lstStyle/>
                    <a:p>
                      <a:pPr algn="ctr" fontAlgn="t"/>
                      <a:r>
                        <a:rPr lang="ru-RU" sz="1200" b="1" u="none" strike="noStrike" dirty="0">
                          <a:effectLst/>
                          <a:latin typeface="Times New Roman" panose="02020603050405020304" pitchFamily="18" charset="0"/>
                          <a:cs typeface="Times New Roman" panose="02020603050405020304" pitchFamily="18" charset="0"/>
                        </a:rPr>
                        <a:t>Наименование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Рз</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ПР</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2020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2021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2022 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128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i="0" u="none" strike="noStrike" dirty="0">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38 003 253,74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4,4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18 260 673,73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18 623 782,74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3,0</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155 700,00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155 700,00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155 700,00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200236">
                <a:tc>
                  <a:txBody>
                    <a:bodyPr/>
                    <a:lstStyle/>
                    <a:p>
                      <a:pPr algn="l" fontAlgn="t"/>
                      <a:r>
                        <a:rPr lang="ru-RU" sz="1100" u="none" strike="noStrike">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655 605,60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22892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Благоустройство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5 053 358,75</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4 443 561,57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4 443 561,57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r>
              <a:tr h="332443">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16 659 464,97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9 260 856,13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9 654 487,17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25400" h="25400" prst="angle"/>
                      <a:lightRig rig="flood" dir="t"/>
                    </a:cell3D>
                  </a:tcPr>
                </a:tc>
              </a:tr>
              <a:tr h="25653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Образование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15 479 124,42</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4 400 556,03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4 370 034,00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r>
              <a:tr h="20929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111 473 912,99</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12,8</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69 070 924,16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11,6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72 948 109,24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11,7</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Общее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2 199 914,12</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3 614 361,57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5 315 061,57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11 771 944,26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14 730 000,00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2,5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16 263 117,14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2,6</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Молодежная политика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63 389 519,44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7,3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28 628 477,25</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4,8</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29 103 691,00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4,7</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34 112 535,17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3,9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22 098 085,34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3,7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22 266 239,53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3,6</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Культура, кинематография </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500 269 092,61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57,5</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339 803 636,26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56,8</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351 869 866,74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56,6</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Культура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112 932 858,43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13,0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113 232 808,57</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18,9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117 589 139,86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18,9</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176 722 925,54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20,3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174 614 801,81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29,2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182 586 222,33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29,4</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Социальная политика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52 010 189,74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6,0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43 779 260,04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7,3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43 517 738,71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7,0</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Пенсионное обеспечение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1 356 500,00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1 390 500,00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1 390 500,00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157 246 618,90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18,1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6 786 265,84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6 786 265,84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25400" h="25400" prst="angle"/>
                      <a:lightRig rig="flood" dir="t"/>
                    </a:cell3D>
                  </a:tcPr>
                </a:tc>
              </a:tr>
              <a:tr h="17210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73 044 921,76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49 975 076,89</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50 488 410,98</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8,1</a:t>
                      </a: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социальной политики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72 944 921,76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8,4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49 875 076,89</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8,3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50 388 410,98</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8,1</a:t>
                      </a:r>
                    </a:p>
                  </a:txBody>
                  <a:tcPr marL="9525" marR="9525" marT="9525" marB="0" anchor="ctr">
                    <a:cell3D prstMaterial="dkEdge">
                      <a:bevel w="25400" h="25400" prst="angle"/>
                      <a:lightRig rig="flood" dir="t"/>
                    </a:cell3D>
                  </a:tcPr>
                </a:tc>
              </a:tr>
              <a:tr h="1721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Массовый спорт</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19 164 102,04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2,2</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18 502 706,02</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18 941 506,02</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3,0</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8 557 011,24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7 794 108,02</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7 794 108,02</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1,3</a:t>
                      </a:r>
                    </a:p>
                  </a:txBody>
                  <a:tcPr marL="9525" marR="9525" marT="9525" marB="0" anchor="ctr">
                    <a:cell3D prstMaterial="dkEdge">
                      <a:bevel w="25400" h="25400" prst="angle"/>
                      <a:lightRig rig="flood" dir="t"/>
                    </a:cell3D>
                  </a:tcPr>
                </a:tc>
              </a:tr>
              <a:tr h="334963">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Обслуживание государственного и муниципального долга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1 734 498,00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1 834 498,00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1 934 498,00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r>
              <a:tr h="364563">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Обслуживание государственного внутреннего и муниципального долга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8 099 962,80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8 391 000,00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8 730 900,00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1,4</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1" i="1"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dirty="0">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772 630,00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483 100,00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482 000,00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730057978"/>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 xmlns:a16="http://schemas.microsoft.com/office/drawing/2014/main" val="20000"/>
                    </a:ext>
                  </a:extLst>
                </a:gridCol>
                <a:gridCol w="4230398">
                  <a:extLst>
                    <a:ext uri="{9D8B030D-6E8A-4147-A177-3AD203B41FA5}">
                      <a16:colId xmlns="" xmlns:a16="http://schemas.microsoft.com/office/drawing/2014/main" val="20001"/>
                    </a:ext>
                  </a:extLst>
                </a:gridCol>
                <a:gridCol w="777012">
                  <a:extLst>
                    <a:ext uri="{9D8B030D-6E8A-4147-A177-3AD203B41FA5}">
                      <a16:colId xmlns="" xmlns:a16="http://schemas.microsoft.com/office/drawing/2014/main" val="20004"/>
                    </a:ext>
                  </a:extLst>
                </a:gridCol>
                <a:gridCol w="1036015">
                  <a:extLst>
                    <a:ext uri="{9D8B030D-6E8A-4147-A177-3AD203B41FA5}">
                      <a16:colId xmlns="" xmlns:a16="http://schemas.microsoft.com/office/drawing/2014/main" val="20005"/>
                    </a:ext>
                  </a:extLst>
                </a:gridCol>
                <a:gridCol w="777012">
                  <a:extLst>
                    <a:ext uri="{9D8B030D-6E8A-4147-A177-3AD203B41FA5}">
                      <a16:colId xmlns="" xmlns:a16="http://schemas.microsoft.com/office/drawing/2014/main" val="20006"/>
                    </a:ext>
                  </a:extLst>
                </a:gridCol>
                <a:gridCol w="777012">
                  <a:extLst>
                    <a:ext uri="{9D8B030D-6E8A-4147-A177-3AD203B41FA5}">
                      <a16:colId xmlns="" xmlns:a16="http://schemas.microsoft.com/office/drawing/2014/main"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2019</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 xmlns:a16="http://schemas.microsoft.com/office/drawing/2014/main" val="10000"/>
                  </a:ext>
                </a:extLst>
              </a:tr>
              <a:tr h="464956">
                <a:tc gridSpan="2">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Расходы всего</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811 248,5</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panose="02020603050405020304" pitchFamily="18" charset="0"/>
                          <a:cs typeface="Times New Roman" panose="02020603050405020304" pitchFamily="18" charset="0"/>
                        </a:rPr>
                        <a:t>869 639,8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panose="02020603050405020304" pitchFamily="18" charset="0"/>
                          <a:cs typeface="Times New Roman" panose="02020603050405020304" pitchFamily="18" charset="0"/>
                        </a:rPr>
                        <a:t>597 887,1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panose="02020603050405020304" pitchFamily="18" charset="0"/>
                          <a:cs typeface="Times New Roman" panose="02020603050405020304" pitchFamily="18" charset="0"/>
                        </a:rPr>
                        <a:t>621 968,1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1"/>
                  </a:ext>
                </a:extLst>
              </a:tr>
              <a:tr h="1031820">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100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92 852,3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106 411,7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75 198,8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75 906,5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2"/>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Закупка товаров, работ и услуг для обеспечения государственных (муниципальных) нужд</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72 194,8</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125 055,3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80 275,0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84 432,9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3"/>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300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Социальное обеспечение и иные выплаты населению</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11 108,4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10 905,9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10 129,6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10 229,6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4"/>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400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Капитальные вложения в объекты государственной (муниципальной) собственности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180 824,9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174 620,3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1 701,7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1 701,7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5"/>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600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Предоставление субсидий бюджетным, автономным учреждениям и иным некоммерческим организациям</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443 709,2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433 424,4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412 164,4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425 045,9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6"/>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700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3 059,4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3 811,6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5 381,3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4 577,5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7"/>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800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Иные бюджетные ассигнования</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7 499,5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15 410,6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6 224,3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6 024,0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8"/>
                  </a:ext>
                </a:extLst>
              </a:tr>
              <a:tr h="464956">
                <a:tc>
                  <a:txBody>
                    <a:bodyPr/>
                    <a:lstStyle/>
                    <a:p>
                      <a:pPr algn="ct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Условно утверждаемые (утвержденные) расходы</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0,00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6 812,0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14 050,0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35460768"/>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2020 год</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2021 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2022 год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ИСТОЧНИКИ ВНУТРЕННЕГО ФИНАНСИРОВАНИЯ ДЕФИЦИТОВ БЮДЖЕТОВ</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25 118 914,83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97 000,00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50 000,00   </a:t>
                      </a:r>
                    </a:p>
                  </a:txBody>
                  <a:tcPr marL="9525" marR="9525" marT="9525"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Кредиты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a:effectLst/>
                          <a:latin typeface="Times New Roman"/>
                        </a:rPr>
                        <a:t>        15 302 996,00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97 000,00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50 000,00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кредитных организаций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a:effectLst/>
                          <a:latin typeface="Times New Roman"/>
                        </a:rPr>
                        <a:t>        34 000 000,00   </a:t>
                      </a:r>
                    </a:p>
                  </a:txBody>
                  <a:tcPr marL="9525" marR="9525" marT="9525" marB="0" anchor="ctr">
                    <a:cell3D prstMaterial="dkEdge">
                      <a:bevel prst="artDeco"/>
                      <a:lightRig rig="flood" dir="t"/>
                    </a:cell3D>
                  </a:tcPr>
                </a:tc>
                <a:tc>
                  <a:txBody>
                    <a:bodyPr/>
                    <a:lstStyle/>
                    <a:p>
                      <a:pPr algn="just" fontAlgn="ctr"/>
                      <a:r>
                        <a:rPr lang="ru-RU" sz="1200" b="1" i="0" u="none" strike="noStrike">
                          <a:effectLst/>
                          <a:latin typeface="Times New Roman"/>
                        </a:rPr>
                        <a:t>        28 900 000,00   </a:t>
                      </a:r>
                    </a:p>
                  </a:txBody>
                  <a:tcPr marL="9525" marR="9525" marT="9525" marB="0" anchor="ctr">
                    <a:cell3D prstMaterial="dkEdge">
                      <a:bevel prst="artDeco"/>
                      <a:lightRig rig="flood" dir="t"/>
                    </a:cell3D>
                  </a:tcPr>
                </a:tc>
                <a:tc>
                  <a:txBody>
                    <a:bodyPr/>
                    <a:lstStyle/>
                    <a:p>
                      <a:pPr algn="just" fontAlgn="ctr"/>
                      <a:r>
                        <a:rPr lang="ru-RU" sz="1200" b="1" i="0" u="none" strike="noStrike">
                          <a:effectLst/>
                          <a:latin typeface="Times New Roman"/>
                        </a:rPr>
                        <a:t>       31 500 000,00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18 697 004,00   </a:t>
                      </a:r>
                    </a:p>
                  </a:txBody>
                  <a:tcPr marL="9525" marR="9525" marT="9525"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28 803 000,00   </a:t>
                      </a:r>
                    </a:p>
                  </a:txBody>
                  <a:tcPr marL="9525" marR="9525" marT="9525"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31 450 000,00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Бюджетные кредиты от других бюджетов бюджетной системы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r h="878139">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других бюджетов бюджетной системы Российской Федерации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r h="878139">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других бюджетов бюджетной системы Российской Федерации в валюте Российской Федерации</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Изменение остатков средств на счетах по учету средств бюджетов</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9 815 918,83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2020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2635166342"/>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2528744799"/>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i="1" spc="-1" dirty="0">
                <a:solidFill>
                  <a:srgbClr val="21409A"/>
                </a:solidFill>
                <a:latin typeface="Times New Roman"/>
              </a:rPr>
              <a:t> </a:t>
            </a:r>
            <a:r>
              <a:rPr lang="ru-RU" sz="2000" b="1" spc="-1" dirty="0">
                <a:solidFill>
                  <a:srgbClr val="21409A"/>
                </a:solidFill>
                <a:latin typeface="Times New Roman"/>
              </a:rPr>
              <a:t>Расходы </a:t>
            </a:r>
            <a:r>
              <a:rPr lang="ru-RU" sz="2000" b="1" spc="-1" dirty="0" smtClean="0">
                <a:solidFill>
                  <a:srgbClr val="21409A"/>
                </a:solidFill>
                <a:latin typeface="Times New Roman"/>
              </a:rPr>
              <a:t>в расчете на одного </a:t>
            </a:r>
            <a:r>
              <a:rPr lang="ru-RU" sz="2000" b="1" spc="-1" dirty="0">
                <a:solidFill>
                  <a:srgbClr val="21409A"/>
                </a:solidFill>
                <a:latin typeface="Times New Roman"/>
              </a:rPr>
              <a:t>воспитанника, обучающегося за счет средств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a:p>
            <a:r>
              <a:rPr lang="ru-RU" sz="2000" b="1" spc="-1" dirty="0" smtClean="0">
                <a:solidFill>
                  <a:srgbClr val="21409A"/>
                </a:solidFill>
                <a:latin typeface="Times New Roman"/>
              </a:rPr>
              <a:t> </a:t>
            </a:r>
            <a:endParaRPr lang="ru-RU" sz="2000"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4220213347"/>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2018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10,95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4,55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w="50800" prst="hardEdge"/>
                      <a:lightRig rig="flood" dir="t"/>
                    </a:cell3D>
                    <a:solidFill>
                      <a:schemeClr val="accent1">
                        <a:lumMod val="60000"/>
                        <a:lumOff val="40000"/>
                      </a:schemeClr>
                    </a:solidFill>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130,49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190,03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195,20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599,99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13 587,10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9 057,10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14 621,59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14 562,12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r>
                        <a:rPr lang="ru-RU" sz="1200" dirty="0" smtClean="0">
                          <a:latin typeface="Times New Roman" panose="02020603050405020304" pitchFamily="18" charset="0"/>
                          <a:cs typeface="Times New Roman" panose="02020603050405020304" pitchFamily="18" charset="0"/>
                        </a:rPr>
                        <a:t>14 129,18</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14 197,71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217,46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187,70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235,00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232,00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1 500,00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611,00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915,10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1 006,00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1 246,20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1 360,40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21 254,90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18 106,20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25 707,10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15 852,90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16 487,00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17 146,50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79276426"/>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r>
                        <a:rPr lang="ru-RU" sz="1200" dirty="0" smtClean="0">
                          <a:latin typeface="Times New Roman" panose="02020603050405020304" pitchFamily="18" charset="0"/>
                          <a:cs typeface="Times New Roman" panose="02020603050405020304" pitchFamily="18" charset="0"/>
                        </a:rPr>
                        <a:t>1 744,8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1 746,3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1 748,0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1 103,0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821,2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835,8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3.Инвалиды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848,9</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849,3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214,5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633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7 723,3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8 032,2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8 353,5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54</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201903138"/>
              </p:ext>
            </p:extLst>
          </p:nvPr>
        </p:nvGraphicFramePr>
        <p:xfrm>
          <a:off x="107504" y="620688"/>
          <a:ext cx="8928992" cy="6045776"/>
        </p:xfrm>
        <a:graphic>
          <a:graphicData uri="http://schemas.openxmlformats.org/drawingml/2006/table">
            <a:tbl>
              <a:tblPr firstRow="1" bandRow="1">
                <a:tableStyleId>{5C22544A-7EE6-4342-B048-85BDC9FD1C3A}</a:tableStyleId>
              </a:tblPr>
              <a:tblGrid>
                <a:gridCol w="6048672"/>
                <a:gridCol w="1008112"/>
                <a:gridCol w="936104"/>
                <a:gridCol w="936104"/>
              </a:tblGrid>
              <a:tr h="298443">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98443">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образования"</a:t>
                      </a:r>
                    </a:p>
                  </a:txBody>
                  <a:tcPr marL="9525" marR="9525" marT="9525" marB="0" anchor="ctr"/>
                </a:tc>
                <a:tc>
                  <a:txBody>
                    <a:bodyPr/>
                    <a:lstStyle/>
                    <a:p>
                      <a:pPr algn="r" fontAlgn="ctr"/>
                      <a:r>
                        <a:rPr lang="ru-RU" sz="1100" b="1" i="0" u="none" strike="noStrike" dirty="0">
                          <a:solidFill>
                            <a:srgbClr val="000000"/>
                          </a:solidFill>
                          <a:effectLst/>
                          <a:latin typeface="Times New Roman"/>
                        </a:rPr>
                        <a:t>457 721 283,52</a:t>
                      </a:r>
                    </a:p>
                  </a:txBody>
                  <a:tcPr marL="9525" marR="9525" marT="9525" marB="0" anchor="ctr"/>
                </a:tc>
                <a:tc>
                  <a:txBody>
                    <a:bodyPr/>
                    <a:lstStyle/>
                    <a:p>
                      <a:pPr algn="r" fontAlgn="ctr"/>
                      <a:r>
                        <a:rPr lang="ru-RU" sz="1100" b="1" i="0" u="none" strike="noStrike" dirty="0">
                          <a:solidFill>
                            <a:srgbClr val="000000"/>
                          </a:solidFill>
                          <a:effectLst/>
                          <a:latin typeface="Times New Roman"/>
                        </a:rPr>
                        <a:t>303 607 802,23</a:t>
                      </a:r>
                    </a:p>
                  </a:txBody>
                  <a:tcPr marL="9525" marR="9525" marT="9525" marB="0" anchor="ctr"/>
                </a:tc>
                <a:tc>
                  <a:txBody>
                    <a:bodyPr/>
                    <a:lstStyle/>
                    <a:p>
                      <a:pPr algn="r" fontAlgn="ctr"/>
                      <a:r>
                        <a:rPr lang="ru-RU" sz="1100" b="1" i="0" u="none" strike="noStrike" dirty="0">
                          <a:solidFill>
                            <a:srgbClr val="000000"/>
                          </a:solidFill>
                          <a:effectLst/>
                          <a:latin typeface="Times New Roman"/>
                        </a:rPr>
                        <a:t>316 741 942,31</a:t>
                      </a:r>
                    </a:p>
                  </a:txBody>
                  <a:tcPr marL="9525" marR="9525" marT="9525" marB="0" anchor="ctr"/>
                </a:tc>
              </a:tr>
              <a:tr h="285815">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"Развитие системы образования"</a:t>
                      </a:r>
                    </a:p>
                  </a:txBody>
                  <a:tcPr marL="9525" marR="9525" marT="9525" marB="0" anchor="ctr"/>
                </a:tc>
                <a:tc>
                  <a:txBody>
                    <a:bodyPr/>
                    <a:lstStyle/>
                    <a:p>
                      <a:pPr algn="r" fontAlgn="ctr"/>
                      <a:r>
                        <a:rPr lang="ru-RU" sz="1100" b="1" i="0" u="none" strike="noStrike">
                          <a:solidFill>
                            <a:srgbClr val="000000"/>
                          </a:solidFill>
                          <a:effectLst/>
                          <a:latin typeface="Times New Roman"/>
                        </a:rPr>
                        <a:t>296 577 154,08</a:t>
                      </a:r>
                    </a:p>
                  </a:txBody>
                  <a:tcPr marL="9525" marR="9525" marT="9525" marB="0" anchor="ctr"/>
                </a:tc>
                <a:tc>
                  <a:txBody>
                    <a:bodyPr/>
                    <a:lstStyle/>
                    <a:p>
                      <a:pPr algn="r" fontAlgn="ctr"/>
                      <a:r>
                        <a:rPr lang="ru-RU" sz="1100" b="1" i="0" u="none" strike="noStrike" dirty="0">
                          <a:solidFill>
                            <a:srgbClr val="000000"/>
                          </a:solidFill>
                          <a:effectLst/>
                          <a:latin typeface="Times New Roman"/>
                        </a:rPr>
                        <a:t>296 654 459,19</a:t>
                      </a:r>
                    </a:p>
                  </a:txBody>
                  <a:tcPr marL="9525" marR="9525" marT="9525" marB="0" anchor="ctr"/>
                </a:tc>
                <a:tc>
                  <a:txBody>
                    <a:bodyPr/>
                    <a:lstStyle/>
                    <a:p>
                      <a:pPr algn="r" fontAlgn="ctr"/>
                      <a:r>
                        <a:rPr lang="ru-RU" sz="1100" b="1" i="0" u="none" strike="noStrike" dirty="0">
                          <a:solidFill>
                            <a:srgbClr val="000000"/>
                          </a:solidFill>
                          <a:effectLst/>
                          <a:latin typeface="Times New Roman"/>
                        </a:rPr>
                        <a:t>309 388 599,27</a:t>
                      </a:r>
                    </a:p>
                  </a:txBody>
                  <a:tcPr marL="9525" marR="9525" marT="9525" marB="0" anchor="ctr"/>
                </a:tc>
              </a:tr>
              <a:tr h="313452">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r" fontAlgn="ctr"/>
                      <a:r>
                        <a:rPr lang="ru-RU" sz="1100" b="0" i="0" u="none" strike="noStrike">
                          <a:solidFill>
                            <a:srgbClr val="000000"/>
                          </a:solidFill>
                          <a:effectLst/>
                          <a:latin typeface="Times New Roman"/>
                        </a:rPr>
                        <a:t>281 528 279,30</a:t>
                      </a:r>
                    </a:p>
                  </a:txBody>
                  <a:tcPr marL="9525" marR="9525" marT="9525" marB="0" anchor="ctr"/>
                </a:tc>
                <a:tc>
                  <a:txBody>
                    <a:bodyPr/>
                    <a:lstStyle/>
                    <a:p>
                      <a:pPr algn="r" fontAlgn="ctr"/>
                      <a:r>
                        <a:rPr lang="ru-RU" sz="1100" b="0" i="0" u="none" strike="noStrike">
                          <a:solidFill>
                            <a:srgbClr val="000000"/>
                          </a:solidFill>
                          <a:effectLst/>
                          <a:latin typeface="Times New Roman"/>
                        </a:rPr>
                        <a:t>285 487 151,39</a:t>
                      </a:r>
                    </a:p>
                  </a:txBody>
                  <a:tcPr marL="9525" marR="9525" marT="9525" marB="0" anchor="ctr"/>
                </a:tc>
                <a:tc>
                  <a:txBody>
                    <a:bodyPr/>
                    <a:lstStyle/>
                    <a:p>
                      <a:pPr algn="r" fontAlgn="ctr"/>
                      <a:r>
                        <a:rPr lang="ru-RU" sz="1100" b="0" i="0" u="none" strike="noStrike" dirty="0">
                          <a:solidFill>
                            <a:srgbClr val="000000"/>
                          </a:solidFill>
                          <a:effectLst/>
                          <a:latin typeface="Times New Roman"/>
                        </a:rPr>
                        <a:t>297 816 589,47</a:t>
                      </a:r>
                    </a:p>
                  </a:txBody>
                  <a:tcPr marL="9525" marR="9525" marT="9525" marB="0" anchor="ctr"/>
                </a:tc>
              </a:tr>
              <a:tr h="307397">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r" fontAlgn="ctr"/>
                      <a:r>
                        <a:rPr lang="ru-RU" sz="1100" b="0" i="0" u="none" strike="noStrike">
                          <a:solidFill>
                            <a:srgbClr val="000000"/>
                          </a:solidFill>
                          <a:effectLst/>
                          <a:latin typeface="Times New Roman"/>
                        </a:rPr>
                        <a:t>6 178 115,84</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dirty="0">
                          <a:solidFill>
                            <a:srgbClr val="000000"/>
                          </a:solidFill>
                          <a:effectLst/>
                          <a:latin typeface="Times New Roman"/>
                        </a:rPr>
                        <a:t> </a:t>
                      </a:r>
                    </a:p>
                  </a:txBody>
                  <a:tcPr marL="9525" marR="9525" marT="9525" marB="0" anchor="ctr"/>
                </a:tc>
              </a:tr>
              <a:tr h="307397">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 детей</a:t>
                      </a:r>
                    </a:p>
                  </a:txBody>
                  <a:tcPr marL="9525" marR="9525" marT="9525" marB="0" anchor="ctr"/>
                </a:tc>
                <a:tc>
                  <a:txBody>
                    <a:bodyPr/>
                    <a:lstStyle/>
                    <a:p>
                      <a:pPr algn="r" fontAlgn="ctr"/>
                      <a:r>
                        <a:rPr lang="ru-RU" sz="1100" b="0" i="0" u="none" strike="noStrike">
                          <a:solidFill>
                            <a:srgbClr val="000000"/>
                          </a:solidFill>
                          <a:effectLst/>
                          <a:latin typeface="Times New Roman"/>
                        </a:rPr>
                        <a:t>1 508 422,80</a:t>
                      </a:r>
                    </a:p>
                  </a:txBody>
                  <a:tcPr marL="9525" marR="9525" marT="9525" marB="0" anchor="ctr"/>
                </a:tc>
                <a:tc>
                  <a:txBody>
                    <a:bodyPr/>
                    <a:lstStyle/>
                    <a:p>
                      <a:pPr algn="r" fontAlgn="ctr"/>
                      <a:r>
                        <a:rPr lang="ru-RU" sz="1100" b="0" i="0" u="none" strike="noStrike">
                          <a:solidFill>
                            <a:srgbClr val="000000"/>
                          </a:solidFill>
                          <a:effectLst/>
                          <a:latin typeface="Times New Roman"/>
                        </a:rPr>
                        <a:t>1 508 422,80</a:t>
                      </a:r>
                    </a:p>
                  </a:txBody>
                  <a:tcPr marL="9525" marR="9525" marT="9525" marB="0" anchor="ctr"/>
                </a:tc>
                <a:tc>
                  <a:txBody>
                    <a:bodyPr/>
                    <a:lstStyle/>
                    <a:p>
                      <a:pPr algn="r" fontAlgn="ctr"/>
                      <a:r>
                        <a:rPr lang="ru-RU" sz="1100" b="0" i="0" u="none" strike="noStrike" dirty="0">
                          <a:solidFill>
                            <a:srgbClr val="000000"/>
                          </a:solidFill>
                          <a:effectLst/>
                          <a:latin typeface="Times New Roman"/>
                        </a:rPr>
                        <a:t>1 508 422,80</a:t>
                      </a:r>
                    </a:p>
                  </a:txBody>
                  <a:tcPr marL="9525" marR="9525" marT="9525" marB="0" anchor="ctr"/>
                </a:tc>
              </a:tr>
              <a:tr h="313452">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750 000,00</a:t>
                      </a:r>
                    </a:p>
                  </a:txBody>
                  <a:tcPr marL="9525" marR="9525" marT="9525" marB="0" anchor="ctr"/>
                </a:tc>
                <a:tc>
                  <a:txBody>
                    <a:bodyPr/>
                    <a:lstStyle/>
                    <a:p>
                      <a:pPr algn="r" fontAlgn="ctr"/>
                      <a:r>
                        <a:rPr lang="ru-RU" sz="1100" b="0" i="0" u="none" strike="noStrike">
                          <a:solidFill>
                            <a:srgbClr val="000000"/>
                          </a:solidFill>
                          <a:effectLst/>
                          <a:latin typeface="Times New Roman"/>
                        </a:rPr>
                        <a:t>833 300,00</a:t>
                      </a:r>
                    </a:p>
                  </a:txBody>
                  <a:tcPr marL="9525" marR="9525" marT="9525" marB="0" anchor="ctr"/>
                </a:tc>
                <a:tc>
                  <a:txBody>
                    <a:bodyPr/>
                    <a:lstStyle/>
                    <a:p>
                      <a:pPr algn="r" fontAlgn="ctr"/>
                      <a:r>
                        <a:rPr lang="ru-RU" sz="1100" b="0" i="0" u="none" strike="noStrike" dirty="0">
                          <a:solidFill>
                            <a:srgbClr val="000000"/>
                          </a:solidFill>
                          <a:effectLst/>
                          <a:latin typeface="Times New Roman"/>
                        </a:rPr>
                        <a:t>916 700,00</a:t>
                      </a:r>
                    </a:p>
                  </a:txBody>
                  <a:tcPr marL="9525" marR="9525" marT="9525" marB="0" anchor="ctr"/>
                </a:tc>
              </a:tr>
              <a:tr h="307397">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Меры социальной поддержки обучающимся, воспитанникам образовательных учреждений</a:t>
                      </a:r>
                    </a:p>
                  </a:txBody>
                  <a:tcPr marL="9525" marR="9525" marT="9525" marB="0" anchor="ctr"/>
                </a:tc>
                <a:tc>
                  <a:txBody>
                    <a:bodyPr/>
                    <a:lstStyle/>
                    <a:p>
                      <a:pPr algn="r" fontAlgn="ctr"/>
                      <a:r>
                        <a:rPr lang="ru-RU" sz="1100" b="0" i="0" u="none" strike="noStrike">
                          <a:solidFill>
                            <a:srgbClr val="000000"/>
                          </a:solidFill>
                          <a:effectLst/>
                          <a:latin typeface="Times New Roman"/>
                        </a:rPr>
                        <a:t>5 984 478,99</a:t>
                      </a:r>
                    </a:p>
                  </a:txBody>
                  <a:tcPr marL="9525" marR="9525" marT="9525" marB="0" anchor="ctr"/>
                </a:tc>
                <a:tc>
                  <a:txBody>
                    <a:bodyPr/>
                    <a:lstStyle/>
                    <a:p>
                      <a:pPr algn="r" fontAlgn="ctr"/>
                      <a:r>
                        <a:rPr lang="ru-RU" sz="1100" b="0" i="0" u="none" strike="noStrike">
                          <a:solidFill>
                            <a:srgbClr val="000000"/>
                          </a:solidFill>
                          <a:effectLst/>
                          <a:latin typeface="Times New Roman"/>
                        </a:rPr>
                        <a:t>8 825 585,00</a:t>
                      </a:r>
                    </a:p>
                  </a:txBody>
                  <a:tcPr marL="9525" marR="9525" marT="9525" marB="0" anchor="ctr"/>
                </a:tc>
                <a:tc>
                  <a:txBody>
                    <a:bodyPr/>
                    <a:lstStyle/>
                    <a:p>
                      <a:pPr algn="r" fontAlgn="ctr"/>
                      <a:r>
                        <a:rPr lang="ru-RU" sz="1100" b="0" i="0" u="none" strike="noStrike" dirty="0">
                          <a:solidFill>
                            <a:srgbClr val="000000"/>
                          </a:solidFill>
                          <a:effectLst/>
                          <a:latin typeface="Times New Roman"/>
                        </a:rPr>
                        <a:t>9 146 887,00</a:t>
                      </a:r>
                    </a:p>
                  </a:txBody>
                  <a:tcPr marL="9525" marR="9525" marT="9525" marB="0" anchor="ctr"/>
                </a:tc>
              </a:tr>
              <a:tr h="313452">
                <a:tc>
                  <a:txBody>
                    <a:bodyPr/>
                    <a:lstStyle/>
                    <a:p>
                      <a:pPr algn="l" fontAlgn="ctr"/>
                      <a:r>
                        <a:rPr lang="ru-RU" sz="1100" b="0" i="0" u="none" strike="noStrike" dirty="0" smtClean="0">
                          <a:effectLst/>
                          <a:latin typeface="Times New Roman" panose="02020603050405020304" pitchFamily="18" charset="0"/>
                          <a:cs typeface="Times New Roman" panose="02020603050405020304" pitchFamily="18" charset="0"/>
                        </a:rPr>
                        <a:t>Создание новых мест в образовательных организациях различных типов для реализации дополнительных общеразвивающих программ всех направленностей</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100" b="0" i="0" u="none" strike="noStrike">
                          <a:solidFill>
                            <a:srgbClr val="000000"/>
                          </a:solidFill>
                          <a:effectLst/>
                          <a:latin typeface="Times New Roman"/>
                        </a:rPr>
                        <a:t>627 857,15</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dirty="0">
                          <a:solidFill>
                            <a:srgbClr val="000000"/>
                          </a:solidFill>
                          <a:effectLst/>
                          <a:latin typeface="Times New Roman"/>
                        </a:rPr>
                        <a:t> </a:t>
                      </a:r>
                    </a:p>
                  </a:txBody>
                  <a:tcPr marL="9525" marR="9525" marT="9525" marB="0" anchor="ctr"/>
                </a:tc>
              </a:tr>
              <a:tr h="185041">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2 "Дети и молодежь"</a:t>
                      </a:r>
                    </a:p>
                  </a:txBody>
                  <a:tcPr marL="9525" marR="9525" marT="9525" marB="0" anchor="ctr"/>
                </a:tc>
                <a:tc>
                  <a:txBody>
                    <a:bodyPr/>
                    <a:lstStyle/>
                    <a:p>
                      <a:pPr algn="r" fontAlgn="ctr"/>
                      <a:r>
                        <a:rPr lang="ru-RU" sz="1100" b="1" i="0" u="none" strike="noStrike">
                          <a:solidFill>
                            <a:srgbClr val="000000"/>
                          </a:solidFill>
                          <a:effectLst/>
                          <a:latin typeface="Times New Roman"/>
                        </a:rPr>
                        <a:t>1 356 500,00</a:t>
                      </a:r>
                    </a:p>
                  </a:txBody>
                  <a:tcPr marL="9525" marR="9525" marT="9525" marB="0" anchor="ctr"/>
                </a:tc>
                <a:tc>
                  <a:txBody>
                    <a:bodyPr/>
                    <a:lstStyle/>
                    <a:p>
                      <a:pPr algn="r" fontAlgn="ctr"/>
                      <a:r>
                        <a:rPr lang="ru-RU" sz="1100" b="1" i="0" u="none" strike="noStrike">
                          <a:solidFill>
                            <a:srgbClr val="000000"/>
                          </a:solidFill>
                          <a:effectLst/>
                          <a:latin typeface="Times New Roman"/>
                        </a:rPr>
                        <a:t>1 390 500,00</a:t>
                      </a:r>
                    </a:p>
                  </a:txBody>
                  <a:tcPr marL="9525" marR="9525" marT="9525" marB="0" anchor="ctr"/>
                </a:tc>
                <a:tc>
                  <a:txBody>
                    <a:bodyPr/>
                    <a:lstStyle/>
                    <a:p>
                      <a:pPr algn="r" fontAlgn="ctr"/>
                      <a:r>
                        <a:rPr lang="ru-RU" sz="1100" b="1" i="0" u="none" strike="noStrike" dirty="0">
                          <a:solidFill>
                            <a:srgbClr val="000000"/>
                          </a:solidFill>
                          <a:effectLst/>
                          <a:latin typeface="Times New Roman"/>
                        </a:rPr>
                        <a:t>1 390 500,00</a:t>
                      </a:r>
                    </a:p>
                  </a:txBody>
                  <a:tcPr marL="9525" marR="9525" marT="9525" marB="0" anchor="ctr"/>
                </a:tc>
              </a:tr>
              <a:tr h="313452">
                <a:tc>
                  <a:txBody>
                    <a:bodyPr/>
                    <a:lstStyle/>
                    <a:p>
                      <a:pPr algn="l" fontAlgn="ctr"/>
                      <a:r>
                        <a:rPr lang="ru-RU" sz="1100" b="0" i="0" u="none" strike="noStrike">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r" fontAlgn="ctr"/>
                      <a:r>
                        <a:rPr lang="ru-RU" sz="1100" b="0" i="0" u="none" strike="noStrike">
                          <a:solidFill>
                            <a:srgbClr val="000000"/>
                          </a:solidFill>
                          <a:effectLst/>
                          <a:latin typeface="Times New Roman"/>
                        </a:rPr>
                        <a:t>166 000,00</a:t>
                      </a:r>
                    </a:p>
                  </a:txBody>
                  <a:tcPr marL="9525" marR="9525" marT="9525" marB="0" anchor="ctr"/>
                </a:tc>
                <a:tc>
                  <a:txBody>
                    <a:bodyPr/>
                    <a:lstStyle/>
                    <a:p>
                      <a:pPr algn="r" fontAlgn="ctr"/>
                      <a:r>
                        <a:rPr lang="ru-RU" sz="1100" b="0" i="0" u="none" strike="noStrike">
                          <a:solidFill>
                            <a:srgbClr val="000000"/>
                          </a:solidFill>
                          <a:effectLst/>
                          <a:latin typeface="Times New Roman"/>
                        </a:rPr>
                        <a:t>200 000,00</a:t>
                      </a:r>
                    </a:p>
                  </a:txBody>
                  <a:tcPr marL="9525" marR="9525" marT="9525" marB="0" anchor="ctr"/>
                </a:tc>
                <a:tc>
                  <a:txBody>
                    <a:bodyPr/>
                    <a:lstStyle/>
                    <a:p>
                      <a:pPr algn="r" fontAlgn="ctr"/>
                      <a:r>
                        <a:rPr lang="ru-RU" sz="1100" b="0" i="0" u="none" strike="noStrike">
                          <a:solidFill>
                            <a:srgbClr val="000000"/>
                          </a:solidFill>
                          <a:effectLst/>
                          <a:latin typeface="Times New Roman"/>
                        </a:rPr>
                        <a:t>200 000,00</a:t>
                      </a:r>
                    </a:p>
                  </a:txBody>
                  <a:tcPr marL="9525" marR="9525" marT="9525" marB="0" anchor="ctr"/>
                </a:tc>
              </a:tr>
              <a:tr h="291597">
                <a:tc>
                  <a:txBody>
                    <a:bodyPr/>
                    <a:lstStyle/>
                    <a:p>
                      <a:pPr algn="l" fontAlgn="ctr"/>
                      <a:r>
                        <a:rPr lang="ru-RU" sz="1100" b="0" i="0" u="none" strike="noStrike" dirty="0">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r" fontAlgn="ctr"/>
                      <a:r>
                        <a:rPr lang="ru-RU" sz="1100" b="0" i="0" u="none" strike="noStrike">
                          <a:solidFill>
                            <a:srgbClr val="000000"/>
                          </a:solidFill>
                          <a:effectLst/>
                          <a:latin typeface="Times New Roman"/>
                        </a:rPr>
                        <a:t>1 190 500,00</a:t>
                      </a:r>
                    </a:p>
                  </a:txBody>
                  <a:tcPr marL="9525" marR="9525" marT="9525" marB="0" anchor="ctr"/>
                </a:tc>
                <a:tc>
                  <a:txBody>
                    <a:bodyPr/>
                    <a:lstStyle/>
                    <a:p>
                      <a:pPr algn="r" fontAlgn="ctr"/>
                      <a:r>
                        <a:rPr lang="ru-RU" sz="1100" b="0" i="0" u="none" strike="noStrike">
                          <a:solidFill>
                            <a:srgbClr val="000000"/>
                          </a:solidFill>
                          <a:effectLst/>
                          <a:latin typeface="Times New Roman"/>
                        </a:rPr>
                        <a:t>1 190 500,00</a:t>
                      </a:r>
                    </a:p>
                  </a:txBody>
                  <a:tcPr marL="9525" marR="9525" marT="9525" marB="0" anchor="ctr"/>
                </a:tc>
                <a:tc>
                  <a:txBody>
                    <a:bodyPr/>
                    <a:lstStyle/>
                    <a:p>
                      <a:pPr algn="r" fontAlgn="ctr"/>
                      <a:r>
                        <a:rPr lang="ru-RU" sz="1100" b="0" i="0" u="none" strike="noStrike" dirty="0">
                          <a:solidFill>
                            <a:srgbClr val="000000"/>
                          </a:solidFill>
                          <a:effectLst/>
                          <a:latin typeface="Times New Roman"/>
                        </a:rPr>
                        <a:t>1 190 500,00</a:t>
                      </a:r>
                    </a:p>
                  </a:txBody>
                  <a:tcPr marL="9525" marR="9525" marT="9525" marB="0" anchor="ctr"/>
                </a:tc>
              </a:tr>
              <a:tr h="313452">
                <a:tc>
                  <a:txBody>
                    <a:bodyPr/>
                    <a:lstStyle/>
                    <a:p>
                      <a:pPr algn="l" fontAlgn="ctr"/>
                      <a:r>
                        <a:rPr lang="ru-RU" sz="1100" b="1" i="0" u="none" strike="noStrike">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r" fontAlgn="ctr"/>
                      <a:r>
                        <a:rPr lang="ru-RU" sz="1100" b="1" i="0" u="none" strike="noStrike">
                          <a:solidFill>
                            <a:srgbClr val="000000"/>
                          </a:solidFill>
                          <a:effectLst/>
                          <a:latin typeface="Times New Roman"/>
                        </a:rPr>
                        <a:t>153 040 797,75</a:t>
                      </a:r>
                    </a:p>
                  </a:txBody>
                  <a:tcPr marL="9525" marR="9525" marT="9525" marB="0" anchor="ctr"/>
                </a:tc>
                <a:tc>
                  <a:txBody>
                    <a:bodyPr/>
                    <a:lstStyle/>
                    <a:p>
                      <a:pPr algn="r" fontAlgn="ctr"/>
                      <a:r>
                        <a:rPr lang="ru-RU" sz="1100" b="1" i="0" u="none" strike="noStrike">
                          <a:solidFill>
                            <a:srgbClr val="000000"/>
                          </a:solidFill>
                          <a:effectLst/>
                          <a:latin typeface="Times New Roman"/>
                        </a:rPr>
                        <a:t>300 000,00</a:t>
                      </a:r>
                    </a:p>
                  </a:txBody>
                  <a:tcPr marL="9525" marR="9525" marT="9525" marB="0" anchor="ctr"/>
                </a:tc>
                <a:tc>
                  <a:txBody>
                    <a:bodyPr/>
                    <a:lstStyle/>
                    <a:p>
                      <a:pPr algn="r" fontAlgn="ctr"/>
                      <a:r>
                        <a:rPr lang="ru-RU" sz="1100" b="1" i="0" u="none" strike="noStrike" dirty="0">
                          <a:solidFill>
                            <a:srgbClr val="000000"/>
                          </a:solidFill>
                          <a:effectLst/>
                          <a:latin typeface="Times New Roman"/>
                        </a:rPr>
                        <a:t>700 000,00</a:t>
                      </a:r>
                    </a:p>
                  </a:txBody>
                  <a:tcPr marL="9525" marR="9525" marT="9525" marB="0" anchor="ctr"/>
                </a:tc>
              </a:tr>
              <a:tr h="313452">
                <a:tc>
                  <a:txBody>
                    <a:bodyPr/>
                    <a:lstStyle/>
                    <a:p>
                      <a:pPr algn="l" fontAlgn="ctr"/>
                      <a:r>
                        <a:rPr lang="ru-RU" sz="1100" b="0" i="0" u="none" strike="noStrike">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3 371 666,67</a:t>
                      </a:r>
                    </a:p>
                  </a:txBody>
                  <a:tcPr marL="9525" marR="9525" marT="9525" marB="0" anchor="ctr"/>
                </a:tc>
                <a:tc>
                  <a:txBody>
                    <a:bodyPr/>
                    <a:lstStyle/>
                    <a:p>
                      <a:pPr algn="r" fontAlgn="ctr"/>
                      <a:r>
                        <a:rPr lang="ru-RU" sz="1100" b="0" i="0" u="none" strike="noStrike">
                          <a:solidFill>
                            <a:srgbClr val="000000"/>
                          </a:solidFill>
                          <a:effectLst/>
                          <a:latin typeface="Times New Roman"/>
                        </a:rPr>
                        <a:t>300 000,00</a:t>
                      </a:r>
                    </a:p>
                  </a:txBody>
                  <a:tcPr marL="9525" marR="9525" marT="9525" marB="0" anchor="ctr"/>
                </a:tc>
                <a:tc>
                  <a:txBody>
                    <a:bodyPr/>
                    <a:lstStyle/>
                    <a:p>
                      <a:pPr algn="r" fontAlgn="ctr"/>
                      <a:r>
                        <a:rPr lang="ru-RU" sz="1100" b="0" i="0" u="none" strike="noStrike">
                          <a:solidFill>
                            <a:srgbClr val="000000"/>
                          </a:solidFill>
                          <a:effectLst/>
                          <a:latin typeface="Times New Roman"/>
                        </a:rPr>
                        <a:t>700 000,00</a:t>
                      </a:r>
                    </a:p>
                  </a:txBody>
                  <a:tcPr marL="9525" marR="9525" marT="9525" marB="0" anchor="ctr"/>
                </a:tc>
              </a:tr>
              <a:tr h="307397">
                <a:tc>
                  <a:txBody>
                    <a:bodyPr/>
                    <a:lstStyle/>
                    <a:p>
                      <a:pPr algn="l" fontAlgn="ctr"/>
                      <a:r>
                        <a:rPr lang="ru-RU" sz="1100" b="0" i="0" u="none" strike="noStrike">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677 766,67</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313452">
                <a:tc>
                  <a:txBody>
                    <a:bodyPr/>
                    <a:lstStyle/>
                    <a:p>
                      <a:pPr algn="l" fontAlgn="ctr"/>
                      <a:r>
                        <a:rPr lang="ru-RU" sz="1100" b="0" i="0" u="none" strike="noStrike" dirty="0">
                          <a:solidFill>
                            <a:srgbClr val="000000"/>
                          </a:solidFill>
                          <a:effectLst/>
                          <a:latin typeface="Times New Roman"/>
                        </a:rPr>
                        <a:t>Строительство СОШ с. </a:t>
                      </a:r>
                      <a:r>
                        <a:rPr lang="ru-RU" sz="1100" b="0" i="0" u="none" strike="noStrike" dirty="0" err="1">
                          <a:solidFill>
                            <a:srgbClr val="000000"/>
                          </a:solidFill>
                          <a:effectLst/>
                          <a:latin typeface="Times New Roman"/>
                        </a:rPr>
                        <a:t>Дутово</a:t>
                      </a:r>
                      <a:r>
                        <a:rPr lang="ru-RU" sz="1100" b="0" i="0" u="none" strike="noStrike" dirty="0">
                          <a:solidFill>
                            <a:srgbClr val="000000"/>
                          </a:solidFill>
                          <a:effectLst/>
                          <a:latin typeface="Times New Roman"/>
                        </a:rPr>
                        <a:t>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r" fontAlgn="ctr"/>
                      <a:r>
                        <a:rPr lang="ru-RU" sz="1100" b="0" i="0" u="none" strike="noStrike">
                          <a:solidFill>
                            <a:srgbClr val="000000"/>
                          </a:solidFill>
                          <a:effectLst/>
                          <a:latin typeface="Times New Roman"/>
                        </a:rPr>
                        <a:t>148 991 364,41</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dirty="0">
                          <a:solidFill>
                            <a:srgbClr val="000000"/>
                          </a:solidFill>
                          <a:effectLst/>
                          <a:latin typeface="Times New Roman"/>
                        </a:rPr>
                        <a:t> </a:t>
                      </a:r>
                    </a:p>
                  </a:txBody>
                  <a:tcPr marL="9525" marR="9525" marT="9525" marB="0" anchor="ctr"/>
                </a:tc>
              </a:tr>
              <a:tr h="363129">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4 "Обеспечение реализации муниципальной программы"</a:t>
                      </a:r>
                    </a:p>
                  </a:txBody>
                  <a:tcPr marL="9525" marR="9525" marT="9525" marB="0" anchor="ctr"/>
                </a:tc>
                <a:tc>
                  <a:txBody>
                    <a:bodyPr/>
                    <a:lstStyle/>
                    <a:p>
                      <a:pPr algn="r" fontAlgn="ctr"/>
                      <a:r>
                        <a:rPr lang="ru-RU" sz="1100" b="1" i="0" u="none" strike="noStrike">
                          <a:solidFill>
                            <a:srgbClr val="000000"/>
                          </a:solidFill>
                          <a:effectLst/>
                          <a:latin typeface="Times New Roman"/>
                        </a:rPr>
                        <a:t>6 746 831,69</a:t>
                      </a:r>
                    </a:p>
                  </a:txBody>
                  <a:tcPr marL="9525" marR="9525" marT="9525" marB="0" anchor="ctr"/>
                </a:tc>
                <a:tc>
                  <a:txBody>
                    <a:bodyPr/>
                    <a:lstStyle/>
                    <a:p>
                      <a:pPr algn="r" fontAlgn="ctr"/>
                      <a:r>
                        <a:rPr lang="ru-RU" sz="1100" b="1" i="0" u="none" strike="noStrike">
                          <a:solidFill>
                            <a:srgbClr val="000000"/>
                          </a:solidFill>
                          <a:effectLst/>
                          <a:latin typeface="Times New Roman"/>
                        </a:rPr>
                        <a:t>5 262 843,04</a:t>
                      </a:r>
                    </a:p>
                  </a:txBody>
                  <a:tcPr marL="9525" marR="9525" marT="9525" marB="0" anchor="ctr"/>
                </a:tc>
                <a:tc>
                  <a:txBody>
                    <a:bodyPr/>
                    <a:lstStyle/>
                    <a:p>
                      <a:pPr algn="r" fontAlgn="ctr"/>
                      <a:r>
                        <a:rPr lang="ru-RU" sz="1100" b="1" i="0" u="none" strike="noStrike" dirty="0">
                          <a:solidFill>
                            <a:srgbClr val="000000"/>
                          </a:solidFill>
                          <a:effectLst/>
                          <a:latin typeface="Times New Roman"/>
                        </a:rPr>
                        <a:t>5 262 843,04</a:t>
                      </a:r>
                    </a:p>
                  </a:txBody>
                  <a:tcPr marL="9525" marR="9525" marT="9525" marB="0" anchor="ctr"/>
                </a:tc>
              </a:tr>
              <a:tr h="61824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6 746 831,69</a:t>
                      </a:r>
                    </a:p>
                  </a:txBody>
                  <a:tcPr marL="9525" marR="9525" marT="9525" marB="0" anchor="ctr"/>
                </a:tc>
                <a:tc>
                  <a:txBody>
                    <a:bodyPr/>
                    <a:lstStyle/>
                    <a:p>
                      <a:pPr algn="r" fontAlgn="ctr"/>
                      <a:r>
                        <a:rPr lang="ru-RU" sz="1100" b="0" i="0" u="none" strike="noStrike">
                          <a:solidFill>
                            <a:srgbClr val="000000"/>
                          </a:solidFill>
                          <a:effectLst/>
                          <a:latin typeface="Times New Roman"/>
                        </a:rPr>
                        <a:t>5 262 843,04</a:t>
                      </a:r>
                    </a:p>
                  </a:txBody>
                  <a:tcPr marL="9525" marR="9525" marT="9525" marB="0" anchor="ctr"/>
                </a:tc>
                <a:tc>
                  <a:txBody>
                    <a:bodyPr/>
                    <a:lstStyle/>
                    <a:p>
                      <a:pPr algn="r" fontAlgn="ctr"/>
                      <a:r>
                        <a:rPr lang="ru-RU" sz="1100" b="0" i="0" u="none" strike="noStrike" dirty="0">
                          <a:solidFill>
                            <a:srgbClr val="000000"/>
                          </a:solidFill>
                          <a:effectLst/>
                          <a:latin typeface="Times New Roman"/>
                        </a:rPr>
                        <a:t>5 262 843,04</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3754340875"/>
              </p:ext>
            </p:extLst>
          </p:nvPr>
        </p:nvGraphicFramePr>
        <p:xfrm>
          <a:off x="1259632" y="4539100"/>
          <a:ext cx="6393688" cy="2189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1696367068"/>
              </p:ext>
            </p:extLst>
          </p:nvPr>
        </p:nvGraphicFramePr>
        <p:xfrm>
          <a:off x="57860" y="1455660"/>
          <a:ext cx="9039742" cy="5244720"/>
        </p:xfrm>
        <a:graphic>
          <a:graphicData uri="http://schemas.openxmlformats.org/drawingml/2006/table">
            <a:tbl>
              <a:tblPr/>
              <a:tblGrid>
                <a:gridCol w="2641932"/>
                <a:gridCol w="1008112"/>
                <a:gridCol w="576064"/>
                <a:gridCol w="648072"/>
                <a:gridCol w="648072"/>
                <a:gridCol w="648072"/>
                <a:gridCol w="594443"/>
                <a:gridCol w="125637"/>
                <a:gridCol w="648072"/>
                <a:gridCol w="792088"/>
                <a:gridCol w="709178"/>
              </a:tblGrid>
              <a:tr h="741600">
                <a:tc>
                  <a:txBody>
                    <a:bodyPr/>
                    <a:lstStyle/>
                    <a:p>
                      <a:pPr algn="ctr"/>
                      <a:r>
                        <a:rPr lang="ru-RU" sz="1300" b="1" strike="noStrike" spc="-1" dirty="0">
                          <a:latin typeface="Times New Roman"/>
                          <a:ea typeface="Times New Roman"/>
                        </a:rPr>
                        <a:t>Показатель   (индикатор)   (наименование)</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ea typeface="Times New Roman"/>
                        </a:rPr>
                        <a:t>Ед.   </a:t>
                      </a:r>
                      <a:r>
                        <a:rPr dirty="0"/>
                        <a:t/>
                      </a:r>
                      <a:br>
                        <a:rPr dirty="0"/>
                      </a:br>
                      <a:r>
                        <a:rPr lang="ru-RU" sz="1300" b="1" strike="noStrike" spc="-1" dirty="0">
                          <a:latin typeface="Times New Roman"/>
                          <a:ea typeface="Times New Roman"/>
                        </a:rPr>
                        <a:t>измерения</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2015 </a:t>
                      </a:r>
                      <a:endParaRPr lang="ru-RU" sz="1300" b="1" strike="noStrike" spc="-1" dirty="0" smtClean="0">
                        <a:latin typeface="Times New Roman"/>
                      </a:endParaRPr>
                    </a:p>
                    <a:p>
                      <a:pPr algn="ctr"/>
                      <a:r>
                        <a:rPr lang="ru-RU" sz="1300" b="1" strike="noStrike" spc="-1" dirty="0" smtClean="0">
                          <a:latin typeface="Times New Roman"/>
                        </a:rPr>
                        <a:t>год</a:t>
                      </a:r>
                      <a:endParaRPr lang="ru-RU" sz="1300" b="0" strike="noStrike" spc="-1" dirty="0">
                        <a:latin typeface="Arial"/>
                      </a:endParaRPr>
                    </a:p>
                    <a:p>
                      <a:pPr algn="ct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2016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2017</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2018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gridSpan="2">
                  <a:txBody>
                    <a:bodyPr/>
                    <a:lstStyle/>
                    <a:p>
                      <a:pPr algn="ctr"/>
                      <a:r>
                        <a:rPr lang="ru-RU" sz="1300" b="1" strike="noStrike" spc="-1" dirty="0">
                          <a:latin typeface="Times New Roman"/>
                        </a:rPr>
                        <a:t>2019 </a:t>
                      </a:r>
                      <a:endParaRPr lang="ru-RU" sz="1300" b="0" strike="noStrike" spc="-1" dirty="0">
                        <a:latin typeface="Arial"/>
                      </a:endParaRPr>
                    </a:p>
                    <a:p>
                      <a:pPr algn="ctr"/>
                      <a:r>
                        <a:rPr lang="ru-RU" sz="1300" b="1" strike="noStrike" spc="-1" dirty="0">
                          <a:latin typeface="Times New Roman"/>
                        </a:rPr>
                        <a:t>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dirty="0">
                          <a:latin typeface="Times New Roman"/>
                        </a:rPr>
                        <a:t>2020 год</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2021</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smtClean="0">
                          <a:latin typeface="Times New Roman"/>
                        </a:rPr>
                        <a:t>2022</a:t>
                      </a:r>
                      <a:endParaRPr lang="ru-RU" sz="1300" b="0" strike="noStrike" spc="-1" dirty="0" smtClean="0">
                        <a:latin typeface="Arial"/>
                      </a:endParaRPr>
                    </a:p>
                    <a:p>
                      <a:pPr algn="ctr"/>
                      <a:r>
                        <a:rPr lang="ru-RU" sz="1300" b="1" strike="noStrike" spc="-1" dirty="0" smtClean="0">
                          <a:latin typeface="Times New Roman"/>
                        </a:rPr>
                        <a:t> год</a:t>
                      </a:r>
                      <a:endParaRPr lang="ru-RU" sz="1300" b="0" strike="noStrike" spc="-1" dirty="0" smtClean="0">
                        <a:latin typeface="Arial"/>
                      </a:endParaRPr>
                    </a:p>
                    <a:p>
                      <a:pPr algn="ct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320040">
                <a:tc gridSpan="8">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endParaRPr lang="ru-RU"/>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a:txBody>
                    <a:bodyPr/>
                    <a:lstStyle/>
                    <a:p>
                      <a:endParaRPr lang="ru-RU"/>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dirty="0" smtClean="0">
                          <a:latin typeface="Times New Roman"/>
                        </a:rPr>
                        <a:t>процент</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100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69,7</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70,1</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70,2</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gridSpan="2">
                  <a:txBody>
                    <a:bodyPr/>
                    <a:lstStyle/>
                    <a:p>
                      <a:pPr algn="ctr"/>
                      <a:r>
                        <a:rPr lang="ru-RU" sz="1300" b="0" strike="noStrike" spc="-1" dirty="0">
                          <a:latin typeface="Times New Roman"/>
                        </a:rPr>
                        <a:t>70,3</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dirty="0">
                          <a:latin typeface="Times New Roman"/>
                        </a:rPr>
                        <a:t>70,4</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70,5</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smtClean="0">
                          <a:latin typeface="Arial"/>
                        </a:rPr>
                        <a:t>70,7</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a:latin typeface="Times New Roman"/>
                        </a:rPr>
                        <a:t>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relaxedInset"/>
                      <a:lightRig rig="flood" dir="t"/>
                    </a:cell3D>
                    <a:solidFill>
                      <a:srgbClr val="E6E6FF"/>
                    </a:solidFill>
                  </a:tcPr>
                </a:tc>
                <a:tc hMerge="1">
                  <a:txBody>
                    <a:bodyPr/>
                    <a:lstStyle/>
                    <a:p>
                      <a:endParaRPr lang="ru-RU"/>
                    </a:p>
                  </a:txBody>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503591620"/>
              </p:ext>
            </p:extLst>
          </p:nvPr>
        </p:nvGraphicFramePr>
        <p:xfrm>
          <a:off x="107504" y="1411560"/>
          <a:ext cx="8957128" cy="5342565"/>
        </p:xfrm>
        <a:graphic>
          <a:graphicData uri="http://schemas.openxmlformats.org/drawingml/2006/table">
            <a:tbl>
              <a:tblPr firstRow="1" bandRow="1">
                <a:tableStyleId>{F5AB1C69-6EDB-4FF4-983F-18BD219EF322}</a:tableStyleId>
              </a:tblPr>
              <a:tblGrid>
                <a:gridCol w="5866680"/>
                <a:gridCol w="1080120"/>
                <a:gridCol w="1008112"/>
                <a:gridCol w="1002216"/>
              </a:tblGrid>
              <a:tr h="35097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1" i="0" u="none" strike="noStrike">
                          <a:solidFill>
                            <a:srgbClr val="000000"/>
                          </a:solidFill>
                          <a:effectLst/>
                          <a:latin typeface="Times New Roman"/>
                        </a:rPr>
                        <a:t>95 260 171,22</a:t>
                      </a:r>
                    </a:p>
                  </a:txBody>
                  <a:tcPr marL="9525" marR="9525" marT="9525" marB="0" anchor="ctr"/>
                </a:tc>
                <a:tc>
                  <a:txBody>
                    <a:bodyPr/>
                    <a:lstStyle/>
                    <a:p>
                      <a:pPr algn="r" fontAlgn="ctr"/>
                      <a:r>
                        <a:rPr lang="ru-RU" sz="1200" b="1" i="0" u="none" strike="noStrike">
                          <a:solidFill>
                            <a:srgbClr val="000000"/>
                          </a:solidFill>
                          <a:effectLst/>
                          <a:latin typeface="Times New Roman"/>
                        </a:rPr>
                        <a:t>66 031 856,87</a:t>
                      </a:r>
                    </a:p>
                  </a:txBody>
                  <a:tcPr marL="9525" marR="9525" marT="9525" marB="0" anchor="ctr"/>
                </a:tc>
                <a:tc>
                  <a:txBody>
                    <a:bodyPr/>
                    <a:lstStyle/>
                    <a:p>
                      <a:pPr algn="r" fontAlgn="ctr"/>
                      <a:r>
                        <a:rPr lang="ru-RU" sz="1200" b="1" i="0" u="none" strike="noStrike" dirty="0">
                          <a:solidFill>
                            <a:srgbClr val="000000"/>
                          </a:solidFill>
                          <a:effectLst/>
                          <a:latin typeface="Times New Roman"/>
                        </a:rPr>
                        <a:t>66 118 372,07</a:t>
                      </a:r>
                    </a:p>
                  </a:txBody>
                  <a:tcPr marL="9525" marR="9525" marT="9525" marB="0" anchor="ct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1 "Развитие системы культуры и дополнительного образования сферы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1" i="0" u="none" strike="noStrike">
                          <a:solidFill>
                            <a:srgbClr val="000000"/>
                          </a:solidFill>
                          <a:effectLst/>
                          <a:latin typeface="Times New Roman"/>
                        </a:rPr>
                        <a:t>69 607 197,49</a:t>
                      </a:r>
                    </a:p>
                  </a:txBody>
                  <a:tcPr marL="9525" marR="9525" marT="9525" marB="0" anchor="ctr"/>
                </a:tc>
                <a:tc>
                  <a:txBody>
                    <a:bodyPr/>
                    <a:lstStyle/>
                    <a:p>
                      <a:pPr algn="r" fontAlgn="ctr"/>
                      <a:r>
                        <a:rPr lang="ru-RU" sz="1200" b="1" i="0" u="none" strike="noStrike">
                          <a:solidFill>
                            <a:srgbClr val="000000"/>
                          </a:solidFill>
                          <a:effectLst/>
                          <a:latin typeface="Times New Roman"/>
                        </a:rPr>
                        <a:t>65 501 856,87</a:t>
                      </a:r>
                    </a:p>
                  </a:txBody>
                  <a:tcPr marL="9525" marR="9525" marT="9525" marB="0" anchor="ctr"/>
                </a:tc>
                <a:tc>
                  <a:txBody>
                    <a:bodyPr/>
                    <a:lstStyle/>
                    <a:p>
                      <a:pPr algn="r" fontAlgn="ctr"/>
                      <a:r>
                        <a:rPr lang="ru-RU" sz="1200" b="1" i="0" u="none" strike="noStrike" dirty="0">
                          <a:solidFill>
                            <a:srgbClr val="000000"/>
                          </a:solidFill>
                          <a:effectLst/>
                          <a:latin typeface="Times New Roman"/>
                        </a:rPr>
                        <a:t>65 858 372,07</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Выполнение учреждениями культуры муниципальных заданий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66 305 533,82</a:t>
                      </a:r>
                    </a:p>
                  </a:txBody>
                  <a:tcPr marL="9525" marR="9525" marT="9525" marB="0" anchor="ctr"/>
                </a:tc>
                <a:tc>
                  <a:txBody>
                    <a:bodyPr/>
                    <a:lstStyle/>
                    <a:p>
                      <a:pPr algn="r" fontAlgn="ctr"/>
                      <a:r>
                        <a:rPr lang="ru-RU" sz="1200" b="0" i="0" u="none" strike="noStrike">
                          <a:solidFill>
                            <a:srgbClr val="000000"/>
                          </a:solidFill>
                          <a:effectLst/>
                          <a:latin typeface="Times New Roman"/>
                        </a:rPr>
                        <a:t>64 537 156,87</a:t>
                      </a:r>
                    </a:p>
                  </a:txBody>
                  <a:tcPr marL="9525" marR="9525" marT="9525" marB="0" anchor="ctr"/>
                </a:tc>
                <a:tc>
                  <a:txBody>
                    <a:bodyPr/>
                    <a:lstStyle/>
                    <a:p>
                      <a:pPr algn="r" fontAlgn="ctr"/>
                      <a:r>
                        <a:rPr lang="ru-RU" sz="1200" b="0" i="0" u="none" strike="noStrike">
                          <a:solidFill>
                            <a:srgbClr val="000000"/>
                          </a:solidFill>
                          <a:effectLst/>
                          <a:latin typeface="Times New Roman"/>
                        </a:rPr>
                        <a:t>64 902 072,07</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762 605,16</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249 940,93</a:t>
                      </a:r>
                    </a:p>
                  </a:txBody>
                  <a:tcPr marL="9525" marR="9525" marT="9525" marB="0" anchor="ctr"/>
                </a:tc>
                <a:tc>
                  <a:txBody>
                    <a:bodyPr/>
                    <a:lstStyle/>
                    <a:p>
                      <a:pPr algn="r" fontAlgn="ctr"/>
                      <a:r>
                        <a:rPr lang="ru-RU" sz="1200" b="0" i="0" u="none" strike="noStrike" dirty="0">
                          <a:solidFill>
                            <a:srgbClr val="000000"/>
                          </a:solidFill>
                          <a:effectLst/>
                          <a:latin typeface="Times New Roman"/>
                        </a:rPr>
                        <a:t>350 000,00</a:t>
                      </a:r>
                    </a:p>
                  </a:txBody>
                  <a:tcPr marL="9525" marR="9525" marT="9525" marB="0" anchor="ctr"/>
                </a:tc>
                <a:tc>
                  <a:txBody>
                    <a:bodyPr/>
                    <a:lstStyle/>
                    <a:p>
                      <a:pPr algn="r" fontAlgn="ctr"/>
                      <a:r>
                        <a:rPr lang="ru-RU" sz="1200" b="0" i="0" u="none" strike="noStrike">
                          <a:solidFill>
                            <a:srgbClr val="000000"/>
                          </a:solidFill>
                          <a:effectLst/>
                          <a:latin typeface="Times New Roman"/>
                        </a:rPr>
                        <a:t>350 000,00</a:t>
                      </a:r>
                    </a:p>
                  </a:txBody>
                  <a:tcPr marL="9525" marR="9525" marT="9525" marB="0" anchor="ctr"/>
                </a:tc>
              </a:tr>
              <a:tr h="484993">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Поддержка творческих коллективов МО ГО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60 000,00</a:t>
                      </a:r>
                    </a:p>
                  </a:txBody>
                  <a:tcPr marL="9525" marR="9525" marT="9525" marB="0" anchor="ctr"/>
                </a:tc>
                <a:tc>
                  <a:txBody>
                    <a:bodyPr/>
                    <a:lstStyle/>
                    <a:p>
                      <a:pPr algn="r" fontAlgn="ctr"/>
                      <a:r>
                        <a:rPr lang="ru-RU" sz="1200" b="0" i="0" u="none" strike="noStrike">
                          <a:solidFill>
                            <a:srgbClr val="000000"/>
                          </a:solidFill>
                          <a:effectLst/>
                          <a:latin typeface="Times New Roman"/>
                        </a:rPr>
                        <a:t>60 000,00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Комплектование документных и книжных фондов</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89 180,00</a:t>
                      </a:r>
                    </a:p>
                  </a:txBody>
                  <a:tcPr marL="9525" marR="9525" marT="9525" marB="0" anchor="ctr"/>
                </a:tc>
                <a:tc>
                  <a:txBody>
                    <a:bodyPr/>
                    <a:lstStyle/>
                    <a:p>
                      <a:pPr algn="r" fontAlgn="ctr"/>
                      <a:r>
                        <a:rPr lang="ru-RU" sz="1200" b="0" i="0" u="none" strike="noStrike">
                          <a:solidFill>
                            <a:srgbClr val="000000"/>
                          </a:solidFill>
                          <a:effectLst/>
                          <a:latin typeface="Times New Roman"/>
                        </a:rPr>
                        <a:t>48 000,00</a:t>
                      </a:r>
                    </a:p>
                  </a:txBody>
                  <a:tcPr marL="9525" marR="9525" marT="9525" marB="0" anchor="ctr"/>
                </a:tc>
                <a:tc>
                  <a:txBody>
                    <a:bodyPr/>
                    <a:lstStyle/>
                    <a:p>
                      <a:pPr algn="r" fontAlgn="ctr"/>
                      <a:r>
                        <a:rPr lang="ru-RU" sz="1200" b="0" i="0" u="none" strike="noStrike">
                          <a:solidFill>
                            <a:srgbClr val="000000"/>
                          </a:solidFill>
                          <a:effectLst/>
                          <a:latin typeface="Times New Roman"/>
                        </a:rPr>
                        <a:t>48 000,00</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Внедрение информационных технологий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Укрепление учебной, материально-технической базы учреждений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1 609 837,58</a:t>
                      </a:r>
                    </a:p>
                  </a:txBody>
                  <a:tcPr marL="9525" marR="9525" marT="9525" marB="0" anchor="ctr"/>
                </a:tc>
                <a:tc>
                  <a:txBody>
                    <a:bodyPr/>
                    <a:lstStyle/>
                    <a:p>
                      <a:pPr algn="r" fontAlgn="ctr"/>
                      <a:r>
                        <a:rPr lang="ru-RU" sz="1200" b="0" i="0" u="none" strike="noStrike">
                          <a:solidFill>
                            <a:srgbClr val="000000"/>
                          </a:solidFill>
                          <a:effectLst/>
                          <a:latin typeface="Times New Roman"/>
                        </a:rPr>
                        <a:t>225 000,00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c>
                  <a:txBody>
                    <a:bodyPr/>
                    <a:lstStyle/>
                    <a:p>
                      <a:pPr algn="r" fontAlgn="ctr"/>
                      <a:r>
                        <a:rPr lang="ru-RU" sz="1200" b="0" i="0" u="none" strike="noStrike">
                          <a:solidFill>
                            <a:srgbClr val="000000"/>
                          </a:solidFill>
                          <a:effectLst/>
                          <a:latin typeface="Times New Roman"/>
                        </a:rPr>
                        <a:t>166 700,00</a:t>
                      </a:r>
                    </a:p>
                  </a:txBody>
                  <a:tcPr marL="9525" marR="9525" marT="9525" marB="0" anchor="ctr"/>
                </a:tc>
                <a:tc>
                  <a:txBody>
                    <a:bodyPr/>
                    <a:lstStyle/>
                    <a:p>
                      <a:pPr algn="r" fontAlgn="ctr"/>
                      <a:r>
                        <a:rPr lang="ru-RU" sz="1200" b="0" i="0" u="none" strike="noStrike">
                          <a:solidFill>
                            <a:srgbClr val="000000"/>
                          </a:solidFill>
                          <a:effectLst/>
                          <a:latin typeface="Times New Roman"/>
                        </a:rPr>
                        <a:t>183 300,00</a:t>
                      </a: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340 100,00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23382" y="4183030"/>
            <a:ext cx="4088578" cy="256039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1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440993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897413599"/>
              </p:ext>
            </p:extLst>
          </p:nvPr>
        </p:nvGraphicFramePr>
        <p:xfrm>
          <a:off x="4644008" y="4766436"/>
          <a:ext cx="4103992" cy="20023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20004198"/>
              </p:ext>
            </p:extLst>
          </p:nvPr>
        </p:nvGraphicFramePr>
        <p:xfrm>
          <a:off x="71655" y="519098"/>
          <a:ext cx="9000689" cy="3354420"/>
        </p:xfrm>
        <a:graphic>
          <a:graphicData uri="http://schemas.openxmlformats.org/drawingml/2006/table">
            <a:tbl>
              <a:tblPr firstRow="1" bandRow="1">
                <a:tableStyleId>{F5AB1C69-6EDB-4FF4-983F-18BD219EF322}</a:tableStyleId>
              </a:tblPr>
              <a:tblGrid>
                <a:gridCol w="5931232"/>
                <a:gridCol w="1025151"/>
                <a:gridCol w="1025151"/>
                <a:gridCol w="1019155"/>
              </a:tblGrid>
              <a:tr h="309722">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97033">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1" i="0" u="none" strike="noStrike">
                          <a:solidFill>
                            <a:srgbClr val="000000"/>
                          </a:solidFill>
                          <a:effectLst/>
                          <a:latin typeface="Times New Roman"/>
                        </a:rPr>
                        <a:t> </a:t>
                      </a:r>
                    </a:p>
                  </a:txBody>
                  <a:tcPr marL="9525" marR="9525" marT="9525" marB="0" anchor="ctr"/>
                </a:tc>
                <a:tc>
                  <a:txBody>
                    <a:bodyPr/>
                    <a:lstStyle/>
                    <a:p>
                      <a:pPr algn="r" fontAlgn="ctr"/>
                      <a:r>
                        <a:rPr lang="ru-RU" sz="1200" b="1" i="0" u="none" strike="noStrike">
                          <a:solidFill>
                            <a:srgbClr val="000000"/>
                          </a:solidFill>
                          <a:effectLst/>
                          <a:latin typeface="Times New Roman"/>
                        </a:rPr>
                        <a:t>60 000,00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60 000,00</a:t>
                      </a:r>
                    </a:p>
                  </a:txBody>
                  <a:tcPr marL="9525" marR="9525" marT="9525" marB="0" anchor="ctr"/>
                </a:tc>
              </a:tr>
              <a:tr h="397033">
                <a:tc>
                  <a:txBody>
                    <a:bodyPr/>
                    <a:lstStyle/>
                    <a:p>
                      <a:pPr algn="l" fontAlgn="ctr"/>
                      <a:r>
                        <a:rPr lang="ru-RU" sz="1000" b="0" i="0" u="none" strike="noStrike">
                          <a:solidFill>
                            <a:srgbClr val="000000"/>
                          </a:solidFill>
                          <a:effectLst/>
                          <a:latin typeface="Times New Roman"/>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35 000,00</a:t>
                      </a:r>
                    </a:p>
                  </a:txBody>
                  <a:tcPr marL="9525" marR="9525" marT="9525" marB="0" anchor="ctr"/>
                </a:tc>
                <a:tc>
                  <a:txBody>
                    <a:bodyPr/>
                    <a:lstStyle/>
                    <a:p>
                      <a:pPr algn="r" fontAlgn="ctr"/>
                      <a:r>
                        <a:rPr lang="ru-RU" sz="1200" b="0" i="0" u="none" strike="noStrike">
                          <a:solidFill>
                            <a:srgbClr val="000000"/>
                          </a:solidFill>
                          <a:effectLst/>
                          <a:latin typeface="Times New Roman"/>
                        </a:rPr>
                        <a:t>35 000,00</a:t>
                      </a:r>
                    </a:p>
                  </a:txBody>
                  <a:tcPr marL="9525" marR="9525" marT="9525" marB="0" anchor="ctr"/>
                </a:tc>
              </a:tr>
              <a:tr h="203555">
                <a:tc>
                  <a:txBody>
                    <a:bodyPr/>
                    <a:lstStyle/>
                    <a:p>
                      <a:pPr algn="l" fontAlgn="ctr"/>
                      <a:r>
                        <a:rPr lang="ru-RU" sz="1000" b="0" i="0" u="none" strike="noStrike">
                          <a:solidFill>
                            <a:srgbClr val="000000"/>
                          </a:solidFill>
                          <a:effectLst/>
                          <a:latin typeface="Times New Roman"/>
                        </a:rPr>
                        <a:t>Организация и проведение Дней национальных культур</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r>
              <a:tr h="203555">
                <a:tc>
                  <a:txBody>
                    <a:bodyPr/>
                    <a:lstStyle/>
                    <a:p>
                      <a:pPr algn="l" fontAlgn="ctr"/>
                      <a:r>
                        <a:rPr lang="ru-RU" sz="1000" b="0" i="0" u="none" strike="noStrike">
                          <a:solidFill>
                            <a:srgbClr val="000000"/>
                          </a:solidFill>
                          <a:effectLst/>
                          <a:latin typeface="Times New Roman"/>
                        </a:rPr>
                        <a:t>Организация выставок-ярмарок народных художественных промыслов</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r>
              <a:tr h="397033">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1" i="0" u="none" strike="noStrike">
                          <a:solidFill>
                            <a:srgbClr val="000000"/>
                          </a:solidFill>
                          <a:effectLst/>
                          <a:latin typeface="Times New Roman"/>
                        </a:rPr>
                        <a:t>25 652 973,73</a:t>
                      </a:r>
                    </a:p>
                  </a:txBody>
                  <a:tcPr marL="9525" marR="9525" marT="9525" marB="0" anchor="ctr"/>
                </a:tc>
                <a:tc>
                  <a:txBody>
                    <a:bodyPr/>
                    <a:lstStyle/>
                    <a:p>
                      <a:pPr algn="r" fontAlgn="ctr"/>
                      <a:r>
                        <a:rPr lang="ru-RU" sz="1200" b="1" i="0" u="none" strike="noStrike">
                          <a:solidFill>
                            <a:srgbClr val="000000"/>
                          </a:solidFill>
                          <a:effectLst/>
                          <a:latin typeface="Times New Roman"/>
                        </a:rPr>
                        <a:t>470 000,00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200 000,00</a:t>
                      </a:r>
                    </a:p>
                  </a:txBody>
                  <a:tcPr marL="9525" marR="9525" marT="9525" marB="0" anchor="ctr"/>
                </a:tc>
              </a:tr>
              <a:tr h="590511">
                <a:tc>
                  <a:txBody>
                    <a:bodyPr/>
                    <a:lstStyle/>
                    <a:p>
                      <a:pPr algn="l" fontAlgn="ctr"/>
                      <a:r>
                        <a:rPr lang="ru-RU" sz="1200" b="0" i="0" u="none" strike="noStrike" dirty="0">
                          <a:solidFill>
                            <a:srgbClr val="000000"/>
                          </a:solidFill>
                          <a:effectLst/>
                          <a:latin typeface="Times New Roman"/>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a:t>
                      </a:r>
                    </a:p>
                  </a:txBody>
                  <a:tcPr marL="9525" marR="9525" marT="9525" marB="0" anchor="ctr"/>
                </a:tc>
                <a:tc>
                  <a:txBody>
                    <a:bodyPr/>
                    <a:lstStyle/>
                    <a:p>
                      <a:pPr algn="r" fontAlgn="ctr"/>
                      <a:r>
                        <a:rPr lang="ru-RU" sz="1200" b="0" i="0" u="none" strike="noStrike">
                          <a:solidFill>
                            <a:srgbClr val="000000"/>
                          </a:solidFill>
                          <a:effectLst/>
                          <a:latin typeface="Times New Roman"/>
                        </a:rPr>
                        <a:t>1 292 622,84</a:t>
                      </a:r>
                    </a:p>
                  </a:txBody>
                  <a:tcPr marL="9525" marR="9525" marT="9525" marB="0" anchor="ctr"/>
                </a:tc>
                <a:tc>
                  <a:txBody>
                    <a:bodyPr/>
                    <a:lstStyle/>
                    <a:p>
                      <a:pPr algn="r" fontAlgn="ctr"/>
                      <a:r>
                        <a:rPr lang="ru-RU" sz="1200" b="0" i="0" u="none" strike="noStrike">
                          <a:solidFill>
                            <a:srgbClr val="000000"/>
                          </a:solidFill>
                          <a:effectLst/>
                          <a:latin typeface="Times New Roman"/>
                        </a:rPr>
                        <a:t>470 000,00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427989">
                <a:tc>
                  <a:txBody>
                    <a:bodyPr/>
                    <a:lstStyle/>
                    <a:p>
                      <a:pPr algn="l" fontAlgn="ctr"/>
                      <a:r>
                        <a:rPr lang="ru-RU" sz="1200" b="0" i="0" u="none" strike="noStrike" dirty="0">
                          <a:solidFill>
                            <a:srgbClr val="000000"/>
                          </a:solidFill>
                          <a:effectLst/>
                          <a:latin typeface="Times New Roman"/>
                        </a:rPr>
                        <a:t>Строительство социокультурного центра в с</a:t>
                      </a:r>
                      <a:r>
                        <a:rPr lang="ru-RU" sz="1200" b="0" i="0" u="none" strike="noStrike" dirty="0" smtClean="0">
                          <a:solidFill>
                            <a:srgbClr val="000000"/>
                          </a:solidFill>
                          <a:effectLst/>
                          <a:latin typeface="Times New Roman"/>
                        </a:rPr>
                        <a:t>. Подчерье</a:t>
                      </a:r>
                      <a:r>
                        <a:rPr lang="ru-RU" sz="1200" b="0" i="0" u="none" strike="noStrike" dirty="0">
                          <a:solidFill>
                            <a:srgbClr val="000000"/>
                          </a:solidFill>
                          <a:effectLst/>
                          <a:latin typeface="Times New Roman"/>
                        </a:rPr>
                        <a:t>, в том числе проведение проектно-изыскательских работ и разработка проектно-сметной документации</a:t>
                      </a:r>
                    </a:p>
                  </a:txBody>
                  <a:tcPr marL="9525" marR="9525" marT="9525" marB="0" anchor="ctr"/>
                </a:tc>
                <a:tc>
                  <a:txBody>
                    <a:bodyPr/>
                    <a:lstStyle/>
                    <a:p>
                      <a:pPr algn="r" fontAlgn="ctr"/>
                      <a:r>
                        <a:rPr lang="ru-RU" sz="1200" b="0" i="0" u="none" strike="noStrike">
                          <a:solidFill>
                            <a:srgbClr val="000000"/>
                          </a:solidFill>
                          <a:effectLst/>
                          <a:latin typeface="Times New Roman"/>
                        </a:rPr>
                        <a:t>593 751,05</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427989">
                <a:tc>
                  <a:txBody>
                    <a:bodyPr/>
                    <a:lstStyle/>
                    <a:p>
                      <a:pPr algn="l" fontAlgn="t"/>
                      <a:r>
                        <a:rPr lang="ru-RU" sz="1200" b="0" i="0" u="none" strike="noStrike" dirty="0">
                          <a:solidFill>
                            <a:srgbClr val="000000"/>
                          </a:solidFill>
                          <a:effectLst/>
                          <a:latin typeface="Times New Roman"/>
                        </a:rPr>
                        <a:t>Строительство социокультурного центра в </a:t>
                      </a:r>
                      <a:r>
                        <a:rPr lang="ru-RU" sz="1200" b="0" i="0" u="none" strike="noStrike" dirty="0" err="1">
                          <a:solidFill>
                            <a:srgbClr val="000000"/>
                          </a:solidFill>
                          <a:effectLst/>
                          <a:latin typeface="Times New Roman"/>
                        </a:rPr>
                        <a:t>с.Подчерье</a:t>
                      </a:r>
                      <a:r>
                        <a:rPr lang="ru-RU" sz="1200" b="0" i="0" u="none" strike="noStrike" dirty="0">
                          <a:solidFill>
                            <a:srgbClr val="000000"/>
                          </a:solidFill>
                          <a:effectLst/>
                          <a:latin typeface="Times New Roman"/>
                        </a:rPr>
                        <a:t>, в том числе проведение проектно-изыскательских работ и разработка проектно-сметной документации</a:t>
                      </a:r>
                    </a:p>
                  </a:txBody>
                  <a:tcPr marL="9525" marR="9525" marT="9525" marB="0"/>
                </a:tc>
                <a:tc>
                  <a:txBody>
                    <a:bodyPr/>
                    <a:lstStyle/>
                    <a:p>
                      <a:pPr algn="r" fontAlgn="ctr"/>
                      <a:r>
                        <a:rPr lang="ru-RU" sz="1200" b="0" i="0" u="none" strike="noStrike">
                          <a:solidFill>
                            <a:srgbClr val="000000"/>
                          </a:solidFill>
                          <a:effectLst/>
                          <a:latin typeface="Times New Roman"/>
                        </a:rPr>
                        <a:t>23 766 599,84</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2592897929"/>
              </p:ext>
            </p:extLst>
          </p:nvPr>
        </p:nvGraphicFramePr>
        <p:xfrm>
          <a:off x="251999" y="1465234"/>
          <a:ext cx="8602921" cy="5134252"/>
        </p:xfrm>
        <a:graphic>
          <a:graphicData uri="http://schemas.openxmlformats.org/drawingml/2006/table">
            <a:tbl>
              <a:tblPr>
                <a:tableStyleId>{E8B1032C-EA38-4F05-BA0D-38AFFFC7BED3}</a:tableStyleId>
              </a:tblPr>
              <a:tblGrid>
                <a:gridCol w="2611637"/>
                <a:gridCol w="959939"/>
                <a:gridCol w="512482"/>
                <a:gridCol w="636242"/>
                <a:gridCol w="611885"/>
                <a:gridCol w="604314"/>
                <a:gridCol w="579957"/>
                <a:gridCol w="611885"/>
                <a:gridCol w="737290"/>
                <a:gridCol w="737290"/>
              </a:tblGrid>
              <a:tr h="525469">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artDeco"/>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23610">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574063">
                <a:tc>
                  <a:txBody>
                    <a:bodyPr/>
                    <a:lstStyle/>
                    <a:p>
                      <a:pPr>
                        <a:spcAft>
                          <a:spcPts val="0"/>
                        </a:spcAft>
                      </a:pPr>
                      <a:r>
                        <a:rPr lang="ru-RU" sz="1200" dirty="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a:t>
                      </a:r>
                      <a:r>
                        <a:rPr lang="ru-RU" sz="1200" dirty="0" smtClean="0">
                          <a:solidFill>
                            <a:srgbClr val="000000"/>
                          </a:solidFill>
                          <a:effectLst/>
                          <a:latin typeface="Times New Roman"/>
                          <a:ea typeface="Times New Roman"/>
                        </a:rPr>
                        <a:t> округе </a:t>
                      </a:r>
                      <a:r>
                        <a:rPr lang="ru-RU" sz="1200" dirty="0">
                          <a:solidFill>
                            <a:srgbClr val="000000"/>
                          </a:solidFill>
                          <a:effectLst/>
                          <a:latin typeface="Times New Roman"/>
                          <a:ea typeface="Times New Roman"/>
                        </a:rPr>
                        <a:t>«Вуктыл»</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16,3</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16,4</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r>
              <a:tr h="734957">
                <a:tc>
                  <a:txBody>
                    <a:bodyPr/>
                    <a:lstStyle/>
                    <a:p>
                      <a:pPr>
                        <a:spcAft>
                          <a:spcPts val="0"/>
                        </a:spcAft>
                      </a:pPr>
                      <a:r>
                        <a:rPr lang="ru-RU" sz="1200">
                          <a:solidFill>
                            <a:srgbClr val="000000"/>
                          </a:solidFill>
                          <a:effectLst/>
                          <a:latin typeface="Times New Roman"/>
                          <a:ea typeface="Times New Roman"/>
                        </a:rPr>
                        <a:t>Рост посещений учреждений культуры населением городского округа «Вуктыл» к уровню  2010 года</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r>
              <a:tr h="599969">
                <a:tc>
                  <a:txBody>
                    <a:bodyPr/>
                    <a:lstStyle/>
                    <a:p>
                      <a:pPr>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73,1</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73,2</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r>
              <a:tr h="1764596">
                <a:tc>
                  <a:txBody>
                    <a:bodyPr/>
                    <a:lstStyle/>
                    <a:p>
                      <a:pPr>
                        <a:spcAft>
                          <a:spcPts val="0"/>
                        </a:spcAft>
                      </a:pPr>
                      <a:r>
                        <a:rPr lang="ru-RU" sz="1200" dirty="0">
                          <a:solidFill>
                            <a:srgbClr val="000000"/>
                          </a:solidFill>
                          <a:effectLst/>
                          <a:latin typeface="Times New Roman"/>
                          <a:ea typeface="Times New Roman"/>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11,0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12,0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13,5</a:t>
                      </a:r>
                      <a:endParaRPr lang="ru-RU" sz="1200" dirty="0">
                        <a:effectLst/>
                        <a:latin typeface="Times New Roman"/>
                        <a:ea typeface="Times New Roman"/>
                      </a:endParaRPr>
                    </a:p>
                  </a:txBody>
                  <a:tcPr marL="34925" marR="34925" marT="34925" marB="34925">
                    <a:cell3D prstMaterial="dkEdge">
                      <a:bevel prst="artDeco"/>
                      <a:lightRig rig="flood" dir="t"/>
                    </a:cell3D>
                  </a:tcPr>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149292476"/>
              </p:ext>
            </p:extLst>
          </p:nvPr>
        </p:nvGraphicFramePr>
        <p:xfrm>
          <a:off x="107572" y="1620168"/>
          <a:ext cx="8964496" cy="4767719"/>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14 136 508,45</a:t>
                      </a:r>
                    </a:p>
                  </a:txBody>
                  <a:tcPr marL="9525" marR="9525" marT="9525" marB="0" anchor="ctr"/>
                </a:tc>
                <a:tc>
                  <a:txBody>
                    <a:bodyPr/>
                    <a:lstStyle/>
                    <a:p>
                      <a:pPr algn="ctr" fontAlgn="ctr"/>
                      <a:r>
                        <a:rPr lang="ru-RU" sz="1200" b="1" i="0" u="none" strike="noStrike">
                          <a:solidFill>
                            <a:srgbClr val="000000"/>
                          </a:solidFill>
                          <a:effectLst/>
                          <a:latin typeface="Times New Roman"/>
                        </a:rPr>
                        <a:t>9 553 237,96</a:t>
                      </a:r>
                    </a:p>
                  </a:txBody>
                  <a:tcPr marL="9525" marR="9525" marT="9525" marB="0" anchor="ctr"/>
                </a:tc>
                <a:tc>
                  <a:txBody>
                    <a:bodyPr/>
                    <a:lstStyle/>
                    <a:p>
                      <a:pPr algn="ctr" fontAlgn="ctr"/>
                      <a:r>
                        <a:rPr lang="ru-RU" sz="1200" b="1" i="0" u="none" strike="noStrike" dirty="0">
                          <a:solidFill>
                            <a:srgbClr val="000000"/>
                          </a:solidFill>
                          <a:effectLst/>
                          <a:latin typeface="Times New Roman"/>
                        </a:rPr>
                        <a:t>9 599 002,04</a:t>
                      </a:r>
                    </a:p>
                  </a:txBody>
                  <a:tcPr marL="9525" marR="9525" marT="9525" marB="0" anchor="ctr"/>
                </a:tc>
              </a:tr>
              <a:tr h="358203">
                <a:tc>
                  <a:txBody>
                    <a:bodyPr/>
                    <a:lstStyle/>
                    <a:p>
                      <a:pPr algn="l" fontAlgn="ctr"/>
                      <a:r>
                        <a:rPr lang="ru-RU" sz="1200" b="0" i="0" u="none" strike="noStrike" dirty="0">
                          <a:solidFill>
                            <a:srgbClr val="000000"/>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11 994 169,74</a:t>
                      </a:r>
                    </a:p>
                  </a:txBody>
                  <a:tcPr marL="9525" marR="9525" marT="9525" marB="0" anchor="ctr"/>
                </a:tc>
                <a:tc>
                  <a:txBody>
                    <a:bodyPr/>
                    <a:lstStyle/>
                    <a:p>
                      <a:pPr algn="ctr" fontAlgn="ctr"/>
                      <a:r>
                        <a:rPr lang="ru-RU" sz="1200" b="0" i="0" u="none" strike="noStrike">
                          <a:solidFill>
                            <a:srgbClr val="000000"/>
                          </a:solidFill>
                          <a:effectLst/>
                          <a:latin typeface="Times New Roman"/>
                        </a:rPr>
                        <a:t>9 553 237,96</a:t>
                      </a:r>
                    </a:p>
                  </a:txBody>
                  <a:tcPr marL="9525" marR="9525" marT="9525" marB="0" anchor="ctr"/>
                </a:tc>
                <a:tc>
                  <a:txBody>
                    <a:bodyPr/>
                    <a:lstStyle/>
                    <a:p>
                      <a:pPr algn="ctr" fontAlgn="ctr"/>
                      <a:r>
                        <a:rPr lang="ru-RU" sz="1200" b="0" i="0" u="none" strike="noStrike">
                          <a:solidFill>
                            <a:srgbClr val="000000"/>
                          </a:solidFill>
                          <a:effectLst/>
                          <a:latin typeface="Times New Roman"/>
                        </a:rPr>
                        <a:t>9 599 002,04</a:t>
                      </a:r>
                    </a:p>
                  </a:txBody>
                  <a:tcPr marL="9525" marR="9525" marT="9525" marB="0" anchor="ctr"/>
                </a:tc>
              </a:tr>
              <a:tr h="358203">
                <a:tc>
                  <a:txBody>
                    <a:bodyPr/>
                    <a:lstStyle/>
                    <a:p>
                      <a:pPr algn="l" fontAlgn="ctr"/>
                      <a:r>
                        <a:rPr lang="ru-RU" sz="1200" b="0" i="0" u="none" strike="noStrike" dirty="0">
                          <a:solidFill>
                            <a:srgbClr val="000000"/>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a:solidFill>
                            <a:srgbClr val="000000"/>
                          </a:solidFill>
                          <a:effectLst/>
                          <a:latin typeface="Times New Roman"/>
                        </a:rPr>
                        <a:t>11 106 194,26</a:t>
                      </a:r>
                    </a:p>
                  </a:txBody>
                  <a:tcPr marL="9525" marR="9525" marT="9525" marB="0" anchor="ctr"/>
                </a:tc>
                <a:tc>
                  <a:txBody>
                    <a:bodyPr/>
                    <a:lstStyle/>
                    <a:p>
                      <a:pPr algn="ctr" fontAlgn="ctr"/>
                      <a:r>
                        <a:rPr lang="ru-RU" sz="1200" b="0" i="0" u="none" strike="noStrike">
                          <a:solidFill>
                            <a:srgbClr val="000000"/>
                          </a:solidFill>
                          <a:effectLst/>
                          <a:latin typeface="Times New Roman"/>
                        </a:rPr>
                        <a:t>8 622 237,96</a:t>
                      </a:r>
                    </a:p>
                  </a:txBody>
                  <a:tcPr marL="9525" marR="9525" marT="9525" marB="0" anchor="ctr"/>
                </a:tc>
                <a:tc>
                  <a:txBody>
                    <a:bodyPr/>
                    <a:lstStyle/>
                    <a:p>
                      <a:pPr algn="ctr" fontAlgn="ctr"/>
                      <a:r>
                        <a:rPr lang="ru-RU" sz="1200" b="0" i="0" u="none" strike="noStrike">
                          <a:solidFill>
                            <a:srgbClr val="000000"/>
                          </a:solidFill>
                          <a:effectLst/>
                          <a:latin typeface="Times New Roman"/>
                        </a:rPr>
                        <a:t>8 668 002,04</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Обучение и повышение квалификации работников отрасли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Укрепление материально-технической базы объектов спортивной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166 975,48</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6 000,00</a:t>
                      </a:r>
                    </a:p>
                  </a:txBody>
                  <a:tcPr marL="9525" marR="9525" marT="9525" marB="0" anchor="ctr"/>
                </a:tc>
                <a:tc>
                  <a:txBody>
                    <a:bodyPr/>
                    <a:lstStyle/>
                    <a:p>
                      <a:pPr algn="ctr" fontAlgn="ctr"/>
                      <a:r>
                        <a:rPr lang="ru-RU" sz="1200" b="0" i="0" u="none" strike="noStrike">
                          <a:solidFill>
                            <a:srgbClr val="000000"/>
                          </a:solidFill>
                          <a:effectLst/>
                          <a:latin typeface="Times New Roman"/>
                        </a:rPr>
                        <a:t>56 000,00</a:t>
                      </a:r>
                    </a:p>
                  </a:txBody>
                  <a:tcPr marL="9525" marR="9525" marT="9525" marB="0" anchor="ctr"/>
                </a:tc>
                <a:tc>
                  <a:txBody>
                    <a:bodyPr/>
                    <a:lstStyle/>
                    <a:p>
                      <a:pPr algn="ctr" fontAlgn="ctr"/>
                      <a:r>
                        <a:rPr lang="ru-RU" sz="1200" b="0" i="0" u="none" strike="noStrike">
                          <a:solidFill>
                            <a:srgbClr val="000000"/>
                          </a:solidFill>
                          <a:effectLst/>
                          <a:latin typeface="Times New Roman"/>
                        </a:rPr>
                        <a:t>56 000,00</a:t>
                      </a:r>
                    </a:p>
                  </a:txBody>
                  <a:tcPr marL="9525" marR="9525" marT="9525" marB="0" anchor="ctr"/>
                </a:tc>
              </a:tr>
              <a:tr h="362497">
                <a:tc>
                  <a:txBody>
                    <a:bodyPr/>
                    <a:lstStyle/>
                    <a:p>
                      <a:pPr algn="l" fontAlgn="ctr"/>
                      <a:r>
                        <a:rPr lang="ru-RU" sz="1200" b="1" i="0" u="none" strike="noStrike">
                          <a:solidFill>
                            <a:srgbClr val="000000"/>
                          </a:solidFill>
                          <a:effectLst/>
                          <a:latin typeface="Times New Roman"/>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2 142 338,71</a:t>
                      </a:r>
                    </a:p>
                  </a:txBody>
                  <a:tcPr marL="9525" marR="9525" marT="9525" marB="0" anchor="ctr"/>
                </a:tc>
                <a:tc>
                  <a:txBody>
                    <a:bodyPr/>
                    <a:lstStyle/>
                    <a:p>
                      <a:pPr algn="ctr" fontAlgn="ctr"/>
                      <a:r>
                        <a:rPr lang="ru-RU" sz="1200" b="1" i="0" u="none" strike="noStrike">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362497">
                <a:tc>
                  <a:txBody>
                    <a:bodyPr/>
                    <a:lstStyle/>
                    <a:p>
                      <a:pPr algn="l" fontAlgn="ctr"/>
                      <a:r>
                        <a:rPr lang="ru-RU" sz="1200" b="0" i="0" u="none" strike="noStrike" dirty="0">
                          <a:solidFill>
                            <a:srgbClr val="000000"/>
                          </a:solidFill>
                          <a:effectLst/>
                          <a:latin typeface="Times New Roman"/>
                        </a:rPr>
                        <a:t>Строительство, реконструкция, капитальный и текущий ремонт зданий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2 142 338,71</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extLst>
              <p:ext uri="{D42A27DB-BD31-4B8C-83A1-F6EECF244321}">
                <p14:modId xmlns:p14="http://schemas.microsoft.com/office/powerpoint/2010/main" val="2602114181"/>
              </p:ext>
            </p:extLst>
          </p:nvPr>
        </p:nvGraphicFramePr>
        <p:xfrm>
          <a:off x="192600" y="2270560"/>
          <a:ext cx="8837273" cy="205200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119878"/>
                <a:gridCol w="516016"/>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r>
                        <a:rPr lang="ru-RU" sz="1200"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sz="1200" b="0" strike="noStrike" spc="-1" dirty="0">
                        <a:latin typeface="Arial"/>
                      </a:endParaRPr>
                    </a:p>
                  </a:txBody>
                  <a:tcPr marL="90000" marR="90000"/>
                </a:tc>
                <a:tc>
                  <a:txBody>
                    <a:bodyPr/>
                    <a:lstStyle/>
                    <a:p>
                      <a:r>
                        <a:rPr lang="ru-RU" sz="1200" strike="noStrike" spc="-1" dirty="0" smtClean="0">
                          <a:latin typeface="Times New Roman" panose="02020603050405020304" pitchFamily="18" charset="0"/>
                          <a:cs typeface="Times New Roman" panose="02020603050405020304" pitchFamily="18" charset="0"/>
                        </a:rPr>
                        <a:t>2022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18960">
                <a:tc gridSpan="10">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699840">
                <a:tc>
                  <a:txBody>
                    <a:bodyPr/>
                    <a:lstStyle/>
                    <a:p>
                      <a:pPr algn="just"/>
                      <a:r>
                        <a:rPr lang="ru-RU" sz="1200" strike="noStrike" spc="-1" dirty="0">
                          <a:latin typeface="Times New Roman" panose="02020603050405020304" pitchFamily="18" charset="0"/>
                          <a:cs typeface="Times New Roman" panose="02020603050405020304" pitchFamily="18" charset="0"/>
                        </a:rPr>
                        <a:t>Удельный вес населения, систематически занимающегося физической культурой и спортом </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35,28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37,17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40,32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42,84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a:latin typeface="Times New Roman" panose="02020603050405020304" pitchFamily="18" charset="0"/>
                          <a:cs typeface="Times New Roman" panose="02020603050405020304" pitchFamily="18" charset="0"/>
                        </a:rPr>
                        <a:t>45,36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a:latin typeface="Times New Roman" panose="02020603050405020304" pitchFamily="18" charset="0"/>
                          <a:cs typeface="Times New Roman" panose="02020603050405020304" pitchFamily="18" charset="0"/>
                        </a:rPr>
                        <a:t>46,5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46,6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216000">
                <a:tc>
                  <a:txBody>
                    <a:bodyPr/>
                    <a:lstStyle/>
                    <a:p>
                      <a:pPr algn="just"/>
                      <a:r>
                        <a:rPr lang="ru-RU" sz="1200" strike="noStrike" spc="-1">
                          <a:latin typeface="Times New Roman" panose="02020603050405020304" pitchFamily="18" charset="0"/>
                          <a:cs typeface="Times New Roman" panose="02020603050405020304" pitchFamily="18" charset="0"/>
                        </a:rPr>
                        <a:t>Уровень физической подготовки спортсменов: массовые разряды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человек</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220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245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260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smtClean="0">
                          <a:latin typeface="Times New Roman" panose="02020603050405020304" pitchFamily="18" charset="0"/>
                          <a:cs typeface="Times New Roman" panose="02020603050405020304" pitchFamily="18" charset="0"/>
                        </a:rPr>
                        <a:t>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270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275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151814061"/>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713138395"/>
              </p:ext>
            </p:extLst>
          </p:nvPr>
        </p:nvGraphicFramePr>
        <p:xfrm>
          <a:off x="60968" y="1196752"/>
          <a:ext cx="9047536" cy="5603027"/>
        </p:xfrm>
        <a:graphic>
          <a:graphicData uri="http://schemas.openxmlformats.org/drawingml/2006/table">
            <a:tbl>
              <a:tblPr firstRow="1" bandRow="1">
                <a:tableStyleId>{5C22544A-7EE6-4342-B048-85BDC9FD1C3A}</a:tableStyleId>
              </a:tblPr>
              <a:tblGrid>
                <a:gridCol w="6224382"/>
                <a:gridCol w="991568"/>
                <a:gridCol w="952425"/>
                <a:gridCol w="879161"/>
              </a:tblGrid>
              <a:tr h="30754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5 883 365,88</a:t>
                      </a:r>
                    </a:p>
                  </a:txBody>
                  <a:tcPr marL="9525" marR="9525" marT="9525" marB="0" anchor="ctr"/>
                </a:tc>
                <a:tc>
                  <a:txBody>
                    <a:bodyPr/>
                    <a:lstStyle/>
                    <a:p>
                      <a:pPr algn="ctr" fontAlgn="ctr"/>
                      <a:r>
                        <a:rPr lang="ru-RU" sz="1200" b="1" i="0" u="none" strike="noStrike">
                          <a:solidFill>
                            <a:srgbClr val="000000"/>
                          </a:solidFill>
                          <a:effectLst/>
                          <a:latin typeface="Times New Roman"/>
                        </a:rPr>
                        <a:t>7 267 342,84</a:t>
                      </a:r>
                    </a:p>
                  </a:txBody>
                  <a:tcPr marL="9525" marR="9525" marT="9525" marB="0" anchor="ctr"/>
                </a:tc>
                <a:tc>
                  <a:txBody>
                    <a:bodyPr/>
                    <a:lstStyle/>
                    <a:p>
                      <a:pPr algn="ctr" fontAlgn="ctr"/>
                      <a:r>
                        <a:rPr lang="ru-RU" sz="1200" b="1" i="0" u="none" strike="noStrike" dirty="0">
                          <a:solidFill>
                            <a:srgbClr val="000000"/>
                          </a:solidFill>
                          <a:effectLst/>
                          <a:latin typeface="Times New Roman"/>
                        </a:rPr>
                        <a:t>7 110 092,84</a:t>
                      </a:r>
                    </a:p>
                  </a:txBody>
                  <a:tcPr marL="9525" marR="9525" marT="9525" marB="0" anchor="ct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200" b="1" i="0" u="none" strike="noStrike">
                          <a:solidFill>
                            <a:srgbClr val="000000"/>
                          </a:solidFill>
                          <a:effectLst/>
                          <a:latin typeface="Times New Roman"/>
                        </a:rPr>
                        <a:t>1 201 790,00</a:t>
                      </a:r>
                    </a:p>
                  </a:txBody>
                  <a:tcPr marL="9525" marR="9525" marT="9525" marB="0" anchor="ctr"/>
                </a:tc>
                <a:tc>
                  <a:txBody>
                    <a:bodyPr/>
                    <a:lstStyle/>
                    <a:p>
                      <a:pPr algn="ctr" fontAlgn="ctr"/>
                      <a:r>
                        <a:rPr lang="ru-RU" sz="1200" b="1" i="0" u="none" strike="noStrike">
                          <a:solidFill>
                            <a:srgbClr val="000000"/>
                          </a:solidFill>
                          <a:effectLst/>
                          <a:latin typeface="Times New Roman"/>
                        </a:rPr>
                        <a:t>3 413 500,00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3 413 500,00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200" b="0" i="0" u="none" strike="noStrike">
                          <a:solidFill>
                            <a:srgbClr val="000000"/>
                          </a:solidFill>
                          <a:effectLst/>
                          <a:latin typeface="Times New Roman"/>
                        </a:rPr>
                        <a:t>68 500,00</a:t>
                      </a:r>
                    </a:p>
                  </a:txBody>
                  <a:tcPr marL="9525" marR="9525" marT="9525" marB="0" anchor="ctr"/>
                </a:tc>
                <a:tc>
                  <a:txBody>
                    <a:bodyPr/>
                    <a:lstStyle/>
                    <a:p>
                      <a:pPr algn="ctr" fontAlgn="ctr"/>
                      <a:r>
                        <a:rPr lang="ru-RU" sz="1200" b="0" i="0" u="none" strike="noStrike">
                          <a:solidFill>
                            <a:srgbClr val="000000"/>
                          </a:solidFill>
                          <a:effectLst/>
                          <a:latin typeface="Times New Roman"/>
                        </a:rPr>
                        <a:t>68 500,00</a:t>
                      </a:r>
                    </a:p>
                  </a:txBody>
                  <a:tcPr marL="9525" marR="9525" marT="9525" marB="0" anchor="ctr"/>
                </a:tc>
                <a:tc>
                  <a:txBody>
                    <a:bodyPr/>
                    <a:lstStyle/>
                    <a:p>
                      <a:pPr algn="ctr" fontAlgn="ctr"/>
                      <a:r>
                        <a:rPr lang="ru-RU" sz="1200" b="0" i="0" u="none" strike="noStrike">
                          <a:solidFill>
                            <a:srgbClr val="000000"/>
                          </a:solidFill>
                          <a:effectLst/>
                          <a:latin typeface="Times New Roman"/>
                        </a:rPr>
                        <a:t>68 500,00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12 500,00</a:t>
                      </a:r>
                    </a:p>
                  </a:txBody>
                  <a:tcPr marL="9525" marR="9525" marT="9525" marB="0" anchor="ctr"/>
                </a:tc>
                <a:tc>
                  <a:txBody>
                    <a:bodyPr/>
                    <a:lstStyle/>
                    <a:p>
                      <a:pPr algn="ctr" fontAlgn="ctr"/>
                      <a:r>
                        <a:rPr lang="ru-RU" sz="1200" b="0" i="0" u="none" strike="noStrike">
                          <a:solidFill>
                            <a:srgbClr val="000000"/>
                          </a:solidFill>
                          <a:effectLst/>
                          <a:latin typeface="Times New Roman"/>
                        </a:rPr>
                        <a:t>12 500,00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533777">
                <a:tc>
                  <a:txBody>
                    <a:bodyPr/>
                    <a:lstStyle/>
                    <a:p>
                      <a:pPr algn="l" fontAlgn="ctr"/>
                      <a:r>
                        <a:rPr lang="ru-RU" sz="1100" b="0" i="0" u="none" strike="noStrike">
                          <a:solidFill>
                            <a:srgbClr val="000000"/>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tc>
              </a:tr>
              <a:tr h="211452">
                <a:tc>
                  <a:txBody>
                    <a:bodyPr/>
                    <a:lstStyle/>
                    <a:p>
                      <a:pPr algn="l" fontAlgn="ctr"/>
                      <a:r>
                        <a:rPr lang="ru-RU" sz="1100" b="0" i="0" u="none" strike="noStrike">
                          <a:solidFill>
                            <a:srgbClr val="000000"/>
                          </a:solidFill>
                          <a:effectLst/>
                          <a:latin typeface="Times New Roman"/>
                        </a:rPr>
                        <a:t>Оснащение ГО "Вуктыл" средствами пожаротушения"</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200" b="0" i="0" u="none" strike="noStrike">
                          <a:solidFill>
                            <a:srgbClr val="000000"/>
                          </a:solidFill>
                          <a:effectLst/>
                          <a:latin typeface="Times New Roman"/>
                        </a:rPr>
                        <a:t>9 586,65</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200" b="0" i="0" u="none" strike="noStrike">
                          <a:solidFill>
                            <a:srgbClr val="000000"/>
                          </a:solidFill>
                          <a:effectLst/>
                          <a:latin typeface="Times New Roman"/>
                        </a:rPr>
                        <a:t>77 266,67</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436 448,00</a:t>
                      </a:r>
                    </a:p>
                  </a:txBody>
                  <a:tcPr marL="9525" marR="9525" marT="9525" marB="0" anchor="ctr"/>
                </a:tc>
                <a:tc>
                  <a:txBody>
                    <a:bodyPr/>
                    <a:lstStyle/>
                    <a:p>
                      <a:pPr algn="ctr" fontAlgn="ctr"/>
                      <a:r>
                        <a:rPr lang="ru-RU" sz="1200" b="0" i="0" u="none" strike="noStrike">
                          <a:solidFill>
                            <a:srgbClr val="000000"/>
                          </a:solidFill>
                          <a:effectLst/>
                          <a:latin typeface="Times New Roman"/>
                        </a:rPr>
                        <a:t>943 000,00</a:t>
                      </a:r>
                    </a:p>
                  </a:txBody>
                  <a:tcPr marL="9525" marR="9525" marT="9525" marB="0" anchor="ctr"/>
                </a:tc>
                <a:tc>
                  <a:txBody>
                    <a:bodyPr/>
                    <a:lstStyle/>
                    <a:p>
                      <a:pPr algn="ctr" fontAlgn="ctr"/>
                      <a:r>
                        <a:rPr lang="ru-RU" sz="1200" b="0" i="0" u="none" strike="noStrike">
                          <a:solidFill>
                            <a:srgbClr val="000000"/>
                          </a:solidFill>
                          <a:effectLst/>
                          <a:latin typeface="Times New Roman"/>
                        </a:rPr>
                        <a:t>943 000,00</a:t>
                      </a:r>
                    </a:p>
                  </a:txBody>
                  <a:tcPr marL="9525" marR="9525" marT="9525" marB="0" anchor="ctr"/>
                </a:tc>
              </a:tr>
              <a:tr h="606782">
                <a:tc>
                  <a:txBody>
                    <a:bodyPr/>
                    <a:lstStyle/>
                    <a:p>
                      <a:pPr algn="l" fontAlgn="ctr"/>
                      <a:r>
                        <a:rPr lang="ru-RU" sz="1100" b="0" i="0" u="none" strike="noStrike">
                          <a:solidFill>
                            <a:srgbClr val="000000"/>
                          </a:solidFill>
                          <a:effectLst/>
                          <a:latin typeface="Times New Roman"/>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200" b="0" i="0" u="none" strike="noStrike">
                          <a:solidFill>
                            <a:srgbClr val="000000"/>
                          </a:solidFill>
                          <a:effectLst/>
                          <a:latin typeface="Times New Roman"/>
                        </a:rPr>
                        <a:t>206 107,09</a:t>
                      </a:r>
                    </a:p>
                  </a:txBody>
                  <a:tcPr marL="9525" marR="9525" marT="9525" marB="0" anchor="ctr"/>
                </a:tc>
                <a:tc>
                  <a:txBody>
                    <a:bodyPr/>
                    <a:lstStyle/>
                    <a:p>
                      <a:pPr algn="ctr" fontAlgn="ctr"/>
                      <a:r>
                        <a:rPr lang="ru-RU" sz="1200" b="0" i="0" u="none" strike="noStrike">
                          <a:solidFill>
                            <a:srgbClr val="000000"/>
                          </a:solidFill>
                          <a:effectLst/>
                          <a:latin typeface="Times New Roman"/>
                        </a:rPr>
                        <a:t>660 000,00</a:t>
                      </a:r>
                    </a:p>
                  </a:txBody>
                  <a:tcPr marL="9525" marR="9525" marT="9525" marB="0" anchor="ctr"/>
                </a:tc>
                <a:tc>
                  <a:txBody>
                    <a:bodyPr/>
                    <a:lstStyle/>
                    <a:p>
                      <a:pPr algn="ctr" fontAlgn="ctr"/>
                      <a:r>
                        <a:rPr lang="ru-RU" sz="1200" b="0" i="0" u="none" strike="noStrike">
                          <a:solidFill>
                            <a:srgbClr val="000000"/>
                          </a:solidFill>
                          <a:effectLst/>
                          <a:latin typeface="Times New Roman"/>
                        </a:rPr>
                        <a:t>660 000,00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Строительство пожарного водоема</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r>
              <a:tr h="201085">
                <a:tc>
                  <a:txBody>
                    <a:bodyPr/>
                    <a:lstStyle/>
                    <a:p>
                      <a:pPr algn="l" fontAlgn="ctr"/>
                      <a:r>
                        <a:rPr lang="ru-RU" sz="1100" b="0" i="0" u="none" strike="noStrike">
                          <a:solidFill>
                            <a:srgbClr val="000000"/>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200" b="0" i="0" u="none" strike="noStrike">
                          <a:solidFill>
                            <a:srgbClr val="000000"/>
                          </a:solidFill>
                          <a:effectLst/>
                          <a:latin typeface="Times New Roman"/>
                        </a:rPr>
                        <a:t>7 300,00</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r>
              <a:tr h="307543">
                <a:tc>
                  <a:txBody>
                    <a:bodyPr/>
                    <a:lstStyle/>
                    <a:p>
                      <a:pPr algn="l" fontAlgn="ctr"/>
                      <a:r>
                        <a:rPr lang="ru-RU" sz="1100" b="0" i="0" u="none" strike="noStrike" dirty="0">
                          <a:solidFill>
                            <a:srgbClr val="000000"/>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200" b="0" i="0" u="none" strike="noStrike">
                          <a:solidFill>
                            <a:srgbClr val="000000"/>
                          </a:solidFill>
                          <a:effectLst/>
                          <a:latin typeface="Times New Roman"/>
                        </a:rPr>
                        <a:t>276 581,59</a:t>
                      </a:r>
                    </a:p>
                  </a:txBody>
                  <a:tcPr marL="9525" marR="9525" marT="9525" marB="0" anchor="ctr"/>
                </a:tc>
                <a:tc>
                  <a:txBody>
                    <a:bodyPr/>
                    <a:lstStyle/>
                    <a:p>
                      <a:pPr algn="ctr" fontAlgn="ctr"/>
                      <a:r>
                        <a:rPr lang="ru-RU" sz="1200" b="0" i="0" u="none" strike="noStrike">
                          <a:solidFill>
                            <a:srgbClr val="000000"/>
                          </a:solidFill>
                          <a:effectLst/>
                          <a:latin typeface="Times New Roman"/>
                        </a:rPr>
                        <a:t>1 000 000,00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1 000 000,00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00240" y="4676512"/>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4025480252"/>
              </p:ext>
            </p:extLst>
          </p:nvPr>
        </p:nvGraphicFramePr>
        <p:xfrm>
          <a:off x="1461200" y="5187712"/>
          <a:ext cx="6372216" cy="1455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2660123051"/>
              </p:ext>
            </p:extLst>
          </p:nvPr>
        </p:nvGraphicFramePr>
        <p:xfrm>
          <a:off x="124520" y="781279"/>
          <a:ext cx="8894960" cy="3519948"/>
        </p:xfrm>
        <a:graphic>
          <a:graphicData uri="http://schemas.openxmlformats.org/drawingml/2006/table">
            <a:tbl>
              <a:tblPr firstRow="1" bandRow="1">
                <a:tableStyleId>{5C22544A-7EE6-4342-B048-85BDC9FD1C3A}</a:tableStyleId>
              </a:tblPr>
              <a:tblGrid>
                <a:gridCol w="6203436"/>
                <a:gridCol w="920785"/>
                <a:gridCol w="920785"/>
                <a:gridCol w="849954"/>
              </a:tblGrid>
              <a:tr h="230517">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95491">
                <a:tc>
                  <a:txBody>
                    <a:bodyPr/>
                    <a:lstStyle/>
                    <a:p>
                      <a:pPr algn="l" fontAlgn="ctr"/>
                      <a:r>
                        <a:rPr lang="ru-RU" sz="1200" b="1" i="0" u="none" strike="noStrike" dirty="0">
                          <a:solidFill>
                            <a:srgbClr val="000000"/>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solidFill>
                            <a:srgbClr val="000000"/>
                          </a:solidFill>
                          <a:effectLst/>
                          <a:latin typeface="Times New Roman"/>
                        </a:rPr>
                        <a:t>2 569 717,52</a:t>
                      </a:r>
                    </a:p>
                  </a:txBody>
                  <a:tcPr marL="9525" marR="9525" marT="9525" marB="0" anchor="ctr"/>
                </a:tc>
                <a:tc>
                  <a:txBody>
                    <a:bodyPr/>
                    <a:lstStyle/>
                    <a:p>
                      <a:pPr algn="ctr" fontAlgn="ctr"/>
                      <a:r>
                        <a:rPr lang="ru-RU" sz="1200" b="1" i="0" u="none" strike="noStrike">
                          <a:solidFill>
                            <a:srgbClr val="000000"/>
                          </a:solidFill>
                          <a:effectLst/>
                          <a:latin typeface="Times New Roman"/>
                        </a:rPr>
                        <a:t>2 507 809,36</a:t>
                      </a:r>
                    </a:p>
                  </a:txBody>
                  <a:tcPr marL="9525" marR="9525" marT="9525" marB="0" anchor="ctr"/>
                </a:tc>
                <a:tc>
                  <a:txBody>
                    <a:bodyPr/>
                    <a:lstStyle/>
                    <a:p>
                      <a:pPr algn="ctr" fontAlgn="ctr"/>
                      <a:r>
                        <a:rPr lang="ru-RU" sz="1200" b="1" i="0" u="none" strike="noStrike" dirty="0">
                          <a:solidFill>
                            <a:srgbClr val="000000"/>
                          </a:solidFill>
                          <a:effectLst/>
                          <a:latin typeface="Times New Roman"/>
                        </a:rPr>
                        <a:t>2 427 809,36</a:t>
                      </a:r>
                    </a:p>
                  </a:txBody>
                  <a:tcPr marL="9525" marR="9525" marT="9525" marB="0" anchor="ctr"/>
                </a:tc>
              </a:tr>
              <a:tr h="346818">
                <a:tc>
                  <a:txBody>
                    <a:bodyPr/>
                    <a:lstStyle/>
                    <a:p>
                      <a:pPr algn="l" fontAlgn="ctr"/>
                      <a:r>
                        <a:rPr lang="ru-RU" sz="1200" b="0" i="0" u="none" strike="noStrike" dirty="0">
                          <a:solidFill>
                            <a:srgbClr val="000000"/>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rgbClr val="000000"/>
                          </a:solidFill>
                          <a:effectLst/>
                          <a:latin typeface="Times New Roman"/>
                        </a:rPr>
                        <a:t>990 370,66</a:t>
                      </a:r>
                    </a:p>
                  </a:txBody>
                  <a:tcPr marL="9525" marR="9525" marT="9525" marB="0" anchor="ctr"/>
                </a:tc>
                <a:tc>
                  <a:txBody>
                    <a:bodyPr/>
                    <a:lstStyle/>
                    <a:p>
                      <a:pPr algn="ctr" fontAlgn="ctr"/>
                      <a:r>
                        <a:rPr lang="ru-RU" sz="1200" b="0" i="0" u="none" strike="noStrike">
                          <a:solidFill>
                            <a:srgbClr val="000000"/>
                          </a:solidFill>
                          <a:effectLst/>
                          <a:latin typeface="Times New Roman"/>
                        </a:rPr>
                        <a:t>1 065 500,00</a:t>
                      </a:r>
                    </a:p>
                  </a:txBody>
                  <a:tcPr marL="9525" marR="9525" marT="9525" marB="0" anchor="ctr"/>
                </a:tc>
                <a:tc>
                  <a:txBody>
                    <a:bodyPr/>
                    <a:lstStyle/>
                    <a:p>
                      <a:pPr algn="ctr" fontAlgn="ctr"/>
                      <a:r>
                        <a:rPr lang="ru-RU" sz="1200" b="0" i="0" u="none" strike="noStrike">
                          <a:solidFill>
                            <a:srgbClr val="000000"/>
                          </a:solidFill>
                          <a:effectLst/>
                          <a:latin typeface="Times New Roman"/>
                        </a:rPr>
                        <a:t>985 500,00</a:t>
                      </a:r>
                    </a:p>
                  </a:txBody>
                  <a:tcPr marL="9525" marR="9525" marT="9525" marB="0" anchor="ctr"/>
                </a:tc>
              </a:tr>
              <a:tr h="315360">
                <a:tc>
                  <a:txBody>
                    <a:bodyPr/>
                    <a:lstStyle/>
                    <a:p>
                      <a:pPr algn="l" fontAlgn="ctr"/>
                      <a:r>
                        <a:rPr lang="ru-RU" sz="1200" b="0" i="0" u="none" strike="noStrike" dirty="0">
                          <a:solidFill>
                            <a:srgbClr val="000000"/>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ctr" fontAlgn="ctr"/>
                      <a:r>
                        <a:rPr lang="ru-RU" sz="1200" b="0" i="0" u="none" strike="noStrike">
                          <a:solidFill>
                            <a:srgbClr val="000000"/>
                          </a:solidFill>
                          <a:effectLst/>
                          <a:latin typeface="Times New Roman"/>
                        </a:rPr>
                        <a:t>1 579 346,86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r>
              <a:tr h="183824">
                <a:tc>
                  <a:txBody>
                    <a:bodyPr/>
                    <a:lstStyle/>
                    <a:p>
                      <a:pPr algn="l" fontAlgn="ctr"/>
                      <a:r>
                        <a:rPr lang="ru-RU" sz="1200" b="1" i="0" u="none" strike="noStrike" dirty="0">
                          <a:solidFill>
                            <a:srgbClr val="000000"/>
                          </a:solidFill>
                          <a:effectLst/>
                          <a:latin typeface="Times New Roman"/>
                        </a:rPr>
                        <a:t>Подпрограмма 3 «Профилактика правонарушений»</a:t>
                      </a:r>
                    </a:p>
                  </a:txBody>
                  <a:tcPr marL="9525" marR="9525" marT="9525" marB="0" anchor="ctr"/>
                </a:tc>
                <a:tc>
                  <a:txBody>
                    <a:bodyPr/>
                    <a:lstStyle/>
                    <a:p>
                      <a:pPr algn="ctr" fontAlgn="ctr"/>
                      <a:r>
                        <a:rPr lang="ru-RU" sz="1200" b="1" i="0" u="none" strike="noStrike">
                          <a:solidFill>
                            <a:srgbClr val="000000"/>
                          </a:solidFill>
                          <a:effectLst/>
                          <a:latin typeface="Times New Roman"/>
                        </a:rPr>
                        <a:t>152 500,00</a:t>
                      </a:r>
                    </a:p>
                  </a:txBody>
                  <a:tcPr marL="9525" marR="9525" marT="9525" marB="0" anchor="ctr"/>
                </a:tc>
                <a:tc>
                  <a:txBody>
                    <a:bodyPr/>
                    <a:lstStyle/>
                    <a:p>
                      <a:pPr algn="ctr" fontAlgn="ctr"/>
                      <a:r>
                        <a:rPr lang="ru-RU" sz="1200" b="1" i="0" u="none" strike="noStrike">
                          <a:solidFill>
                            <a:srgbClr val="000000"/>
                          </a:solidFill>
                          <a:effectLst/>
                          <a:latin typeface="Times New Roman"/>
                        </a:rPr>
                        <a:t>102 500,00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102 500,00</a:t>
                      </a:r>
                    </a:p>
                  </a:txBody>
                  <a:tcPr marL="9525" marR="9525" marT="9525" marB="0" anchor="ctr"/>
                </a:tc>
              </a:tr>
              <a:tr h="469037">
                <a:tc>
                  <a:txBody>
                    <a:bodyPr/>
                    <a:lstStyle/>
                    <a:p>
                      <a:pPr algn="l" fontAlgn="ctr"/>
                      <a:r>
                        <a:rPr lang="ru-RU" sz="1200" b="0" i="0" u="none" strike="noStrike" dirty="0">
                          <a:solidFill>
                            <a:srgbClr val="000000"/>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200" b="0" i="0" u="none" strike="noStrike">
                          <a:solidFill>
                            <a:srgbClr val="000000"/>
                          </a:solidFill>
                          <a:effectLst/>
                          <a:latin typeface="Times New Roman"/>
                        </a:rPr>
                        <a:t>152 500,00</a:t>
                      </a:r>
                    </a:p>
                  </a:txBody>
                  <a:tcPr marL="9525" marR="9525" marT="9525" marB="0" anchor="ctr"/>
                </a:tc>
                <a:tc>
                  <a:txBody>
                    <a:bodyPr/>
                    <a:lstStyle/>
                    <a:p>
                      <a:pPr algn="ctr" fontAlgn="ctr"/>
                      <a:r>
                        <a:rPr lang="ru-RU" sz="1200" b="0" i="0" u="none" strike="noStrike">
                          <a:solidFill>
                            <a:srgbClr val="000000"/>
                          </a:solidFill>
                          <a:effectLst/>
                          <a:latin typeface="Times New Roman"/>
                        </a:rPr>
                        <a:t>102 500,00</a:t>
                      </a:r>
                    </a:p>
                  </a:txBody>
                  <a:tcPr marL="9525" marR="9525" marT="9525" marB="0" anchor="ctr"/>
                </a:tc>
                <a:tc>
                  <a:txBody>
                    <a:bodyPr/>
                    <a:lstStyle/>
                    <a:p>
                      <a:pPr algn="ctr" fontAlgn="ctr"/>
                      <a:r>
                        <a:rPr lang="ru-RU" sz="1200" b="0" i="0" u="none" strike="noStrike">
                          <a:solidFill>
                            <a:srgbClr val="000000"/>
                          </a:solidFill>
                          <a:effectLst/>
                          <a:latin typeface="Times New Roman"/>
                        </a:rPr>
                        <a:t>102 500,00</a:t>
                      </a:r>
                    </a:p>
                  </a:txBody>
                  <a:tcPr marL="9525" marR="9525" marT="9525" marB="0" anchor="ctr"/>
                </a:tc>
              </a:tr>
              <a:tr h="240262">
                <a:tc>
                  <a:txBody>
                    <a:bodyPr/>
                    <a:lstStyle/>
                    <a:p>
                      <a:pPr algn="l" fontAlgn="ctr"/>
                      <a:r>
                        <a:rPr lang="ru-RU" sz="1200" b="1" i="0" u="none" strike="noStrike" dirty="0">
                          <a:solidFill>
                            <a:srgbClr val="000000"/>
                          </a:solidFill>
                          <a:effectLst/>
                          <a:latin typeface="Times New Roman"/>
                        </a:rPr>
                        <a:t>Подпрограмма 4 «Профилактика терроризма и экстремизма»</a:t>
                      </a:r>
                    </a:p>
                  </a:txBody>
                  <a:tcPr marL="9525" marR="9525" marT="9525" marB="0" anchor="ctr"/>
                </a:tc>
                <a:tc>
                  <a:txBody>
                    <a:bodyPr/>
                    <a:lstStyle/>
                    <a:p>
                      <a:pPr algn="ctr" fontAlgn="ctr"/>
                      <a:r>
                        <a:rPr lang="ru-RU" sz="1200" b="1" i="0" u="none" strike="noStrike">
                          <a:solidFill>
                            <a:srgbClr val="000000"/>
                          </a:solidFill>
                          <a:effectLst/>
                          <a:latin typeface="Times New Roman"/>
                        </a:rPr>
                        <a:t>1 959 358,36</a:t>
                      </a:r>
                    </a:p>
                  </a:txBody>
                  <a:tcPr marL="9525" marR="9525" marT="9525" marB="0" anchor="ctr"/>
                </a:tc>
                <a:tc>
                  <a:txBody>
                    <a:bodyPr/>
                    <a:lstStyle/>
                    <a:p>
                      <a:pPr algn="ctr" fontAlgn="ctr"/>
                      <a:r>
                        <a:rPr lang="ru-RU" sz="1200" b="1" i="0" u="none" strike="noStrike">
                          <a:solidFill>
                            <a:srgbClr val="000000"/>
                          </a:solidFill>
                          <a:effectLst/>
                          <a:latin typeface="Times New Roman"/>
                        </a:rPr>
                        <a:t>1 243 533,48</a:t>
                      </a:r>
                    </a:p>
                  </a:txBody>
                  <a:tcPr marL="9525" marR="9525" marT="9525" marB="0" anchor="ctr"/>
                </a:tc>
                <a:tc>
                  <a:txBody>
                    <a:bodyPr/>
                    <a:lstStyle/>
                    <a:p>
                      <a:pPr algn="ctr" fontAlgn="ctr"/>
                      <a:r>
                        <a:rPr lang="ru-RU" sz="1200" b="1" i="0" u="none" strike="noStrike" dirty="0">
                          <a:solidFill>
                            <a:srgbClr val="000000"/>
                          </a:solidFill>
                          <a:effectLst/>
                          <a:latin typeface="Times New Roman"/>
                        </a:rPr>
                        <a:t>1 166 283,48</a:t>
                      </a:r>
                    </a:p>
                  </a:txBody>
                  <a:tcPr marL="9525" marR="9525" marT="9525" marB="0" anchor="ctr"/>
                </a:tc>
              </a:tr>
              <a:tr h="315360">
                <a:tc>
                  <a:txBody>
                    <a:bodyPr/>
                    <a:lstStyle/>
                    <a:p>
                      <a:pPr algn="l" fontAlgn="ctr"/>
                      <a:r>
                        <a:rPr lang="ru-RU" sz="1200" b="0" i="0" u="none" strike="noStrike" dirty="0">
                          <a:solidFill>
                            <a:srgbClr val="000000"/>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200" b="0" i="0" u="none" strike="noStrike">
                          <a:solidFill>
                            <a:srgbClr val="000000"/>
                          </a:solidFill>
                          <a:effectLst/>
                          <a:latin typeface="Times New Roman"/>
                        </a:rPr>
                        <a:t>169 000,00</a:t>
                      </a:r>
                    </a:p>
                  </a:txBody>
                  <a:tcPr marL="9525" marR="9525" marT="9525" marB="0" anchor="ctr"/>
                </a:tc>
                <a:tc>
                  <a:txBody>
                    <a:bodyPr/>
                    <a:lstStyle/>
                    <a:p>
                      <a:pPr algn="ctr" fontAlgn="ctr"/>
                      <a:r>
                        <a:rPr lang="ru-RU" sz="1200" b="0" i="0" u="none" strike="noStrike">
                          <a:solidFill>
                            <a:srgbClr val="000000"/>
                          </a:solidFill>
                          <a:effectLst/>
                          <a:latin typeface="Times New Roman"/>
                        </a:rPr>
                        <a:t>169 000,00</a:t>
                      </a:r>
                    </a:p>
                  </a:txBody>
                  <a:tcPr marL="9525" marR="9525" marT="9525" marB="0" anchor="ctr"/>
                </a:tc>
                <a:tc>
                  <a:txBody>
                    <a:bodyPr/>
                    <a:lstStyle/>
                    <a:p>
                      <a:pPr algn="ctr" fontAlgn="ctr"/>
                      <a:r>
                        <a:rPr lang="ru-RU" sz="1200" b="0" i="0" u="none" strike="noStrike">
                          <a:solidFill>
                            <a:srgbClr val="000000"/>
                          </a:solidFill>
                          <a:effectLst/>
                          <a:latin typeface="Times New Roman"/>
                        </a:rPr>
                        <a:t>169 000,00</a:t>
                      </a:r>
                    </a:p>
                  </a:txBody>
                  <a:tcPr marL="9525" marR="9525" marT="9525" marB="0" anchor="ctr"/>
                </a:tc>
              </a:tr>
              <a:tr h="469037">
                <a:tc>
                  <a:txBody>
                    <a:bodyPr/>
                    <a:lstStyle/>
                    <a:p>
                      <a:pPr algn="l" fontAlgn="ctr"/>
                      <a:r>
                        <a:rPr lang="ru-RU" sz="1200" b="0" i="0" u="none" strike="noStrike" dirty="0">
                          <a:solidFill>
                            <a:srgbClr val="000000"/>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965 025,02</a:t>
                      </a:r>
                    </a:p>
                  </a:txBody>
                  <a:tcPr marL="9525" marR="9525" marT="9525" marB="0" anchor="ctr"/>
                </a:tc>
                <a:tc>
                  <a:txBody>
                    <a:bodyPr/>
                    <a:lstStyle/>
                    <a:p>
                      <a:pPr algn="ctr" fontAlgn="ctr"/>
                      <a:r>
                        <a:rPr lang="ru-RU" sz="1200" b="0" i="0" u="none" strike="noStrike">
                          <a:solidFill>
                            <a:srgbClr val="000000"/>
                          </a:solidFill>
                          <a:effectLst/>
                          <a:latin typeface="Times New Roman"/>
                        </a:rPr>
                        <a:t>1 074 533,48</a:t>
                      </a:r>
                    </a:p>
                  </a:txBody>
                  <a:tcPr marL="9525" marR="9525" marT="9525" marB="0" anchor="ctr"/>
                </a:tc>
                <a:tc>
                  <a:txBody>
                    <a:bodyPr/>
                    <a:lstStyle/>
                    <a:p>
                      <a:pPr algn="ctr" fontAlgn="ctr"/>
                      <a:r>
                        <a:rPr lang="ru-RU" sz="1200" b="0" i="0" u="none" strike="noStrike">
                          <a:solidFill>
                            <a:srgbClr val="000000"/>
                          </a:solidFill>
                          <a:effectLst/>
                          <a:latin typeface="Times New Roman"/>
                        </a:rPr>
                        <a:t>997 283,48</a:t>
                      </a:r>
                    </a:p>
                  </a:txBody>
                  <a:tcPr marL="9525" marR="9525" marT="9525" marB="0" anchor="ctr"/>
                </a:tc>
              </a:tr>
              <a:tr h="346818">
                <a:tc>
                  <a:txBody>
                    <a:bodyPr/>
                    <a:lstStyle/>
                    <a:p>
                      <a:pPr algn="l" fontAlgn="ctr"/>
                      <a:r>
                        <a:rPr lang="ru-RU" sz="1200" b="0" i="0" u="none" strike="noStrike" dirty="0">
                          <a:solidFill>
                            <a:srgbClr val="000000"/>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tc>
                <a:tc>
                  <a:txBody>
                    <a:bodyPr/>
                    <a:lstStyle/>
                    <a:p>
                      <a:pPr algn="ctr" fontAlgn="ctr"/>
                      <a:r>
                        <a:rPr lang="ru-RU" sz="1200" b="0" i="0" u="none" strike="noStrike">
                          <a:solidFill>
                            <a:srgbClr val="000000"/>
                          </a:solidFill>
                          <a:effectLst/>
                          <a:latin typeface="Times New Roman"/>
                        </a:rPr>
                        <a:t>825 333,34</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2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p>
          <a:p>
            <a:r>
              <a:rPr lang="ru-RU" sz="1200" b="1" dirty="0">
                <a:latin typeface="Times New Roman" panose="02020603050405020304" pitchFamily="18" charset="0"/>
                <a:cs typeface="Times New Roman" panose="02020603050405020304" pitchFamily="18" charset="0"/>
              </a:rPr>
              <a:t>3. Профилактика правонарушений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1" strike="noStrike" spc="-1" dirty="0">
              <a:latin typeface="Times New Roman" panose="02020603050405020304" pitchFamily="18" charset="0"/>
              <a:cs typeface="Times New Roman" panose="02020603050405020304" pitchFamily="18" charset="0"/>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2108811584"/>
              </p:ext>
            </p:extLst>
          </p:nvPr>
        </p:nvGraphicFramePr>
        <p:xfrm>
          <a:off x="150768" y="3595680"/>
          <a:ext cx="8925120" cy="2743200"/>
        </p:xfrm>
        <a:graphic>
          <a:graphicData uri="http://schemas.openxmlformats.org/drawingml/2006/table">
            <a:tbl>
              <a:tblPr/>
              <a:tblGrid>
                <a:gridCol w="3773160"/>
                <a:gridCol w="936104"/>
                <a:gridCol w="539806"/>
                <a:gridCol w="499360"/>
                <a:gridCol w="488800"/>
                <a:gridCol w="488258"/>
                <a:gridCol w="504056"/>
                <a:gridCol w="576064"/>
                <a:gridCol w="576064"/>
                <a:gridCol w="543448"/>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lang="ru-RU" sz="1200" b="1"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r h="770760">
                <a:tc>
                  <a:txBody>
                    <a:bodyPr/>
                    <a:lstStyle/>
                    <a:p>
                      <a:pPr marL="62230" marR="52070" algn="just">
                        <a:spcAft>
                          <a:spcPts val="0"/>
                        </a:spcAft>
                      </a:pPr>
                      <a:r>
                        <a:rPr lang="ru-RU" sz="1200" b="1"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170113776"/>
              </p:ext>
            </p:extLst>
          </p:nvPr>
        </p:nvGraphicFramePr>
        <p:xfrm>
          <a:off x="120329" y="764705"/>
          <a:ext cx="8928991" cy="4787265"/>
        </p:xfrm>
        <a:graphic>
          <a:graphicData uri="http://schemas.openxmlformats.org/drawingml/2006/table">
            <a:tbl>
              <a:tblPr firstRow="1" bandRow="1">
                <a:tableStyleId>{5C22544A-7EE6-4342-B048-85BDC9FD1C3A}</a:tableStyleId>
              </a:tblPr>
              <a:tblGrid>
                <a:gridCol w="5555926"/>
                <a:gridCol w="1139221"/>
                <a:gridCol w="1115858"/>
                <a:gridCol w="1117986"/>
              </a:tblGrid>
              <a:tr h="231067">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1611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a:solidFill>
                            <a:srgbClr val="000000"/>
                          </a:solidFill>
                          <a:effectLst/>
                          <a:latin typeface="Times New Roman"/>
                        </a:rPr>
                        <a:t>2 547 231,67</a:t>
                      </a:r>
                    </a:p>
                  </a:txBody>
                  <a:tcPr marL="9525" marR="9525" marT="9525" marB="0" anchor="ctr"/>
                </a:tc>
                <a:tc>
                  <a:txBody>
                    <a:bodyPr/>
                    <a:lstStyle/>
                    <a:p>
                      <a:pPr algn="ctr" fontAlgn="ctr"/>
                      <a:r>
                        <a:rPr lang="ru-RU" sz="1200" b="1" i="0" u="none" strike="noStrike">
                          <a:solidFill>
                            <a:srgbClr val="000000"/>
                          </a:solidFill>
                          <a:effectLst/>
                          <a:latin typeface="Times New Roman"/>
                        </a:rPr>
                        <a:t>627 700,00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632 700,00</a:t>
                      </a:r>
                    </a:p>
                  </a:txBody>
                  <a:tcPr marL="9525" marR="9525" marT="9525" marB="0" anchor="ctr"/>
                </a:tc>
              </a:tr>
              <a:tr h="316113">
                <a:tc>
                  <a:txBody>
                    <a:bodyPr/>
                    <a:lstStyle/>
                    <a:p>
                      <a:pPr algn="l" fontAlgn="ctr"/>
                      <a:r>
                        <a:rPr lang="ru-RU" sz="1200" b="1" i="0" u="none" strike="noStrike">
                          <a:solidFill>
                            <a:srgbClr val="000000"/>
                          </a:solidFill>
                          <a:effectLst/>
                          <a:latin typeface="Times New Roman"/>
                        </a:rPr>
                        <a:t>Подпрограмма 1 «Развитие и поддержка малого и среднего предпринимательства»</a:t>
                      </a:r>
                    </a:p>
                  </a:txBody>
                  <a:tcPr marL="9525" marR="9525" marT="9525" marB="0" anchor="ctr"/>
                </a:tc>
                <a:tc>
                  <a:txBody>
                    <a:bodyPr/>
                    <a:lstStyle/>
                    <a:p>
                      <a:pPr algn="ctr" fontAlgn="ctr"/>
                      <a:r>
                        <a:rPr lang="ru-RU" sz="1200" b="1" i="0" u="none" strike="noStrike">
                          <a:solidFill>
                            <a:srgbClr val="000000"/>
                          </a:solidFill>
                          <a:effectLst/>
                          <a:latin typeface="Times New Roman"/>
                        </a:rPr>
                        <a:t>2 361 531,67</a:t>
                      </a:r>
                    </a:p>
                  </a:txBody>
                  <a:tcPr marL="9525" marR="9525" marT="9525" marB="0" anchor="ctr"/>
                </a:tc>
                <a:tc>
                  <a:txBody>
                    <a:bodyPr/>
                    <a:lstStyle/>
                    <a:p>
                      <a:pPr algn="ctr" fontAlgn="ctr"/>
                      <a:r>
                        <a:rPr lang="ru-RU" sz="1200" b="1" i="0" u="none" strike="noStrike">
                          <a:solidFill>
                            <a:srgbClr val="000000"/>
                          </a:solidFill>
                          <a:effectLst/>
                          <a:latin typeface="Times New Roman"/>
                        </a:rPr>
                        <a:t>417 000,00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417 000,00</a:t>
                      </a:r>
                    </a:p>
                  </a:txBody>
                  <a:tcPr marL="9525" marR="9525" marT="9525" marB="0" anchor="ctr"/>
                </a:tc>
              </a:tr>
              <a:tr h="162068">
                <a:tc>
                  <a:txBody>
                    <a:bodyPr/>
                    <a:lstStyle/>
                    <a:p>
                      <a:pPr algn="l" fontAlgn="ctr"/>
                      <a:r>
                        <a:rPr lang="ru-RU" sz="1200" b="0" i="0" u="none" strike="noStrike">
                          <a:solidFill>
                            <a:srgbClr val="000000"/>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a:solidFill>
                            <a:srgbClr val="000000"/>
                          </a:solidFill>
                          <a:effectLst/>
                          <a:latin typeface="Times New Roman"/>
                        </a:rPr>
                        <a:t>264 531,67</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1 830 000,00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16113">
                <a:tc>
                  <a:txBody>
                    <a:bodyPr/>
                    <a:lstStyle/>
                    <a:p>
                      <a:pPr algn="l" fontAlgn="ctr"/>
                      <a:r>
                        <a:rPr lang="ru-RU" sz="1200" b="1" i="0" u="none" strike="noStrike" dirty="0">
                          <a:solidFill>
                            <a:srgbClr val="000000"/>
                          </a:solidFill>
                          <a:effectLst/>
                          <a:latin typeface="Times New Roman"/>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solidFill>
                            <a:srgbClr val="000000"/>
                          </a:solidFill>
                          <a:effectLst/>
                          <a:latin typeface="Times New Roman"/>
                        </a:rPr>
                        <a:t>155 700,00</a:t>
                      </a:r>
                    </a:p>
                  </a:txBody>
                  <a:tcPr marL="9525" marR="9525" marT="9525" marB="0" anchor="ctr"/>
                </a:tc>
                <a:tc>
                  <a:txBody>
                    <a:bodyPr/>
                    <a:lstStyle/>
                    <a:p>
                      <a:pPr algn="ctr" fontAlgn="ctr"/>
                      <a:r>
                        <a:rPr lang="ru-RU" sz="1200" b="1" i="0" u="none" strike="noStrike">
                          <a:solidFill>
                            <a:srgbClr val="000000"/>
                          </a:solidFill>
                          <a:effectLst/>
                          <a:latin typeface="Times New Roman"/>
                        </a:rPr>
                        <a:t>155 700,00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155 700,00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r>
              <a:tr h="162068">
                <a:tc>
                  <a:txBody>
                    <a:bodyPr/>
                    <a:lstStyle/>
                    <a:p>
                      <a:pPr algn="l" fontAlgn="ctr"/>
                      <a:r>
                        <a:rPr lang="ru-RU" sz="1200" b="1" i="0" u="none" strike="noStrike">
                          <a:solidFill>
                            <a:srgbClr val="000000"/>
                          </a:solidFill>
                          <a:effectLst/>
                          <a:latin typeface="Times New Roman"/>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solidFill>
                            <a:srgbClr val="000000"/>
                          </a:solidFill>
                          <a:effectLst/>
                          <a:latin typeface="Times New Roman"/>
                        </a:rPr>
                        <a:t>30 000,00</a:t>
                      </a:r>
                    </a:p>
                  </a:txBody>
                  <a:tcPr marL="9525" marR="9525" marT="9525" marB="0" anchor="ctr"/>
                </a:tc>
                <a:tc>
                  <a:txBody>
                    <a:bodyPr/>
                    <a:lstStyle/>
                    <a:p>
                      <a:pPr algn="ctr" fontAlgn="ctr"/>
                      <a:r>
                        <a:rPr lang="ru-RU" sz="1200" b="1" i="0" u="none" strike="noStrike">
                          <a:solidFill>
                            <a:srgbClr val="000000"/>
                          </a:solidFill>
                          <a:effectLst/>
                          <a:latin typeface="Times New Roman"/>
                        </a:rPr>
                        <a:t>55 000,00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60 000,00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16113">
                <a:tc>
                  <a:txBody>
                    <a:bodyPr/>
                    <a:lstStyle/>
                    <a:p>
                      <a:pPr algn="l" fontAlgn="ctr"/>
                      <a:r>
                        <a:rPr lang="ru-RU" sz="1200" b="0" i="0" u="none" strike="noStrike" dirty="0">
                          <a:solidFill>
                            <a:srgbClr val="000000"/>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316113">
                <a:tc>
                  <a:txBody>
                    <a:bodyPr/>
                    <a:lstStyle/>
                    <a:p>
                      <a:pPr algn="l" fontAlgn="ctr"/>
                      <a:r>
                        <a:rPr lang="ru-RU" sz="1200" b="0" i="0" u="none" strike="noStrike" dirty="0">
                          <a:solidFill>
                            <a:srgbClr val="000000"/>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16113">
                <a:tc>
                  <a:txBody>
                    <a:bodyPr/>
                    <a:lstStyle/>
                    <a:p>
                      <a:pPr algn="l" fontAlgn="ctr"/>
                      <a:r>
                        <a:rPr lang="ru-RU" sz="1200" b="0" i="0" u="none" strike="noStrike" dirty="0">
                          <a:solidFill>
                            <a:srgbClr val="000000"/>
                          </a:solidFill>
                          <a:effectLst/>
                          <a:latin typeface="Times New Roman"/>
                        </a:rPr>
                        <a:t>Организация и проведение выставочных и познавательных мероприятий в сфере туризма</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1055164374"/>
              </p:ext>
            </p:extLst>
          </p:nvPr>
        </p:nvGraphicFramePr>
        <p:xfrm>
          <a:off x="225620" y="2585736"/>
          <a:ext cx="8855279" cy="2738265"/>
        </p:xfrm>
        <a:graphic>
          <a:graphicData uri="http://schemas.openxmlformats.org/drawingml/2006/table">
            <a:tbl>
              <a:tblPr/>
              <a:tblGrid>
                <a:gridCol w="3636254"/>
                <a:gridCol w="882781"/>
                <a:gridCol w="611156"/>
                <a:gridCol w="543250"/>
                <a:gridCol w="543250"/>
                <a:gridCol w="543250"/>
                <a:gridCol w="543250"/>
                <a:gridCol w="543250"/>
                <a:gridCol w="504419"/>
                <a:gridCol w="504419"/>
              </a:tblGrid>
              <a:tr h="131855">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   </a:t>
                      </a:r>
                      <a:r>
                        <a:rPr lang="ru-RU" sz="1100" b="1" strike="noStrike" spc="-1" dirty="0">
                          <a:latin typeface="Times New Roman" panose="02020603050405020304" pitchFamily="18" charset="0"/>
                          <a:ea typeface="Times New Roman"/>
                          <a:cs typeface="Times New Roman" panose="02020603050405020304" pitchFamily="18" charset="0"/>
                        </a:rPr>
                        <a:t>Ед.   </a:t>
                      </a:r>
                      <a:r>
                        <a:rPr sz="1100" b="1" dirty="0">
                          <a:latin typeface="Times New Roman" panose="02020603050405020304" pitchFamily="18" charset="0"/>
                          <a:cs typeface="Times New Roman" panose="02020603050405020304" pitchFamily="18" charset="0"/>
                        </a:rPr>
                        <a:t/>
                      </a:r>
                      <a:br>
                        <a:rPr sz="1100" b="1"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432174">
                <a:tc gridSpan="10">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pPr algn="just"/>
                      <a:r>
                        <a:rPr lang="ru-RU" sz="11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11</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2</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7</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427130">
                <a:tc>
                  <a:txBody>
                    <a:bodyPr/>
                    <a:lstStyle/>
                    <a:p>
                      <a:pPr algn="just">
                        <a:lnSpc>
                          <a:spcPct val="100000"/>
                        </a:lnSpc>
                      </a:pPr>
                      <a:r>
                        <a:rPr lang="ru-RU" sz="11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177</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427130">
                <a:tc>
                  <a:txBody>
                    <a:bodyPr/>
                    <a:lstStyle/>
                    <a:p>
                      <a:r>
                        <a:rPr lang="ru-RU" sz="1100" b="0" strike="noStrike" spc="-1" dirty="0">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597981">
                <a:tc>
                  <a:txBody>
                    <a:bodyPr/>
                    <a:lstStyle/>
                    <a:p>
                      <a:r>
                        <a:rPr lang="ru-RU" sz="11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2095</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2150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2200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2260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2310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2288597326"/>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232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pPr algn="just"/>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4249605550"/>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736729453"/>
              </p:ext>
            </p:extLst>
          </p:nvPr>
        </p:nvGraphicFramePr>
        <p:xfrm>
          <a:off x="89572" y="3140968"/>
          <a:ext cx="8964856" cy="3496296"/>
        </p:xfrm>
        <a:graphic>
          <a:graphicData uri="http://schemas.openxmlformats.org/drawingml/2006/table">
            <a:tbl>
              <a:tblPr firstRow="1" bandRow="1">
                <a:tableStyleId>{5C22544A-7EE6-4342-B048-85BDC9FD1C3A}</a:tableStyleId>
              </a:tblPr>
              <a:tblGrid>
                <a:gridCol w="5976664"/>
                <a:gridCol w="1008112"/>
                <a:gridCol w="1008112"/>
                <a:gridCol w="971968"/>
              </a:tblGrid>
              <a:tr h="248311">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39703">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solidFill>
                            <a:srgbClr val="000000"/>
                          </a:solidFill>
                          <a:effectLst/>
                          <a:latin typeface="Times New Roman"/>
                        </a:rPr>
                        <a:t>65 346 803,70</a:t>
                      </a:r>
                    </a:p>
                  </a:txBody>
                  <a:tcPr marL="9525" marR="9525" marT="9525" marB="0" anchor="ctr"/>
                </a:tc>
                <a:tc>
                  <a:txBody>
                    <a:bodyPr/>
                    <a:lstStyle/>
                    <a:p>
                      <a:pPr algn="ctr" fontAlgn="ctr"/>
                      <a:r>
                        <a:rPr lang="ru-RU" sz="1200" b="1" i="0" u="none" strike="noStrike">
                          <a:solidFill>
                            <a:srgbClr val="000000"/>
                          </a:solidFill>
                          <a:effectLst/>
                          <a:latin typeface="Times New Roman"/>
                        </a:rPr>
                        <a:t>33 709 496,32</a:t>
                      </a:r>
                    </a:p>
                  </a:txBody>
                  <a:tcPr marL="9525" marR="9525" marT="9525" marB="0" anchor="ctr"/>
                </a:tc>
                <a:tc>
                  <a:txBody>
                    <a:bodyPr/>
                    <a:lstStyle/>
                    <a:p>
                      <a:pPr algn="ctr" fontAlgn="ctr"/>
                      <a:r>
                        <a:rPr lang="ru-RU" sz="1200" b="1" i="0" u="none" strike="noStrike" dirty="0">
                          <a:solidFill>
                            <a:srgbClr val="000000"/>
                          </a:solidFill>
                          <a:effectLst/>
                          <a:latin typeface="Times New Roman"/>
                        </a:rPr>
                        <a:t>34 216 381,07</a:t>
                      </a:r>
                    </a:p>
                  </a:txBody>
                  <a:tcPr marL="9525" marR="9525" marT="9525" marB="0" anchor="ctr"/>
                </a:tc>
              </a:tr>
              <a:tr h="238746">
                <a:tc>
                  <a:txBody>
                    <a:bodyPr/>
                    <a:lstStyle/>
                    <a:p>
                      <a:pPr algn="l" fontAlgn="ctr"/>
                      <a:r>
                        <a:rPr lang="ru-RU" sz="1200" b="1" i="0" u="none" strike="noStrike" dirty="0">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42 005 386,34</a:t>
                      </a:r>
                    </a:p>
                  </a:txBody>
                  <a:tcPr marL="9525" marR="9525" marT="9525" marB="0" anchor="ctr"/>
                </a:tc>
                <a:tc>
                  <a:txBody>
                    <a:bodyPr/>
                    <a:lstStyle/>
                    <a:p>
                      <a:pPr algn="ctr" fontAlgn="ctr"/>
                      <a:r>
                        <a:rPr lang="ru-RU" sz="1200" b="1" i="0" u="none" strike="noStrike">
                          <a:solidFill>
                            <a:srgbClr val="000000"/>
                          </a:solidFill>
                          <a:effectLst/>
                          <a:latin typeface="Times New Roman"/>
                        </a:rPr>
                        <a:t>21 818 784,38</a:t>
                      </a:r>
                    </a:p>
                  </a:txBody>
                  <a:tcPr marL="9525" marR="9525" marT="9525" marB="0" anchor="ctr"/>
                </a:tc>
                <a:tc>
                  <a:txBody>
                    <a:bodyPr/>
                    <a:lstStyle/>
                    <a:p>
                      <a:pPr algn="ctr" fontAlgn="ctr"/>
                      <a:r>
                        <a:rPr lang="ru-RU" sz="1200" b="1" i="0" u="none" strike="noStrike" dirty="0">
                          <a:solidFill>
                            <a:srgbClr val="000000"/>
                          </a:solidFill>
                          <a:effectLst/>
                          <a:latin typeface="Times New Roman"/>
                        </a:rPr>
                        <a:t>22 304 487,17</a:t>
                      </a:r>
                    </a:p>
                  </a:txBody>
                  <a:tcPr marL="9525" marR="9525" marT="9525" marB="0" anchor="ctr"/>
                </a:tc>
              </a:tr>
              <a:tr h="670784">
                <a:tc>
                  <a:txBody>
                    <a:bodyPr/>
                    <a:lstStyle/>
                    <a:p>
                      <a:pPr algn="l"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solidFill>
                            <a:srgbClr val="000000"/>
                          </a:solidFill>
                          <a:effectLst/>
                          <a:latin typeface="Times New Roman"/>
                        </a:rPr>
                        <a:t>5 784 221,09</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39703">
                <a:tc>
                  <a:txBody>
                    <a:bodyPr/>
                    <a:lstStyle/>
                    <a:p>
                      <a:pPr algn="l" fontAlgn="ctr"/>
                      <a:r>
                        <a:rPr lang="ru-RU" sz="1200" b="0" i="0" u="none" strike="noStrike">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solidFill>
                            <a:srgbClr val="000000"/>
                          </a:solidFill>
                          <a:effectLst/>
                          <a:latin typeface="Times New Roman"/>
                        </a:rPr>
                        <a:t>9 979 490,98</a:t>
                      </a:r>
                    </a:p>
                  </a:txBody>
                  <a:tcPr marL="9525" marR="9525" marT="9525" marB="0" anchor="ctr"/>
                </a:tc>
                <a:tc>
                  <a:txBody>
                    <a:bodyPr/>
                    <a:lstStyle/>
                    <a:p>
                      <a:pPr algn="ctr" fontAlgn="ctr"/>
                      <a:r>
                        <a:rPr lang="ru-RU" sz="1200" b="0" i="0" u="none" strike="noStrike">
                          <a:solidFill>
                            <a:srgbClr val="000000"/>
                          </a:solidFill>
                          <a:effectLst/>
                          <a:latin typeface="Times New Roman"/>
                        </a:rPr>
                        <a:t>8 482 224,13</a:t>
                      </a:r>
                    </a:p>
                  </a:txBody>
                  <a:tcPr marL="9525" marR="9525" marT="9525" marB="0" anchor="ctr"/>
                </a:tc>
                <a:tc>
                  <a:txBody>
                    <a:bodyPr/>
                    <a:lstStyle/>
                    <a:p>
                      <a:pPr algn="ctr" fontAlgn="ctr"/>
                      <a:r>
                        <a:rPr lang="ru-RU" sz="1200" b="0" i="0" u="none" strike="noStrike">
                          <a:solidFill>
                            <a:srgbClr val="000000"/>
                          </a:solidFill>
                          <a:effectLst/>
                          <a:latin typeface="Times New Roman"/>
                        </a:rPr>
                        <a:t>8 875 855,17</a:t>
                      </a:r>
                    </a:p>
                  </a:txBody>
                  <a:tcPr marL="9525" marR="9525" marT="9525" marB="0" anchor="ctr"/>
                </a:tc>
              </a:tr>
              <a:tr h="339703">
                <a:tc>
                  <a:txBody>
                    <a:bodyPr/>
                    <a:lstStyle/>
                    <a:p>
                      <a:pPr algn="l"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895 752,90</a:t>
                      </a:r>
                    </a:p>
                  </a:txBody>
                  <a:tcPr marL="9525" marR="9525" marT="9525" marB="0" anchor="ctr"/>
                </a:tc>
                <a:tc>
                  <a:txBody>
                    <a:bodyPr/>
                    <a:lstStyle/>
                    <a:p>
                      <a:pPr algn="ctr" fontAlgn="ctr"/>
                      <a:r>
                        <a:rPr lang="ru-RU" sz="1200" b="0" i="0" u="none" strike="noStrike">
                          <a:solidFill>
                            <a:srgbClr val="000000"/>
                          </a:solidFill>
                          <a:effectLst/>
                          <a:latin typeface="Times New Roman"/>
                        </a:rPr>
                        <a:t>778 632,00</a:t>
                      </a:r>
                    </a:p>
                  </a:txBody>
                  <a:tcPr marL="9525" marR="9525" marT="9525" marB="0" anchor="ctr"/>
                </a:tc>
                <a:tc>
                  <a:txBody>
                    <a:bodyPr/>
                    <a:lstStyle/>
                    <a:p>
                      <a:pPr algn="ctr" fontAlgn="ctr"/>
                      <a:r>
                        <a:rPr lang="ru-RU" sz="1200" b="0" i="0" u="none" strike="noStrike">
                          <a:solidFill>
                            <a:srgbClr val="000000"/>
                          </a:solidFill>
                          <a:effectLst/>
                          <a:latin typeface="Times New Roman"/>
                        </a:rPr>
                        <a:t>778 632,00</a:t>
                      </a:r>
                    </a:p>
                  </a:txBody>
                  <a:tcPr marL="9525" marR="9525" marT="9525" marB="0" anchor="ctr"/>
                </a:tc>
              </a:tr>
              <a:tr h="505243">
                <a:tc>
                  <a:txBody>
                    <a:bodyPr/>
                    <a:lstStyle/>
                    <a:p>
                      <a:pPr algn="l" fontAlgn="ctr"/>
                      <a:r>
                        <a:rPr lang="ru-RU" sz="1200" b="0" i="0" u="none" strike="noStrike">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11 652 464,80</a:t>
                      </a:r>
                    </a:p>
                  </a:txBody>
                  <a:tcPr marL="9525" marR="9525" marT="9525" marB="0" anchor="ctr"/>
                </a:tc>
                <a:tc>
                  <a:txBody>
                    <a:bodyPr/>
                    <a:lstStyle/>
                    <a:p>
                      <a:pPr algn="ctr" fontAlgn="ctr"/>
                      <a:r>
                        <a:rPr lang="ru-RU" sz="1200" b="0" i="0" u="none" strike="noStrike">
                          <a:solidFill>
                            <a:srgbClr val="000000"/>
                          </a:solidFill>
                          <a:effectLst/>
                          <a:latin typeface="Times New Roman"/>
                        </a:rPr>
                        <a:t>12 557 928,25</a:t>
                      </a:r>
                    </a:p>
                  </a:txBody>
                  <a:tcPr marL="9525" marR="9525" marT="9525" marB="0" anchor="ctr"/>
                </a:tc>
                <a:tc>
                  <a:txBody>
                    <a:bodyPr/>
                    <a:lstStyle/>
                    <a:p>
                      <a:pPr algn="ctr" fontAlgn="ctr"/>
                      <a:r>
                        <a:rPr lang="ru-RU" sz="1200" b="0" i="0" u="none" strike="noStrike">
                          <a:solidFill>
                            <a:srgbClr val="000000"/>
                          </a:solidFill>
                          <a:effectLst/>
                          <a:latin typeface="Times New Roman"/>
                        </a:rPr>
                        <a:t>12 650 000,00</a:t>
                      </a:r>
                    </a:p>
                  </a:txBody>
                  <a:tcPr marL="9525" marR="9525" marT="9525" marB="0" anchor="ctr"/>
                </a:tc>
              </a:tr>
              <a:tr h="505243">
                <a:tc>
                  <a:txBody>
                    <a:bodyPr/>
                    <a:lstStyle/>
                    <a:p>
                      <a:pPr algn="l" fontAlgn="ctr"/>
                      <a:r>
                        <a:rPr lang="ru-RU" sz="1200" b="0" i="0" u="none" strike="noStrike">
                          <a:solidFill>
                            <a:srgbClr val="000000"/>
                          </a:solidFill>
                          <a:effectLst/>
                          <a:latin typeface="Times New Roman"/>
                        </a:rPr>
                        <a:t>Реализация отдельных мероприятий регионального проекта «Дорожная сеть» в части приведения в нормативное состояние автомобильных дорог местного значения и улиц в населенных пунктах административных центров муниципальных образований</a:t>
                      </a:r>
                    </a:p>
                  </a:txBody>
                  <a:tcPr marL="9525" marR="9525" marT="9525" marB="0" anchor="ctr"/>
                </a:tc>
                <a:tc>
                  <a:txBody>
                    <a:bodyPr/>
                    <a:lstStyle/>
                    <a:p>
                      <a:pPr algn="ctr" fontAlgn="ctr"/>
                      <a:r>
                        <a:rPr lang="ru-RU" sz="1200" b="0" i="0" u="none" strike="noStrike">
                          <a:solidFill>
                            <a:srgbClr val="000000"/>
                          </a:solidFill>
                          <a:effectLst/>
                          <a:latin typeface="Times New Roman"/>
                        </a:rPr>
                        <a:t>13 693 456,57</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4149080"/>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758644688"/>
              </p:ext>
            </p:extLst>
          </p:nvPr>
        </p:nvGraphicFramePr>
        <p:xfrm>
          <a:off x="107504" y="4509120"/>
          <a:ext cx="8856985" cy="2286000"/>
        </p:xfrm>
        <a:graphic>
          <a:graphicData uri="http://schemas.openxmlformats.org/drawingml/2006/table">
            <a:tbl>
              <a:tblPr/>
              <a:tblGrid>
                <a:gridCol w="3024385"/>
                <a:gridCol w="880493"/>
                <a:gridCol w="588203"/>
                <a:gridCol w="556898"/>
                <a:gridCol w="609292"/>
                <a:gridCol w="651142"/>
                <a:gridCol w="640926"/>
                <a:gridCol w="546024"/>
                <a:gridCol w="679811"/>
                <a:gridCol w="679811"/>
              </a:tblGrid>
              <a:tr h="238066">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Ед. </a:t>
                      </a:r>
                      <a:r>
                        <a:rPr lang="ru-RU" sz="1000" b="1" strike="noStrike" spc="-1" dirty="0" smtClean="0">
                          <a:latin typeface="Times New Roman" panose="02020603050405020304" pitchFamily="18" charset="0"/>
                          <a:ea typeface="Microsoft YaHei"/>
                          <a:cs typeface="Times New Roman" panose="02020603050405020304" pitchFamily="18" charset="0"/>
                        </a:rPr>
                        <a:t>изм.</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smtClean="0">
                          <a:latin typeface="Times New Roman" panose="02020603050405020304" pitchFamily="18" charset="0"/>
                          <a:cs typeface="Times New Roman" panose="02020603050405020304" pitchFamily="18" charset="0"/>
                        </a:rPr>
                        <a:t>2022</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0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000" b="1" strike="noStrike" spc="-1" dirty="0">
                          <a:latin typeface="Times New Roman" panose="02020603050405020304" pitchFamily="18" charset="0"/>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algn="just"/>
                      <a:r>
                        <a:rPr lang="ru-RU" sz="1000" b="0" strike="noStrike" spc="-1" dirty="0">
                          <a:latin typeface="Times New Roman" panose="02020603050405020304" pitchFamily="18" charset="0"/>
                          <a:cs typeface="Times New Roman" panose="02020603050405020304" pitchFamily="18" charset="0"/>
                        </a:rPr>
                        <a:t>Доля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дорог </a:t>
                      </a:r>
                      <a:r>
                        <a:rPr lang="ru-RU" sz="1000" b="0" strike="noStrike" spc="-1" dirty="0">
                          <a:latin typeface="Times New Roman" panose="02020603050405020304" pitchFamily="18" charset="0"/>
                          <a:cs typeface="Times New Roman" panose="02020603050405020304" pitchFamily="18" charset="0"/>
                        </a:rPr>
                        <a:t>общего пользования </a:t>
                      </a:r>
                      <a:r>
                        <a:rPr lang="ru-RU" sz="1000" b="0" strike="noStrike" spc="-1" dirty="0" smtClean="0">
                          <a:latin typeface="Times New Roman" panose="02020603050405020304" pitchFamily="18" charset="0"/>
                          <a:cs typeface="Times New Roman" panose="02020603050405020304" pitchFamily="18" charset="0"/>
                        </a:rPr>
                        <a:t>мест. значения</a:t>
                      </a:r>
                      <a:r>
                        <a:rPr lang="ru-RU" sz="1000" b="0" strike="noStrike" spc="-1" dirty="0">
                          <a:latin typeface="Times New Roman" panose="02020603050405020304" pitchFamily="18" charset="0"/>
                          <a:cs typeface="Times New Roman" panose="02020603050405020304" pitchFamily="18" charset="0"/>
                        </a:rPr>
                        <a:t>, отвечающих </a:t>
                      </a:r>
                      <a:r>
                        <a:rPr lang="ru-RU" sz="1000" b="0" strike="noStrike" spc="-1" dirty="0" smtClean="0">
                          <a:latin typeface="Times New Roman" panose="02020603050405020304" pitchFamily="18" charset="0"/>
                          <a:cs typeface="Times New Roman" panose="02020603050405020304" pitchFamily="18" charset="0"/>
                        </a:rPr>
                        <a:t>нормативным </a:t>
                      </a:r>
                      <a:r>
                        <a:rPr lang="ru-RU" sz="1000" b="0" strike="noStrike" spc="-1" dirty="0">
                          <a:latin typeface="Times New Roman" panose="02020603050405020304" pitchFamily="18" charset="0"/>
                          <a:cs typeface="Times New Roman" panose="02020603050405020304" pitchFamily="18" charset="0"/>
                        </a:rPr>
                        <a:t>требованиям, в общей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a:t>
                      </a:r>
                      <a:r>
                        <a:rPr lang="ru-RU" sz="1000" b="0" strike="noStrike" spc="-1" dirty="0">
                          <a:latin typeface="Times New Roman" panose="02020603050405020304" pitchFamily="18" charset="0"/>
                          <a:cs typeface="Times New Roman" panose="02020603050405020304" pitchFamily="18" charset="0"/>
                        </a:rPr>
                        <a:t>дорог общего пользования местного значения</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algn="just"/>
                      <a:r>
                        <a:rPr lang="ru-RU" sz="1000" b="0" strike="noStrike" spc="-1" dirty="0">
                          <a:latin typeface="Times New Roman" panose="02020603050405020304" pitchFamily="18" charset="0"/>
                          <a:cs typeface="Times New Roman" panose="02020603050405020304" pitchFamily="18" charset="0"/>
                        </a:rPr>
                        <a:t>Доля </a:t>
                      </a:r>
                      <a:r>
                        <a:rPr lang="ru-RU" sz="1000" b="0" strike="noStrike" spc="-1" dirty="0" smtClean="0">
                          <a:latin typeface="Times New Roman" panose="02020603050405020304" pitchFamily="18" charset="0"/>
                          <a:cs typeface="Times New Roman" panose="02020603050405020304" pitchFamily="18" charset="0"/>
                        </a:rPr>
                        <a:t>насел. пунктов</a:t>
                      </a:r>
                      <a:r>
                        <a:rPr lang="ru-RU" sz="1000" b="0" strike="noStrike" spc="-1" dirty="0">
                          <a:latin typeface="Times New Roman" panose="02020603050405020304" pitchFamily="18" charset="0"/>
                          <a:cs typeface="Times New Roman" panose="02020603050405020304" pitchFamily="18" charset="0"/>
                        </a:rPr>
                        <a:t>, охваченных автобусным сообщением, в общей численности населенных пунктов (на конец года)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dirty="0">
                          <a:effectLst/>
                          <a:latin typeface="Times New Roman"/>
                          <a:ea typeface="Times New Roman"/>
                        </a:rPr>
                        <a:t>54,5</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algn="just"/>
                      <a:r>
                        <a:rPr lang="ru-RU" sz="1000" b="0" strike="noStrike" spc="-1" dirty="0">
                          <a:latin typeface="Times New Roman" panose="02020603050405020304" pitchFamily="18" charset="0"/>
                          <a:cs typeface="Times New Roman" panose="02020603050405020304" pitchFamily="18" charset="0"/>
                        </a:rPr>
                        <a:t>Число граждан, погибших в дорожно-транспортных происшествиях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человек</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3</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dirty="0">
                          <a:effectLst/>
                          <a:latin typeface="Times New Roman"/>
                          <a:ea typeface="Times New Roman"/>
                        </a:rPr>
                        <a:t>1</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772888634"/>
              </p:ext>
            </p:extLst>
          </p:nvPr>
        </p:nvGraphicFramePr>
        <p:xfrm>
          <a:off x="35496" y="692696"/>
          <a:ext cx="9038952" cy="3701335"/>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i="0" u="none" strike="noStrike">
                          <a:solidFill>
                            <a:srgbClr val="000000"/>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a:solidFill>
                            <a:srgbClr val="000000"/>
                          </a:solidFill>
                          <a:effectLst/>
                          <a:latin typeface="Times New Roman"/>
                        </a:rPr>
                        <a:t>22 292 409,91</a:t>
                      </a:r>
                    </a:p>
                  </a:txBody>
                  <a:tcPr marL="9525" marR="9525" marT="9525" marB="0" anchor="ctr"/>
                </a:tc>
                <a:tc>
                  <a:txBody>
                    <a:bodyPr/>
                    <a:lstStyle/>
                    <a:p>
                      <a:pPr algn="ctr" fontAlgn="ctr"/>
                      <a:r>
                        <a:rPr lang="ru-RU" sz="1200" b="1" i="0" u="none" strike="noStrike">
                          <a:solidFill>
                            <a:srgbClr val="000000"/>
                          </a:solidFill>
                          <a:effectLst/>
                          <a:latin typeface="Times New Roman"/>
                        </a:rPr>
                        <a:t>11 309 937,94</a:t>
                      </a:r>
                    </a:p>
                  </a:txBody>
                  <a:tcPr marL="9525" marR="9525" marT="9525" marB="0" anchor="ctr"/>
                </a:tc>
                <a:tc>
                  <a:txBody>
                    <a:bodyPr/>
                    <a:lstStyle/>
                    <a:p>
                      <a:pPr algn="ctr" fontAlgn="ctr"/>
                      <a:r>
                        <a:rPr lang="ru-RU" sz="1200" b="1" i="0" u="none" strike="noStrike" dirty="0">
                          <a:solidFill>
                            <a:srgbClr val="000000"/>
                          </a:solidFill>
                          <a:effectLst/>
                          <a:latin typeface="Times New Roman"/>
                        </a:rPr>
                        <a:t>11 331 119,90</a:t>
                      </a:r>
                    </a:p>
                  </a:txBody>
                  <a:tcPr marL="9525" marR="9525" marT="9525" marB="0" anchor="ctr"/>
                </a:tc>
              </a:tr>
              <a:tr h="175164">
                <a:tc>
                  <a:txBody>
                    <a:bodyPr/>
                    <a:lstStyle/>
                    <a:p>
                      <a:pPr algn="l" fontAlgn="ctr"/>
                      <a:r>
                        <a:rPr lang="ru-RU" sz="1200" b="0" i="0" u="none" strike="noStrike">
                          <a:solidFill>
                            <a:srgbClr val="000000"/>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4 443 561,57</a:t>
                      </a:r>
                    </a:p>
                  </a:txBody>
                  <a:tcPr marL="9525" marR="9525" marT="9525" marB="0" anchor="ctr"/>
                </a:tc>
                <a:tc>
                  <a:txBody>
                    <a:bodyPr/>
                    <a:lstStyle/>
                    <a:p>
                      <a:pPr algn="ctr" fontAlgn="ctr"/>
                      <a:r>
                        <a:rPr lang="ru-RU" sz="1200" b="0" i="0" u="none" strike="noStrike">
                          <a:solidFill>
                            <a:srgbClr val="000000"/>
                          </a:solidFill>
                          <a:effectLst/>
                          <a:latin typeface="Times New Roman"/>
                        </a:rPr>
                        <a:t>4 043 561,57</a:t>
                      </a:r>
                    </a:p>
                  </a:txBody>
                  <a:tcPr marL="9525" marR="9525" marT="9525" marB="0" anchor="ctr"/>
                </a:tc>
                <a:tc>
                  <a:txBody>
                    <a:bodyPr/>
                    <a:lstStyle/>
                    <a:p>
                      <a:pPr algn="ctr" fontAlgn="ctr"/>
                      <a:r>
                        <a:rPr lang="ru-RU" sz="1200" b="0" i="0" u="none" strike="noStrike">
                          <a:solidFill>
                            <a:srgbClr val="000000"/>
                          </a:solidFill>
                          <a:effectLst/>
                          <a:latin typeface="Times New Roman"/>
                        </a:rPr>
                        <a:t>4 043 561,57</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9 307 641,15</a:t>
                      </a:r>
                    </a:p>
                  </a:txBody>
                  <a:tcPr marL="9525" marR="9525" marT="9525" marB="0" anchor="ctr"/>
                </a:tc>
                <a:tc>
                  <a:txBody>
                    <a:bodyPr/>
                    <a:lstStyle/>
                    <a:p>
                      <a:pPr algn="ctr" fontAlgn="ctr"/>
                      <a:r>
                        <a:rPr lang="ru-RU" sz="1200" b="0" i="0" u="none" strike="noStrike">
                          <a:solidFill>
                            <a:srgbClr val="000000"/>
                          </a:solidFill>
                          <a:effectLst/>
                          <a:latin typeface="Times New Roman"/>
                        </a:rPr>
                        <a:t>3 136 880,00</a:t>
                      </a:r>
                    </a:p>
                  </a:txBody>
                  <a:tcPr marL="9525" marR="9525" marT="9525" marB="0" anchor="ctr"/>
                </a:tc>
                <a:tc>
                  <a:txBody>
                    <a:bodyPr/>
                    <a:lstStyle/>
                    <a:p>
                      <a:pPr algn="ctr" fontAlgn="ctr"/>
                      <a:r>
                        <a:rPr lang="ru-RU" sz="1200" b="0" i="0" u="none" strike="noStrike">
                          <a:solidFill>
                            <a:srgbClr val="000000"/>
                          </a:solidFill>
                          <a:effectLst/>
                          <a:latin typeface="Times New Roman"/>
                        </a:rPr>
                        <a:t>3 136 880,00</a:t>
                      </a:r>
                    </a:p>
                  </a:txBody>
                  <a:tcPr marL="9525" marR="9525" marT="9525" marB="0" anchor="ctr"/>
                </a:tc>
              </a:tr>
              <a:tr h="333737">
                <a:tc>
                  <a:txBody>
                    <a:bodyPr/>
                    <a:lstStyle/>
                    <a:p>
                      <a:pPr algn="l" fontAlgn="ctr"/>
                      <a:r>
                        <a:rPr lang="ru-RU" sz="1200" b="0" i="0" u="none" strike="noStrike">
                          <a:solidFill>
                            <a:srgbClr val="000000"/>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7 931 410,01</a:t>
                      </a:r>
                    </a:p>
                  </a:txBody>
                  <a:tcPr marL="9525" marR="9525" marT="9525" marB="0" anchor="ctr"/>
                </a:tc>
                <a:tc>
                  <a:txBody>
                    <a:bodyPr/>
                    <a:lstStyle/>
                    <a:p>
                      <a:pPr algn="ctr" fontAlgn="ctr"/>
                      <a:r>
                        <a:rPr lang="ru-RU" sz="1200" b="0" i="0" u="none" strike="noStrike">
                          <a:solidFill>
                            <a:srgbClr val="000000"/>
                          </a:solidFill>
                          <a:effectLst/>
                          <a:latin typeface="Times New Roman"/>
                        </a:rPr>
                        <a:t>3 729 496,37</a:t>
                      </a:r>
                    </a:p>
                  </a:txBody>
                  <a:tcPr marL="9525" marR="9525" marT="9525" marB="0" anchor="ctr"/>
                </a:tc>
                <a:tc>
                  <a:txBody>
                    <a:bodyPr/>
                    <a:lstStyle/>
                    <a:p>
                      <a:pPr algn="ctr" fontAlgn="ctr"/>
                      <a:r>
                        <a:rPr lang="ru-RU" sz="1200" b="0" i="0" u="none" strike="noStrike">
                          <a:solidFill>
                            <a:srgbClr val="000000"/>
                          </a:solidFill>
                          <a:effectLst/>
                          <a:latin typeface="Times New Roman"/>
                        </a:rPr>
                        <a:t>3 750 678,33</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r>
              <a:tr h="175164">
                <a:tc>
                  <a:txBody>
                    <a:bodyPr/>
                    <a:lstStyle/>
                    <a:p>
                      <a:pPr algn="l" fontAlgn="ctr"/>
                      <a:r>
                        <a:rPr lang="ru-RU" sz="1200" b="0" i="0" u="none" strike="noStrike">
                          <a:solidFill>
                            <a:srgbClr val="000000"/>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139 797,18</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175164">
                <a:tc>
                  <a:txBody>
                    <a:bodyPr/>
                    <a:lstStyle/>
                    <a:p>
                      <a:pPr algn="l" fontAlgn="ctr"/>
                      <a:r>
                        <a:rPr lang="ru-RU" sz="1200" b="1" i="0" u="none" strike="noStrike">
                          <a:solidFill>
                            <a:srgbClr val="000000"/>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a:solidFill>
                            <a:srgbClr val="000000"/>
                          </a:solidFill>
                          <a:effectLst/>
                          <a:latin typeface="Times New Roman"/>
                        </a:rPr>
                        <a:t>1 049 007,45</a:t>
                      </a:r>
                    </a:p>
                  </a:txBody>
                  <a:tcPr marL="9525" marR="9525" marT="9525" marB="0" anchor="ctr"/>
                </a:tc>
                <a:tc>
                  <a:txBody>
                    <a:bodyPr/>
                    <a:lstStyle/>
                    <a:p>
                      <a:pPr algn="ctr" fontAlgn="ctr"/>
                      <a:r>
                        <a:rPr lang="ru-RU" sz="1200" b="1" i="0" u="none" strike="noStrike">
                          <a:solidFill>
                            <a:srgbClr val="000000"/>
                          </a:solidFill>
                          <a:effectLst/>
                          <a:latin typeface="Times New Roman"/>
                        </a:rPr>
                        <a:t>580 774,00</a:t>
                      </a:r>
                    </a:p>
                  </a:txBody>
                  <a:tcPr marL="9525" marR="9525" marT="9525" marB="0" anchor="ctr"/>
                </a:tc>
                <a:tc>
                  <a:txBody>
                    <a:bodyPr/>
                    <a:lstStyle/>
                    <a:p>
                      <a:pPr algn="ctr" fontAlgn="ctr"/>
                      <a:r>
                        <a:rPr lang="ru-RU" sz="1200" b="1" i="0" u="none" strike="noStrike" dirty="0">
                          <a:solidFill>
                            <a:srgbClr val="000000"/>
                          </a:solidFill>
                          <a:effectLst/>
                          <a:latin typeface="Times New Roman"/>
                        </a:rPr>
                        <a:t>580 774,00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Участие в республиканских соревнованиях юных инспекторов дорожного движения «Безопасное колесо»</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405685">
                <a:tc>
                  <a:txBody>
                    <a:bodyPr/>
                    <a:lstStyle/>
                    <a:p>
                      <a:pPr algn="l" fontAlgn="ctr"/>
                      <a:r>
                        <a:rPr lang="ru-RU" sz="1200" b="0" i="0" u="none" strike="noStrike">
                          <a:solidFill>
                            <a:srgbClr val="000000"/>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a:solidFill>
                            <a:srgbClr val="000000"/>
                          </a:solidFill>
                          <a:effectLst/>
                          <a:latin typeface="Times New Roman"/>
                        </a:rPr>
                        <a:t>991 220,45</a:t>
                      </a:r>
                    </a:p>
                  </a:txBody>
                  <a:tcPr marL="9525" marR="9525" marT="9525" marB="0" anchor="ctr"/>
                </a:tc>
                <a:tc>
                  <a:txBody>
                    <a:bodyPr/>
                    <a:lstStyle/>
                    <a:p>
                      <a:pPr algn="ctr" fontAlgn="ctr"/>
                      <a:r>
                        <a:rPr lang="ru-RU" sz="1200" b="0" i="0" u="none" strike="noStrike">
                          <a:solidFill>
                            <a:srgbClr val="000000"/>
                          </a:solidFill>
                          <a:effectLst/>
                          <a:latin typeface="Times New Roman"/>
                        </a:rPr>
                        <a:t>450 200,00</a:t>
                      </a:r>
                    </a:p>
                  </a:txBody>
                  <a:tcPr marL="9525" marR="9525" marT="9525" marB="0" anchor="ctr"/>
                </a:tc>
                <a:tc>
                  <a:txBody>
                    <a:bodyPr/>
                    <a:lstStyle/>
                    <a:p>
                      <a:pPr algn="ctr" fontAlgn="ctr"/>
                      <a:r>
                        <a:rPr lang="ru-RU" sz="1200" b="0" i="0" u="none" strike="noStrike">
                          <a:solidFill>
                            <a:srgbClr val="000000"/>
                          </a:solidFill>
                          <a:effectLst/>
                          <a:latin typeface="Times New Roman"/>
                        </a:rPr>
                        <a:t>450 200,00</a:t>
                      </a:r>
                    </a:p>
                  </a:txBody>
                  <a:tcPr marL="9525" marR="9525" marT="9525" marB="0" anchor="ctr"/>
                </a:tc>
              </a:tr>
              <a:tr h="341656">
                <a:tc>
                  <a:txBody>
                    <a:bodyPr/>
                    <a:lstStyle/>
                    <a:p>
                      <a:pPr algn="l" fontAlgn="ctr"/>
                      <a:r>
                        <a:rPr lang="ru-RU" sz="1200" b="0" i="0" u="none" strike="noStrike" dirty="0">
                          <a:solidFill>
                            <a:srgbClr val="000000"/>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57 787,00</a:t>
                      </a:r>
                    </a:p>
                  </a:txBody>
                  <a:tcPr marL="9525" marR="9525" marT="9525" marB="0" anchor="ctr"/>
                </a:tc>
                <a:tc>
                  <a:txBody>
                    <a:bodyPr/>
                    <a:lstStyle/>
                    <a:p>
                      <a:pPr algn="ctr" fontAlgn="ctr"/>
                      <a:r>
                        <a:rPr lang="ru-RU" sz="1200" b="0" i="0" u="none" strike="noStrike">
                          <a:solidFill>
                            <a:srgbClr val="000000"/>
                          </a:solidFill>
                          <a:effectLst/>
                          <a:latin typeface="Times New Roman"/>
                        </a:rPr>
                        <a:t>115 574,00</a:t>
                      </a:r>
                    </a:p>
                  </a:txBody>
                  <a:tcPr marL="9525" marR="9525" marT="9525" marB="0" anchor="ctr"/>
                </a:tc>
                <a:tc>
                  <a:txBody>
                    <a:bodyPr/>
                    <a:lstStyle/>
                    <a:p>
                      <a:pPr algn="ctr" fontAlgn="ctr"/>
                      <a:r>
                        <a:rPr lang="ru-RU" sz="1200" b="0" i="0" u="none" strike="noStrike" dirty="0">
                          <a:solidFill>
                            <a:srgbClr val="000000"/>
                          </a:solidFill>
                          <a:effectLst/>
                          <a:latin typeface="Times New Roman"/>
                        </a:rPr>
                        <a:t>115 574,00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5364088" y="1052736"/>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3910333598"/>
              </p:ext>
            </p:extLst>
          </p:nvPr>
        </p:nvGraphicFramePr>
        <p:xfrm>
          <a:off x="107504" y="3486942"/>
          <a:ext cx="8942896" cy="2810348"/>
        </p:xfrm>
        <a:graphic>
          <a:graphicData uri="http://schemas.openxmlformats.org/drawingml/2006/table">
            <a:tbl>
              <a:tblPr/>
              <a:tblGrid>
                <a:gridCol w="5170655"/>
                <a:gridCol w="1250098"/>
                <a:gridCol w="1136455"/>
                <a:gridCol w="1385688"/>
              </a:tblGrid>
              <a:tr h="458181">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2020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2022</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endParaRPr lang="ru-RU" sz="1200" b="0" i="0" u="none" strike="noStrike" dirty="0" smtClean="0">
                        <a:effectLst/>
                        <a:latin typeface="Times New Roman" panose="02020603050405020304" pitchFamily="18" charset="0"/>
                        <a:cs typeface="Times New Roman" panose="02020603050405020304" pitchFamily="18" charset="0"/>
                      </a:endParaRPr>
                    </a:p>
                    <a:p>
                      <a:pPr algn="ctr" fontAlgn="ctr"/>
                      <a:r>
                        <a:rPr lang="ru-RU" sz="1200" b="0" i="0" u="none" strike="noStrike" dirty="0" smtClean="0">
                          <a:effectLst/>
                          <a:latin typeface="Times New Roman" panose="02020603050405020304" pitchFamily="18" charset="0"/>
                          <a:cs typeface="Times New Roman" panose="02020603050405020304" pitchFamily="18" charset="0"/>
                        </a:rPr>
                        <a:t>5 784,2</a:t>
                      </a:r>
                    </a:p>
                    <a:p>
                      <a:pPr algn="ctr" fontAlgn="ct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9 </a:t>
                      </a:r>
                      <a:r>
                        <a:rPr lang="ru-RU" sz="1000" b="0" i="0" u="none" strike="noStrike" dirty="0" smtClean="0">
                          <a:solidFill>
                            <a:srgbClr val="000000"/>
                          </a:solidFill>
                          <a:effectLst/>
                          <a:latin typeface="Times New Roman"/>
                        </a:rPr>
                        <a:t>979,5</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8 </a:t>
                      </a:r>
                      <a:r>
                        <a:rPr lang="ru-RU" sz="1000" b="0" i="0" u="none" strike="noStrike" dirty="0" smtClean="0">
                          <a:solidFill>
                            <a:srgbClr val="000000"/>
                          </a:solidFill>
                          <a:effectLst/>
                          <a:latin typeface="Times New Roman"/>
                        </a:rPr>
                        <a:t>482,2</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8 </a:t>
                      </a:r>
                      <a:r>
                        <a:rPr lang="ru-RU" sz="1000" b="0" i="0" u="none" strike="noStrike" dirty="0" smtClean="0">
                          <a:solidFill>
                            <a:srgbClr val="000000"/>
                          </a:solidFill>
                          <a:effectLst/>
                          <a:latin typeface="Times New Roman"/>
                        </a:rPr>
                        <a:t>875,9</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878426">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895,8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190157730"/>
              </p:ext>
            </p:extLst>
          </p:nvPr>
        </p:nvGraphicFramePr>
        <p:xfrm>
          <a:off x="564040" y="1124744"/>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24136001"/>
              </p:ext>
            </p:extLst>
          </p:nvPr>
        </p:nvGraphicFramePr>
        <p:xfrm>
          <a:off x="71499" y="980728"/>
          <a:ext cx="9001001" cy="5472608"/>
        </p:xfrm>
        <a:graphic>
          <a:graphicData uri="http://schemas.openxmlformats.org/drawingml/2006/table">
            <a:tbl>
              <a:tblPr firstRow="1" bandRow="1">
                <a:tableStyleId>{5C22544A-7EE6-4342-B048-85BDC9FD1C3A}</a:tableStyleId>
              </a:tblPr>
              <a:tblGrid>
                <a:gridCol w="6387806"/>
                <a:gridCol w="871065"/>
                <a:gridCol w="871065"/>
                <a:gridCol w="871065"/>
              </a:tblGrid>
              <a:tr h="436802">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2038">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5 149 969,80</a:t>
                      </a:r>
                    </a:p>
                  </a:txBody>
                  <a:tcPr marL="9525" marR="9525" marT="9525" marB="0" anchor="ctr"/>
                </a:tc>
                <a:tc>
                  <a:txBody>
                    <a:bodyPr/>
                    <a:lstStyle/>
                    <a:p>
                      <a:pPr algn="ctr" fontAlgn="ctr"/>
                      <a:r>
                        <a:rPr lang="ru-RU" sz="1200" b="1" i="0" u="none" strike="noStrike">
                          <a:solidFill>
                            <a:srgbClr val="000000"/>
                          </a:solidFill>
                          <a:effectLst/>
                          <a:latin typeface="Times New Roman"/>
                        </a:rPr>
                        <a:t>4 219 945,00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4 235 796,00</a:t>
                      </a:r>
                    </a:p>
                  </a:txBody>
                  <a:tcPr marL="9525" marR="9525" marT="9525" marB="0" anchor="ctr"/>
                </a:tc>
              </a:tr>
              <a:tr h="273288">
                <a:tc>
                  <a:txBody>
                    <a:bodyPr/>
                    <a:lstStyle/>
                    <a:p>
                      <a:pPr algn="l" fontAlgn="ctr"/>
                      <a:r>
                        <a:rPr lang="ru-RU" sz="1200" b="1" i="0" u="none" strike="noStrike" dirty="0">
                          <a:solidFill>
                            <a:srgbClr val="000000"/>
                          </a:solidFill>
                          <a:effectLst/>
                          <a:latin typeface="Times New Roman"/>
                        </a:rPr>
                        <a:t>Подпрограмма 1 «Улучшение жилищных условий»</a:t>
                      </a:r>
                    </a:p>
                  </a:txBody>
                  <a:tcPr marL="9525" marR="9525" marT="9525" marB="0" anchor="ctr"/>
                </a:tc>
                <a:tc>
                  <a:txBody>
                    <a:bodyPr/>
                    <a:lstStyle/>
                    <a:p>
                      <a:pPr algn="ctr" fontAlgn="ctr"/>
                      <a:r>
                        <a:rPr lang="ru-RU" sz="1200" b="1" i="0" u="none" strike="noStrike">
                          <a:solidFill>
                            <a:srgbClr val="000000"/>
                          </a:solidFill>
                          <a:effectLst/>
                          <a:latin typeface="Times New Roman"/>
                        </a:rPr>
                        <a:t>3 386 639,80</a:t>
                      </a:r>
                    </a:p>
                  </a:txBody>
                  <a:tcPr marL="9525" marR="9525" marT="9525" marB="0" anchor="ctr"/>
                </a:tc>
                <a:tc>
                  <a:txBody>
                    <a:bodyPr/>
                    <a:lstStyle/>
                    <a:p>
                      <a:pPr algn="ctr" fontAlgn="ctr"/>
                      <a:r>
                        <a:rPr lang="ru-RU" sz="1200" b="1" i="0" u="none" strike="noStrike">
                          <a:solidFill>
                            <a:srgbClr val="000000"/>
                          </a:solidFill>
                          <a:effectLst/>
                          <a:latin typeface="Times New Roman"/>
                        </a:rPr>
                        <a:t>3 416 845,00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3 433 796,00</a:t>
                      </a:r>
                    </a:p>
                  </a:txBody>
                  <a:tcPr marL="9525" marR="9525" marT="9525" marB="0" anchor="ctr"/>
                </a:tc>
              </a:tr>
              <a:tr h="442038">
                <a:tc>
                  <a:txBody>
                    <a:bodyPr/>
                    <a:lstStyle/>
                    <a:p>
                      <a:pPr algn="l" fontAlgn="ctr"/>
                      <a:r>
                        <a:rPr lang="ru-RU" sz="1200" b="0" i="0" u="none" strike="noStrike" dirty="0">
                          <a:solidFill>
                            <a:srgbClr val="000000"/>
                          </a:solidFill>
                          <a:effectLst/>
                          <a:latin typeface="Times New Roman"/>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a:solidFill>
                            <a:srgbClr val="000000"/>
                          </a:solidFill>
                          <a:effectLst/>
                          <a:latin typeface="Times New Roman"/>
                        </a:rPr>
                        <a:t>1 744 800,00</a:t>
                      </a:r>
                    </a:p>
                  </a:txBody>
                  <a:tcPr marL="9525" marR="9525" marT="9525" marB="0" anchor="ctr"/>
                </a:tc>
                <a:tc>
                  <a:txBody>
                    <a:bodyPr/>
                    <a:lstStyle/>
                    <a:p>
                      <a:pPr algn="ctr" fontAlgn="ctr"/>
                      <a:r>
                        <a:rPr lang="ru-RU" sz="1200" b="0" i="0" u="none" strike="noStrike">
                          <a:solidFill>
                            <a:srgbClr val="000000"/>
                          </a:solidFill>
                          <a:effectLst/>
                          <a:latin typeface="Times New Roman"/>
                        </a:rPr>
                        <a:t>1 746 300,00</a:t>
                      </a:r>
                    </a:p>
                  </a:txBody>
                  <a:tcPr marL="9525" marR="9525" marT="9525" marB="0" anchor="ctr"/>
                </a:tc>
                <a:tc>
                  <a:txBody>
                    <a:bodyPr/>
                    <a:lstStyle/>
                    <a:p>
                      <a:pPr algn="ctr" fontAlgn="ctr"/>
                      <a:r>
                        <a:rPr lang="ru-RU" sz="1200" b="0" i="0" u="none" strike="noStrike">
                          <a:solidFill>
                            <a:srgbClr val="000000"/>
                          </a:solidFill>
                          <a:effectLst/>
                          <a:latin typeface="Times New Roman"/>
                        </a:rPr>
                        <a:t>1 748 000,00</a:t>
                      </a:r>
                    </a:p>
                  </a:txBody>
                  <a:tcPr marL="9525" marR="9525" marT="9525" marB="0" anchor="ctr"/>
                </a:tc>
              </a:tr>
              <a:tr h="872856">
                <a:tc>
                  <a:txBody>
                    <a:bodyPr/>
                    <a:lstStyle/>
                    <a:p>
                      <a:pPr algn="l" fontAlgn="ctr"/>
                      <a:r>
                        <a:rPr lang="ru-RU" sz="1200" b="0" i="0" u="none" strike="noStrike" dirty="0">
                          <a:solidFill>
                            <a:srgbClr val="000000"/>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848 898,00</a:t>
                      </a:r>
                    </a:p>
                  </a:txBody>
                  <a:tcPr marL="9525" marR="9525" marT="9525" marB="0" anchor="ctr"/>
                </a:tc>
                <a:tc>
                  <a:txBody>
                    <a:bodyPr/>
                    <a:lstStyle/>
                    <a:p>
                      <a:pPr algn="ctr" fontAlgn="ctr"/>
                      <a:r>
                        <a:rPr lang="ru-RU" sz="1200" b="0" i="0" u="none" strike="noStrike">
                          <a:solidFill>
                            <a:srgbClr val="000000"/>
                          </a:solidFill>
                          <a:effectLst/>
                          <a:latin typeface="Times New Roman"/>
                        </a:rPr>
                        <a:t>849 298,00</a:t>
                      </a:r>
                    </a:p>
                  </a:txBody>
                  <a:tcPr marL="9525" marR="9525" marT="9525" marB="0" anchor="ctr"/>
                </a:tc>
                <a:tc>
                  <a:txBody>
                    <a:bodyPr/>
                    <a:lstStyle/>
                    <a:p>
                      <a:pPr algn="ctr" fontAlgn="ctr"/>
                      <a:r>
                        <a:rPr lang="ru-RU" sz="1200" b="0" i="0" u="none" strike="noStrike">
                          <a:solidFill>
                            <a:srgbClr val="000000"/>
                          </a:solidFill>
                          <a:effectLst/>
                          <a:latin typeface="Times New Roman"/>
                        </a:rPr>
                        <a:t>849 998,00</a:t>
                      </a:r>
                    </a:p>
                  </a:txBody>
                  <a:tcPr marL="9525" marR="9525" marT="9525" marB="0" anchor="ctr"/>
                </a:tc>
              </a:tr>
              <a:tr h="341290">
                <a:tc>
                  <a:txBody>
                    <a:bodyPr/>
                    <a:lstStyle/>
                    <a:p>
                      <a:pPr algn="l" fontAlgn="ctr"/>
                      <a:r>
                        <a:rPr lang="ru-RU" sz="1200" b="0" i="0" u="none" strike="noStrike" dirty="0">
                          <a:solidFill>
                            <a:srgbClr val="000000"/>
                          </a:solidFill>
                          <a:effectLst/>
                          <a:latin typeface="Times New Roman"/>
                        </a:rPr>
                        <a:t>Предоставление социальных выплат молодым семьям</a:t>
                      </a:r>
                    </a:p>
                  </a:txBody>
                  <a:tcPr marL="9525" marR="9525" marT="9525" marB="0" anchor="ctr"/>
                </a:tc>
                <a:tc>
                  <a:txBody>
                    <a:bodyPr/>
                    <a:lstStyle/>
                    <a:p>
                      <a:pPr algn="ctr" fontAlgn="ctr"/>
                      <a:r>
                        <a:rPr lang="ru-RU" sz="1200" b="0" i="0" u="none" strike="noStrike">
                          <a:solidFill>
                            <a:srgbClr val="000000"/>
                          </a:solidFill>
                          <a:effectLst/>
                          <a:latin typeface="Times New Roman"/>
                        </a:rPr>
                        <a:t>792 941,80</a:t>
                      </a:r>
                    </a:p>
                  </a:txBody>
                  <a:tcPr marL="9525" marR="9525" marT="9525" marB="0" anchor="ctr"/>
                </a:tc>
                <a:tc>
                  <a:txBody>
                    <a:bodyPr/>
                    <a:lstStyle/>
                    <a:p>
                      <a:pPr algn="ctr" fontAlgn="ctr"/>
                      <a:r>
                        <a:rPr lang="ru-RU" sz="1200" b="0" i="0" u="none" strike="noStrike">
                          <a:solidFill>
                            <a:srgbClr val="000000"/>
                          </a:solidFill>
                          <a:effectLst/>
                          <a:latin typeface="Times New Roman"/>
                        </a:rPr>
                        <a:t>821 247,00</a:t>
                      </a:r>
                    </a:p>
                  </a:txBody>
                  <a:tcPr marL="9525" marR="9525" marT="9525" marB="0" anchor="ctr"/>
                </a:tc>
                <a:tc>
                  <a:txBody>
                    <a:bodyPr/>
                    <a:lstStyle/>
                    <a:p>
                      <a:pPr algn="ctr" fontAlgn="ctr"/>
                      <a:r>
                        <a:rPr lang="ru-RU" sz="1200" b="0" i="0" u="none" strike="noStrike">
                          <a:solidFill>
                            <a:srgbClr val="000000"/>
                          </a:solidFill>
                          <a:effectLst/>
                          <a:latin typeface="Times New Roman"/>
                        </a:rPr>
                        <a:t>835 798,00</a:t>
                      </a:r>
                    </a:p>
                  </a:txBody>
                  <a:tcPr marL="9525" marR="9525" marT="9525" marB="0" anchor="ctr"/>
                </a:tc>
              </a:tr>
              <a:tr h="288032">
                <a:tc>
                  <a:txBody>
                    <a:bodyPr/>
                    <a:lstStyle/>
                    <a:p>
                      <a:pPr algn="l" fontAlgn="ctr"/>
                      <a:r>
                        <a:rPr lang="ru-RU" sz="1200" b="1" i="0" u="none" strike="noStrike">
                          <a:solidFill>
                            <a:srgbClr val="000000"/>
                          </a:solidFill>
                          <a:effectLst/>
                          <a:latin typeface="Times New Roman"/>
                        </a:rPr>
                        <a:t>Подпрограмма 2 «Социальная защита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643 830,00</a:t>
                      </a:r>
                    </a:p>
                  </a:txBody>
                  <a:tcPr marL="9525" marR="9525" marT="9525" marB="0" anchor="ctr"/>
                </a:tc>
                <a:tc>
                  <a:txBody>
                    <a:bodyPr/>
                    <a:lstStyle/>
                    <a:p>
                      <a:pPr algn="ctr" fontAlgn="ctr"/>
                      <a:r>
                        <a:rPr lang="ru-RU" sz="1200" b="1" i="0" u="none" strike="noStrike">
                          <a:solidFill>
                            <a:srgbClr val="000000"/>
                          </a:solidFill>
                          <a:effectLst/>
                          <a:latin typeface="Times New Roman"/>
                        </a:rPr>
                        <a:t>463 000,00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463 000,00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485 830,00</a:t>
                      </a:r>
                    </a:p>
                  </a:txBody>
                  <a:tcPr marL="9525" marR="9525" marT="9525" marB="0" anchor="ctr"/>
                </a:tc>
                <a:tc>
                  <a:txBody>
                    <a:bodyPr/>
                    <a:lstStyle/>
                    <a:p>
                      <a:pPr algn="ctr" fontAlgn="ctr"/>
                      <a:r>
                        <a:rPr lang="ru-RU" sz="1200" b="0" i="0" u="none" strike="noStrike">
                          <a:solidFill>
                            <a:srgbClr val="000000"/>
                          </a:solidFill>
                          <a:effectLst/>
                          <a:latin typeface="Times New Roman"/>
                        </a:rPr>
                        <a:t>290 000,00</a:t>
                      </a:r>
                    </a:p>
                  </a:txBody>
                  <a:tcPr marL="9525" marR="9525" marT="9525" marB="0" anchor="ctr"/>
                </a:tc>
                <a:tc>
                  <a:txBody>
                    <a:bodyPr/>
                    <a:lstStyle/>
                    <a:p>
                      <a:pPr algn="ctr" fontAlgn="ctr"/>
                      <a:r>
                        <a:rPr lang="ru-RU" sz="1200" b="0" i="0" u="none" strike="noStrike">
                          <a:solidFill>
                            <a:srgbClr val="000000"/>
                          </a:solidFill>
                          <a:effectLst/>
                          <a:latin typeface="Times New Roman"/>
                        </a:rPr>
                        <a:t>290 000,00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Реализация проекта "Мы вместе!"</a:t>
                      </a:r>
                    </a:p>
                  </a:txBody>
                  <a:tcPr marL="9525" marR="9525" marT="9525" marB="0" anchor="ctr"/>
                </a:tc>
                <a:tc>
                  <a:txBody>
                    <a:bodyPr/>
                    <a:lstStyle/>
                    <a:p>
                      <a:pPr algn="ctr" fontAlgn="ctr"/>
                      <a:r>
                        <a:rPr lang="ru-RU" sz="1200" b="0" i="0" u="none" strike="noStrike">
                          <a:solidFill>
                            <a:srgbClr val="000000"/>
                          </a:solidFill>
                          <a:effectLst/>
                          <a:latin typeface="Times New Roman"/>
                        </a:rPr>
                        <a:t>8 000,00</a:t>
                      </a:r>
                    </a:p>
                  </a:txBody>
                  <a:tcPr marL="9525" marR="9525" marT="9525" marB="0" anchor="ctr"/>
                </a:tc>
                <a:tc>
                  <a:txBody>
                    <a:bodyPr/>
                    <a:lstStyle/>
                    <a:p>
                      <a:pPr algn="ctr" fontAlgn="ctr"/>
                      <a:r>
                        <a:rPr lang="ru-RU" sz="1200" b="0" i="0" u="none" strike="noStrike">
                          <a:solidFill>
                            <a:srgbClr val="000000"/>
                          </a:solidFill>
                          <a:effectLst/>
                          <a:latin typeface="Times New Roman"/>
                        </a:rPr>
                        <a:t>23 000,00</a:t>
                      </a:r>
                    </a:p>
                  </a:txBody>
                  <a:tcPr marL="9525" marR="9525" marT="9525" marB="0" anchor="ctr"/>
                </a:tc>
                <a:tc>
                  <a:txBody>
                    <a:bodyPr/>
                    <a:lstStyle/>
                    <a:p>
                      <a:pPr algn="ctr" fontAlgn="ctr"/>
                      <a:r>
                        <a:rPr lang="ru-RU" sz="1200" b="0" i="0" u="none" strike="noStrike">
                          <a:solidFill>
                            <a:srgbClr val="000000"/>
                          </a:solidFill>
                          <a:effectLst/>
                          <a:latin typeface="Times New Roman"/>
                        </a:rPr>
                        <a:t>23 000,00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r>
              <a:tr h="442038">
                <a:tc>
                  <a:txBody>
                    <a:bodyPr/>
                    <a:lstStyle/>
                    <a:p>
                      <a:pPr algn="l" fontAlgn="ctr"/>
                      <a:r>
                        <a:rPr lang="ru-RU" sz="1200" b="0" i="0" u="none" strike="noStrike">
                          <a:solidFill>
                            <a:srgbClr val="000000"/>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50050">
                <a:tc>
                  <a:txBody>
                    <a:bodyPr/>
                    <a:lstStyle/>
                    <a:p>
                      <a:pPr algn="l" fontAlgn="ctr"/>
                      <a:r>
                        <a:rPr lang="ru-RU" sz="1200" b="1" i="0" u="none" strike="noStrike">
                          <a:solidFill>
                            <a:srgbClr val="000000"/>
                          </a:solidFill>
                          <a:effectLst/>
                          <a:latin typeface="Times New Roman"/>
                        </a:rPr>
                        <a:t>Подпрограмма 3 «Содействие занятости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990 700,00</a:t>
                      </a:r>
                    </a:p>
                  </a:txBody>
                  <a:tcPr marL="9525" marR="9525" marT="9525" marB="0" anchor="ctr"/>
                </a:tc>
                <a:tc>
                  <a:txBody>
                    <a:bodyPr/>
                    <a:lstStyle/>
                    <a:p>
                      <a:pPr algn="ctr" fontAlgn="ctr"/>
                      <a:r>
                        <a:rPr lang="ru-RU" sz="1200" b="1" i="0" u="none" strike="noStrike">
                          <a:solidFill>
                            <a:srgbClr val="000000"/>
                          </a:solidFill>
                          <a:effectLst/>
                          <a:latin typeface="Times New Roman"/>
                        </a:rPr>
                        <a:t>320 000,00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320 000,00</a:t>
                      </a:r>
                    </a:p>
                  </a:txBody>
                  <a:tcPr marL="9525" marR="9525" marT="9525" marB="0" anchor="ctr"/>
                </a:tc>
              </a:tr>
              <a:tr h="360040">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670 700,00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60040">
                <a:tc>
                  <a:txBody>
                    <a:bodyPr/>
                    <a:lstStyle/>
                    <a:p>
                      <a:pPr algn="l" fontAlgn="ctr"/>
                      <a:r>
                        <a:rPr lang="ru-RU" sz="1200" b="0" i="0" u="none" strike="noStrike" dirty="0">
                          <a:solidFill>
                            <a:srgbClr val="000000"/>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320 000,00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sp>
        <p:nvSpPr>
          <p:cNvPr id="6" name="TextShape 2"/>
          <p:cNvSpPr txBox="1"/>
          <p:nvPr/>
        </p:nvSpPr>
        <p:spPr>
          <a:xfrm>
            <a:off x="1073200" y="4082356"/>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2534035387"/>
              </p:ext>
            </p:extLst>
          </p:nvPr>
        </p:nvGraphicFramePr>
        <p:xfrm>
          <a:off x="1691680" y="4653136"/>
          <a:ext cx="5496272" cy="21040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4061343703"/>
              </p:ext>
            </p:extLst>
          </p:nvPr>
        </p:nvGraphicFramePr>
        <p:xfrm>
          <a:off x="107504" y="980728"/>
          <a:ext cx="8928992" cy="2767169"/>
        </p:xfrm>
        <a:graphic>
          <a:graphicData uri="http://schemas.openxmlformats.org/drawingml/2006/table">
            <a:tbl>
              <a:tblPr firstRow="1" bandRow="1">
                <a:tableStyleId>{5C22544A-7EE6-4342-B048-85BDC9FD1C3A}</a:tableStyleId>
              </a:tblPr>
              <a:tblGrid>
                <a:gridCol w="6120680"/>
                <a:gridCol w="1008112"/>
                <a:gridCol w="936104"/>
                <a:gridCol w="864096"/>
              </a:tblGrid>
              <a:tr h="259147">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59147">
                <a:tc>
                  <a:txBody>
                    <a:bodyPr/>
                    <a:lstStyle/>
                    <a:p>
                      <a:pPr algn="l" fontAlgn="ctr"/>
                      <a:r>
                        <a:rPr lang="ru-RU" sz="1200" b="1" i="0" u="none" strike="noStrike" dirty="0">
                          <a:solidFill>
                            <a:srgbClr val="000000"/>
                          </a:solidFill>
                          <a:effectLst/>
                          <a:latin typeface="Times New Roman"/>
                        </a:rPr>
                        <a:t>Подпрограмма 5 «Доступная среда»</a:t>
                      </a:r>
                    </a:p>
                  </a:txBody>
                  <a:tcPr marL="9525" marR="9525" marT="9525" marB="0" anchor="ctr"/>
                </a:tc>
                <a:tc>
                  <a:txBody>
                    <a:bodyPr/>
                    <a:lstStyle/>
                    <a:p>
                      <a:pPr algn="ctr" fontAlgn="ctr"/>
                      <a:r>
                        <a:rPr lang="ru-RU" sz="1200" b="1" i="0" u="none" strike="noStrike">
                          <a:solidFill>
                            <a:srgbClr val="000000"/>
                          </a:solidFill>
                          <a:effectLst/>
                          <a:latin typeface="Times New Roman"/>
                        </a:rPr>
                        <a:t>128 800,00</a:t>
                      </a:r>
                    </a:p>
                  </a:txBody>
                  <a:tcPr marL="9525" marR="9525" marT="9525" marB="0" anchor="ctr"/>
                </a:tc>
                <a:tc>
                  <a:txBody>
                    <a:bodyPr/>
                    <a:lstStyle/>
                    <a:p>
                      <a:pPr algn="ctr" fontAlgn="ctr"/>
                      <a:r>
                        <a:rPr lang="ru-RU" sz="1200" b="1" i="0" u="none" strike="noStrike">
                          <a:solidFill>
                            <a:srgbClr val="000000"/>
                          </a:solidFill>
                          <a:effectLst/>
                          <a:latin typeface="Times New Roman"/>
                        </a:rPr>
                        <a:t>20 100,00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19 000,00</a:t>
                      </a:r>
                    </a:p>
                  </a:txBody>
                  <a:tcPr marL="9525" marR="9525" marT="9525" marB="0" anchor="ctr"/>
                </a:tc>
              </a:tr>
              <a:tr h="456730">
                <a:tc>
                  <a:txBody>
                    <a:bodyPr/>
                    <a:lstStyle/>
                    <a:p>
                      <a:pPr algn="l" fontAlgn="ctr"/>
                      <a:r>
                        <a:rPr lang="ru-RU" sz="1200" b="0" i="0" u="none" strike="noStrike" dirty="0">
                          <a:solidFill>
                            <a:srgbClr val="000000"/>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20 100,00</a:t>
                      </a:r>
                    </a:p>
                  </a:txBody>
                  <a:tcPr marL="9525" marR="9525" marT="9525" marB="0" anchor="ctr"/>
                </a:tc>
                <a:tc>
                  <a:txBody>
                    <a:bodyPr/>
                    <a:lstStyle/>
                    <a:p>
                      <a:pPr algn="ctr" fontAlgn="ctr"/>
                      <a:r>
                        <a:rPr lang="ru-RU" sz="1200" b="0" i="0" u="none" strike="noStrike">
                          <a:solidFill>
                            <a:srgbClr val="000000"/>
                          </a:solidFill>
                          <a:effectLst/>
                          <a:latin typeface="Times New Roman"/>
                        </a:rPr>
                        <a:t>19 000,00</a:t>
                      </a:r>
                    </a:p>
                  </a:txBody>
                  <a:tcPr marL="9525" marR="9525" marT="9525" marB="0" anchor="ctr"/>
                </a:tc>
              </a:tr>
              <a:tr h="1792145">
                <a:tc>
                  <a:txBody>
                    <a:bodyPr/>
                    <a:lstStyle/>
                    <a:p>
                      <a:pPr algn="l" fontAlgn="ctr"/>
                      <a:r>
                        <a:rPr lang="ru-RU" sz="1200" b="0" i="0" u="none" strike="noStrike" dirty="0">
                          <a:solidFill>
                            <a:srgbClr val="000000"/>
                          </a:solidFill>
                          <a:effectLst/>
                          <a:latin typeface="Times New Roman"/>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a:solidFill>
                            <a:srgbClr val="000000"/>
                          </a:solidFill>
                          <a:effectLst/>
                          <a:latin typeface="Times New Roman"/>
                        </a:rPr>
                        <a:t>98 800,00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2284280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социальное развитие и повышение качества жизни населения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повышения удовлетворения потребностей населения в жилье.</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Улучшение состояния здоровья населения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954470939"/>
              </p:ext>
            </p:extLst>
          </p:nvPr>
        </p:nvGraphicFramePr>
        <p:xfrm>
          <a:off x="157712" y="3717032"/>
          <a:ext cx="8842321" cy="2834640"/>
        </p:xfrm>
        <a:graphic>
          <a:graphicData uri="http://schemas.openxmlformats.org/drawingml/2006/table">
            <a:tbl>
              <a:tblPr/>
              <a:tblGrid>
                <a:gridCol w="3250907"/>
                <a:gridCol w="713712"/>
                <a:gridCol w="651053"/>
                <a:gridCol w="629608"/>
                <a:gridCol w="661440"/>
                <a:gridCol w="598446"/>
                <a:gridCol w="587723"/>
                <a:gridCol w="525064"/>
                <a:gridCol w="612184"/>
                <a:gridCol w="612184"/>
              </a:tblGrid>
              <a:tr h="2595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26460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cs typeface="Times New Roman" panose="02020603050405020304" pitchFamily="18" charset="0"/>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4,3</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405000">
                <a:tc>
                  <a:txBody>
                    <a:bodyPr/>
                    <a:lstStyle/>
                    <a:p>
                      <a:pPr algn="just"/>
                      <a:r>
                        <a:rPr lang="ru-RU" sz="1200" b="0" strike="noStrike" spc="-1">
                          <a:latin typeface="Times New Roman" panose="02020603050405020304" pitchFamily="18" charset="0"/>
                          <a:cs typeface="Times New Roman" panose="02020603050405020304" pitchFamily="18" charset="0"/>
                        </a:rPr>
                        <a:t>Число организованных оплачиваемых общественных (временных) рабочих мест</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ea typeface="Calibri"/>
                          <a:cs typeface="Times New Roman" panose="02020603050405020304" pitchFamily="18" charset="0"/>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79,17</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79,49</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81,18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82,98</a:t>
                      </a:r>
                      <a:endParaRPr lang="ru-RU" sz="1000" dirty="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2020 год – </a:t>
            </a:r>
            <a:r>
              <a:rPr lang="en-US" b="1" spc="-1" dirty="0" smtClean="0">
                <a:solidFill>
                  <a:srgbClr val="7030A0"/>
                </a:solidFill>
                <a:latin typeface="Arial"/>
                <a:ea typeface="Microsoft YaHei"/>
              </a:rPr>
              <a:t>25 118 914,83</a:t>
            </a:r>
            <a:r>
              <a:rPr lang="ru-RU" b="1" spc="-1" dirty="0" smtClean="0">
                <a:solidFill>
                  <a:srgbClr val="7030A0"/>
                </a:solidFill>
                <a:latin typeface="Arial"/>
                <a:ea typeface="Microsoft YaHei"/>
              </a:rPr>
              <a:t> </a:t>
            </a:r>
            <a:r>
              <a:rPr lang="ru-RU" b="1" spc="-1" dirty="0">
                <a:solidFill>
                  <a:srgbClr val="7030A0"/>
                </a:solidFill>
                <a:latin typeface="Arial"/>
                <a:ea typeface="Microsoft YaHei"/>
              </a:rPr>
              <a:t>тыс.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2021 год – 500,0 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2022 год – 150,0 </a:t>
            </a:r>
            <a:r>
              <a:rPr lang="ru-RU" b="1" spc="-1" err="1">
                <a:solidFill>
                  <a:srgbClr val="7030A0"/>
                </a:solidFill>
                <a:latin typeface="Arial"/>
                <a:ea typeface="Microsoft YaHei"/>
              </a:rPr>
              <a:t>тыс</a:t>
            </a:r>
            <a:r>
              <a:rPr lang="ru-RU" b="1" spc="-1"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14,9%</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0,1%</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954114350"/>
              </p:ext>
            </p:extLst>
          </p:nvPr>
        </p:nvGraphicFramePr>
        <p:xfrm>
          <a:off x="107503" y="904579"/>
          <a:ext cx="8968818" cy="5764782"/>
        </p:xfrm>
        <a:graphic>
          <a:graphicData uri="http://schemas.openxmlformats.org/drawingml/2006/table">
            <a:tbl>
              <a:tblPr firstRow="1" bandRow="1">
                <a:tableStyleId>{5C22544A-7EE6-4342-B048-85BDC9FD1C3A}</a:tableStyleId>
              </a:tblPr>
              <a:tblGrid>
                <a:gridCol w="5300515"/>
                <a:gridCol w="1252591"/>
                <a:gridCol w="1178540"/>
                <a:gridCol w="1237172"/>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a:solidFill>
                            <a:srgbClr val="000000"/>
                          </a:solidFill>
                          <a:effectLst/>
                          <a:latin typeface="Times New Roman"/>
                        </a:rPr>
                        <a:t>99 842 006,09</a:t>
                      </a:r>
                    </a:p>
                  </a:txBody>
                  <a:tcPr marL="9525" marR="9525" marT="9525" marB="0" anchor="ctr"/>
                </a:tc>
                <a:tc>
                  <a:txBody>
                    <a:bodyPr/>
                    <a:lstStyle/>
                    <a:p>
                      <a:pPr algn="ctr" fontAlgn="ctr"/>
                      <a:r>
                        <a:rPr lang="ru-RU" sz="1200" b="1" i="0" u="none" strike="noStrike">
                          <a:solidFill>
                            <a:srgbClr val="000000"/>
                          </a:solidFill>
                          <a:effectLst/>
                          <a:latin typeface="Times New Roman"/>
                        </a:rPr>
                        <a:t>72 841 940,05</a:t>
                      </a:r>
                    </a:p>
                  </a:txBody>
                  <a:tcPr marL="9525" marR="9525" marT="9525" marB="0" anchor="ctr"/>
                </a:tc>
                <a:tc>
                  <a:txBody>
                    <a:bodyPr/>
                    <a:lstStyle/>
                    <a:p>
                      <a:pPr algn="ctr" fontAlgn="ctr"/>
                      <a:r>
                        <a:rPr lang="ru-RU" sz="1200" b="1" i="0" u="none" strike="noStrike" dirty="0">
                          <a:solidFill>
                            <a:srgbClr val="000000"/>
                          </a:solidFill>
                          <a:effectLst/>
                          <a:latin typeface="Times New Roman"/>
                        </a:rPr>
                        <a:t>73 289 575,89</a:t>
                      </a:r>
                    </a:p>
                  </a:txBody>
                  <a:tcPr marL="9525" marR="9525" marT="9525" marB="0" anchor="ctr"/>
                </a:tc>
              </a:tr>
              <a:tr h="247868">
                <a:tc>
                  <a:txBody>
                    <a:bodyPr/>
                    <a:lstStyle/>
                    <a:p>
                      <a:pPr algn="l" fontAlgn="ctr"/>
                      <a:r>
                        <a:rPr lang="ru-RU" sz="1200" b="1" i="0" u="none" strike="noStrike" dirty="0">
                          <a:solidFill>
                            <a:srgbClr val="000000"/>
                          </a:solidFill>
                          <a:effectLst/>
                          <a:latin typeface="Times New Roman"/>
                        </a:rPr>
                        <a:t>Подпрограмма 1 «Открытый муниципалитет»</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1259279">
                <a:tc>
                  <a:txBody>
                    <a:bodyPr/>
                    <a:lstStyle/>
                    <a:p>
                      <a:pPr algn="l" fontAlgn="ctr"/>
                      <a:r>
                        <a:rPr lang="ru-RU" sz="1200" b="0" i="0" u="none" strike="noStrike" dirty="0">
                          <a:solidFill>
                            <a:srgbClr val="000000"/>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l" fontAlgn="ctr"/>
                      <a:r>
                        <a:rPr lang="ru-RU" sz="1200" b="1" i="0" u="none" strike="noStrike">
                          <a:solidFill>
                            <a:srgbClr val="000000"/>
                          </a:solidFill>
                          <a:effectLst/>
                          <a:latin typeface="Times New Roman"/>
                        </a:rPr>
                        <a:t>Подпрограмма 3 «Развитие кадрового потенциала»</a:t>
                      </a:r>
                    </a:p>
                  </a:txBody>
                  <a:tcPr marL="9525" marR="9525" marT="9525" marB="0" anchor="ctr"/>
                </a:tc>
                <a:tc>
                  <a:txBody>
                    <a:bodyPr/>
                    <a:lstStyle/>
                    <a:p>
                      <a:pPr algn="ctr" fontAlgn="ctr"/>
                      <a:r>
                        <a:rPr lang="ru-RU" sz="1200" b="1" i="0" u="none" strike="noStrike">
                          <a:solidFill>
                            <a:srgbClr val="000000"/>
                          </a:solidFill>
                          <a:effectLst/>
                          <a:latin typeface="Times New Roman"/>
                        </a:rPr>
                        <a:t>7 500,00</a:t>
                      </a:r>
                    </a:p>
                  </a:txBody>
                  <a:tcPr marL="9525" marR="9525" marT="9525" marB="0" anchor="ctr"/>
                </a:tc>
                <a:tc>
                  <a:txBody>
                    <a:bodyPr/>
                    <a:lstStyle/>
                    <a:p>
                      <a:pPr algn="ctr" fontAlgn="ctr"/>
                      <a:r>
                        <a:rPr lang="ru-RU" sz="1200" b="1" i="0" u="none" strike="noStrike">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1051205">
                <a:tc>
                  <a:txBody>
                    <a:bodyPr/>
                    <a:lstStyle/>
                    <a:p>
                      <a:pPr algn="l" fontAlgn="ctr"/>
                      <a:r>
                        <a:rPr lang="ru-RU" sz="1200" b="0" i="0" u="none" strike="noStrike">
                          <a:solidFill>
                            <a:srgbClr val="000000"/>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59232">
                <a:tc>
                  <a:txBody>
                    <a:bodyPr/>
                    <a:lstStyle/>
                    <a:p>
                      <a:pPr algn="l" fontAlgn="ctr"/>
                      <a:r>
                        <a:rPr lang="ru-RU" sz="1200" b="1" i="0" u="none" strike="noStrike">
                          <a:solidFill>
                            <a:srgbClr val="000000"/>
                          </a:solidFill>
                          <a:effectLst/>
                          <a:latin typeface="Times New Roman"/>
                        </a:rPr>
                        <a:t>Подпрограмма 4 «Обеспечение органов местного самоуправления»</a:t>
                      </a:r>
                    </a:p>
                  </a:txBody>
                  <a:tcPr marL="9525" marR="9525" marT="9525" marB="0" anchor="ctr"/>
                </a:tc>
                <a:tc>
                  <a:txBody>
                    <a:bodyPr/>
                    <a:lstStyle/>
                    <a:p>
                      <a:pPr algn="ctr" fontAlgn="ctr"/>
                      <a:r>
                        <a:rPr lang="ru-RU" sz="1200" b="1" i="0" u="none" strike="noStrike">
                          <a:solidFill>
                            <a:srgbClr val="000000"/>
                          </a:solidFill>
                          <a:effectLst/>
                          <a:latin typeface="Times New Roman"/>
                        </a:rPr>
                        <a:t>86 180 902,55</a:t>
                      </a:r>
                    </a:p>
                  </a:txBody>
                  <a:tcPr marL="9525" marR="9525" marT="9525" marB="0" anchor="ctr"/>
                </a:tc>
                <a:tc>
                  <a:txBody>
                    <a:bodyPr/>
                    <a:lstStyle/>
                    <a:p>
                      <a:pPr algn="ctr" fontAlgn="ctr"/>
                      <a:r>
                        <a:rPr lang="ru-RU" sz="1200" b="1" i="0" u="none" strike="noStrike">
                          <a:solidFill>
                            <a:srgbClr val="000000"/>
                          </a:solidFill>
                          <a:effectLst/>
                          <a:latin typeface="Times New Roman"/>
                        </a:rPr>
                        <a:t>62 143 717,59</a:t>
                      </a:r>
                    </a:p>
                  </a:txBody>
                  <a:tcPr marL="9525" marR="9525" marT="9525" marB="0" anchor="ctr"/>
                </a:tc>
                <a:tc>
                  <a:txBody>
                    <a:bodyPr/>
                    <a:lstStyle/>
                    <a:p>
                      <a:pPr algn="ctr" fontAlgn="ctr"/>
                      <a:r>
                        <a:rPr lang="ru-RU" sz="1200" b="1" i="0" u="none" strike="noStrike" dirty="0">
                          <a:solidFill>
                            <a:srgbClr val="000000"/>
                          </a:solidFill>
                          <a:effectLst/>
                          <a:latin typeface="Times New Roman"/>
                        </a:rPr>
                        <a:t>62 591 353,43</a:t>
                      </a:r>
                    </a:p>
                  </a:txBody>
                  <a:tcPr marL="9525" marR="9525" marT="9525" marB="0" anchor="ctr"/>
                </a:tc>
              </a:tr>
              <a:tr h="413278">
                <a:tc>
                  <a:txBody>
                    <a:bodyPr/>
                    <a:lstStyle/>
                    <a:p>
                      <a:pPr algn="l" fontAlgn="ctr"/>
                      <a:r>
                        <a:rPr lang="ru-RU" sz="1200" b="0" i="0" u="none" strike="noStrike">
                          <a:solidFill>
                            <a:srgbClr val="000000"/>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82 672 477,49</a:t>
                      </a:r>
                    </a:p>
                  </a:txBody>
                  <a:tcPr marL="9525" marR="9525" marT="9525" marB="0" anchor="ctr"/>
                </a:tc>
                <a:tc>
                  <a:txBody>
                    <a:bodyPr/>
                    <a:lstStyle/>
                    <a:p>
                      <a:pPr algn="ctr" fontAlgn="ctr"/>
                      <a:r>
                        <a:rPr lang="ru-RU" sz="1200" b="0" i="0" u="none" strike="noStrike">
                          <a:solidFill>
                            <a:srgbClr val="000000"/>
                          </a:solidFill>
                          <a:effectLst/>
                          <a:latin typeface="Times New Roman"/>
                        </a:rPr>
                        <a:t>59 385 809,52</a:t>
                      </a:r>
                    </a:p>
                  </a:txBody>
                  <a:tcPr marL="9525" marR="9525" marT="9525" marB="0" anchor="ctr"/>
                </a:tc>
                <a:tc>
                  <a:txBody>
                    <a:bodyPr/>
                    <a:lstStyle/>
                    <a:p>
                      <a:pPr algn="ctr" fontAlgn="ctr"/>
                      <a:r>
                        <a:rPr lang="ru-RU" sz="1200" b="0" i="0" u="none" strike="noStrike">
                          <a:solidFill>
                            <a:srgbClr val="000000"/>
                          </a:solidFill>
                          <a:effectLst/>
                          <a:latin typeface="Times New Roman"/>
                        </a:rPr>
                        <a:t>59 833 445,36</a:t>
                      </a:r>
                    </a:p>
                  </a:txBody>
                  <a:tcPr marL="9525" marR="9525" marT="9525" marB="0" anchor="ctr"/>
                </a:tc>
              </a:tr>
              <a:tr h="426984">
                <a:tc>
                  <a:txBody>
                    <a:bodyPr/>
                    <a:lstStyle/>
                    <a:p>
                      <a:pPr algn="l" fontAlgn="ctr"/>
                      <a:r>
                        <a:rPr lang="ru-RU" sz="1200" b="0" i="0" u="none" strike="noStrike">
                          <a:solidFill>
                            <a:srgbClr val="000000"/>
                          </a:solidFill>
                          <a:effectLst/>
                          <a:latin typeface="Times New Roman"/>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3 508 425,06</a:t>
                      </a:r>
                    </a:p>
                  </a:txBody>
                  <a:tcPr marL="9525" marR="9525" marT="9525" marB="0" anchor="ctr"/>
                </a:tc>
                <a:tc>
                  <a:txBody>
                    <a:bodyPr/>
                    <a:lstStyle/>
                    <a:p>
                      <a:pPr algn="ctr" fontAlgn="ctr"/>
                      <a:r>
                        <a:rPr lang="ru-RU" sz="1200" b="0" i="0" u="none" strike="noStrike">
                          <a:solidFill>
                            <a:srgbClr val="000000"/>
                          </a:solidFill>
                          <a:effectLst/>
                          <a:latin typeface="Times New Roman"/>
                        </a:rPr>
                        <a:t>2 757 908,07</a:t>
                      </a:r>
                    </a:p>
                  </a:txBody>
                  <a:tcPr marL="9525" marR="9525" marT="9525" marB="0" anchor="ctr"/>
                </a:tc>
                <a:tc>
                  <a:txBody>
                    <a:bodyPr/>
                    <a:lstStyle/>
                    <a:p>
                      <a:pPr algn="ctr" fontAlgn="ctr"/>
                      <a:r>
                        <a:rPr lang="ru-RU" sz="1200" b="0" i="0" u="none" strike="noStrike">
                          <a:solidFill>
                            <a:srgbClr val="000000"/>
                          </a:solidFill>
                          <a:effectLst/>
                          <a:latin typeface="Times New Roman"/>
                        </a:rPr>
                        <a:t>2 757 908,07</a:t>
                      </a:r>
                    </a:p>
                  </a:txBody>
                  <a:tcPr marL="9525" marR="9525" marT="9525" marB="0" anchor="ctr"/>
                </a:tc>
              </a:tr>
              <a:tr h="635058">
                <a:tc>
                  <a:txBody>
                    <a:bodyPr/>
                    <a:lstStyle/>
                    <a:p>
                      <a:pPr algn="l" fontAlgn="ctr"/>
                      <a:r>
                        <a:rPr lang="ru-RU" sz="1200" b="1" i="0" u="none" strike="noStrike">
                          <a:solidFill>
                            <a:srgbClr val="000000"/>
                          </a:solidFill>
                          <a:effectLst/>
                          <a:latin typeface="Times New Roman"/>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13 603 603,54</a:t>
                      </a:r>
                    </a:p>
                  </a:txBody>
                  <a:tcPr marL="9525" marR="9525" marT="9525" marB="0" anchor="ctr"/>
                </a:tc>
                <a:tc>
                  <a:txBody>
                    <a:bodyPr/>
                    <a:lstStyle/>
                    <a:p>
                      <a:pPr algn="ctr" fontAlgn="ctr"/>
                      <a:r>
                        <a:rPr lang="ru-RU" sz="1200" b="1" i="0" u="none" strike="noStrike">
                          <a:solidFill>
                            <a:srgbClr val="000000"/>
                          </a:solidFill>
                          <a:effectLst/>
                          <a:latin typeface="Times New Roman"/>
                        </a:rPr>
                        <a:t>10 648 222,46</a:t>
                      </a:r>
                    </a:p>
                  </a:txBody>
                  <a:tcPr marL="9525" marR="9525" marT="9525" marB="0" anchor="ctr"/>
                </a:tc>
                <a:tc>
                  <a:txBody>
                    <a:bodyPr/>
                    <a:lstStyle/>
                    <a:p>
                      <a:pPr algn="ctr" fontAlgn="ctr"/>
                      <a:r>
                        <a:rPr lang="ru-RU" sz="1200" b="1" i="0" u="none" strike="noStrike" dirty="0">
                          <a:solidFill>
                            <a:srgbClr val="000000"/>
                          </a:solidFill>
                          <a:effectLst/>
                          <a:latin typeface="Times New Roman"/>
                        </a:rPr>
                        <a:t>10 648 222,46</a:t>
                      </a:r>
                    </a:p>
                  </a:txBody>
                  <a:tcPr marL="9525" marR="9525" marT="9525" marB="0" anchor="ctr"/>
                </a:tc>
              </a:tr>
              <a:tr h="426984">
                <a:tc>
                  <a:txBody>
                    <a:bodyPr/>
                    <a:lstStyle/>
                    <a:p>
                      <a:pPr algn="l" fontAlgn="ctr"/>
                      <a:r>
                        <a:rPr lang="ru-RU" sz="1200" b="0" i="0" u="none" strike="noStrike" dirty="0">
                          <a:solidFill>
                            <a:srgbClr val="000000"/>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13 603 603,54</a:t>
                      </a:r>
                    </a:p>
                  </a:txBody>
                  <a:tcPr marL="9525" marR="9525" marT="9525" marB="0" anchor="ctr"/>
                </a:tc>
                <a:tc>
                  <a:txBody>
                    <a:bodyPr/>
                    <a:lstStyle/>
                    <a:p>
                      <a:pPr algn="ctr" fontAlgn="ctr"/>
                      <a:r>
                        <a:rPr lang="ru-RU" sz="1200" b="0" i="0" u="none" strike="noStrike">
                          <a:solidFill>
                            <a:srgbClr val="000000"/>
                          </a:solidFill>
                          <a:effectLst/>
                          <a:latin typeface="Times New Roman"/>
                        </a:rPr>
                        <a:t>10 648 222,46</a:t>
                      </a:r>
                    </a:p>
                  </a:txBody>
                  <a:tcPr marL="9525" marR="9525" marT="9525" marB="0" anchor="ctr"/>
                </a:tc>
                <a:tc>
                  <a:txBody>
                    <a:bodyPr/>
                    <a:lstStyle/>
                    <a:p>
                      <a:pPr algn="ctr" fontAlgn="ctr"/>
                      <a:r>
                        <a:rPr lang="ru-RU" sz="1200" b="0" i="0" u="none" strike="noStrike" dirty="0">
                          <a:solidFill>
                            <a:srgbClr val="000000"/>
                          </a:solidFill>
                          <a:effectLst/>
                          <a:latin typeface="Times New Roman"/>
                        </a:rPr>
                        <a:t>10 648 222,46</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6033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совершенствование муниципального управления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200" b="1" dirty="0" smtClean="0">
                <a:latin typeface="Times New Roman" panose="02020603050405020304" pitchFamily="18" charset="0"/>
                <a:cs typeface="Times New Roman" panose="02020603050405020304" pitchFamily="18" charset="0"/>
              </a:rPr>
              <a:t>1. Повышение </a:t>
            </a:r>
            <a:r>
              <a:rPr lang="ru-RU" sz="120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2.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3.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4. Повышение </a:t>
            </a:r>
            <a:r>
              <a:rPr lang="ru-RU" sz="1200" b="1" dirty="0">
                <a:latin typeface="Times New Roman" panose="02020603050405020304" pitchFamily="18" charset="0"/>
                <a:cs typeface="Times New Roman" panose="02020603050405020304" pitchFamily="18" charset="0"/>
              </a:rPr>
              <a:t>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p>
          <a:p>
            <a:pPr algn="just"/>
            <a:r>
              <a:rPr lang="ru-RU" sz="1200" b="1" dirty="0" smtClean="0">
                <a:latin typeface="Times New Roman" panose="02020603050405020304" pitchFamily="18" charset="0"/>
                <a:cs typeface="Times New Roman" panose="02020603050405020304" pitchFamily="18" charset="0"/>
              </a:rPr>
              <a:t>5. Улучшение </a:t>
            </a:r>
            <a:r>
              <a:rPr lang="ru-RU" sz="1200" b="1" dirty="0">
                <a:latin typeface="Times New Roman" panose="02020603050405020304" pitchFamily="18" charset="0"/>
                <a:cs typeface="Times New Roman" panose="02020603050405020304" pitchFamily="18" charset="0"/>
              </a:rPr>
              <a:t>технического состояния здания, помещений администрации городского округа «Вуктыл»</a:t>
            </a:r>
            <a:endParaRPr lang="ru-RU" sz="120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1187624" y="8123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12000002"/>
              </p:ext>
            </p:extLst>
          </p:nvPr>
        </p:nvGraphicFramePr>
        <p:xfrm>
          <a:off x="107504" y="1096716"/>
          <a:ext cx="5832648" cy="725314"/>
        </p:xfrm>
        <a:graphic>
          <a:graphicData uri="http://schemas.openxmlformats.org/drawingml/2006/table">
            <a:tbl>
              <a:tblPr/>
              <a:tblGrid>
                <a:gridCol w="1877714"/>
                <a:gridCol w="352072"/>
                <a:gridCol w="545710"/>
                <a:gridCol w="469429"/>
                <a:gridCol w="469429"/>
                <a:gridCol w="469429"/>
                <a:gridCol w="381410"/>
                <a:gridCol w="422485"/>
                <a:gridCol w="422485"/>
                <a:gridCol w="422485"/>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gridSpan="8">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2022 год</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363386524"/>
              </p:ext>
            </p:extLst>
          </p:nvPr>
        </p:nvGraphicFramePr>
        <p:xfrm>
          <a:off x="107504" y="1844824"/>
          <a:ext cx="5832647" cy="2931658"/>
        </p:xfrm>
        <a:graphic>
          <a:graphicData uri="http://schemas.openxmlformats.org/drawingml/2006/table">
            <a:tbl>
              <a:tblPr/>
              <a:tblGrid>
                <a:gridCol w="1870495"/>
                <a:gridCol w="329241"/>
                <a:gridCol w="531825"/>
                <a:gridCol w="443012"/>
                <a:gridCol w="492236"/>
                <a:gridCol w="492236"/>
                <a:gridCol w="393789"/>
                <a:gridCol w="393789"/>
                <a:gridCol w="443012"/>
                <a:gridCol w="443012"/>
              </a:tblGrid>
              <a:tr h="488902">
                <a:tc gridSpan="10">
                  <a:txBody>
                    <a:bodyPr/>
                    <a:lstStyle/>
                    <a:p>
                      <a:pPr algn="ctr" rtl="0">
                        <a:lnSpc>
                          <a:spcPct val="100000"/>
                        </a:lnSpc>
                      </a:pPr>
                      <a:endParaRPr lang="ru-RU" sz="1000" b="1" dirty="0" smtClean="0">
                        <a:solidFill>
                          <a:srgbClr val="000000"/>
                        </a:solidFill>
                        <a:effectLst/>
                        <a:latin typeface="Times New Roman, serif"/>
                      </a:endParaRPr>
                    </a:p>
                    <a:p>
                      <a:pPr algn="ctr" rtl="0">
                        <a:lnSpc>
                          <a:spcPct val="100000"/>
                        </a:lnSpc>
                      </a:pPr>
                      <a:r>
                        <a:rPr lang="ru-RU" sz="1000" b="1" dirty="0" smtClean="0">
                          <a:solidFill>
                            <a:srgbClr val="000000"/>
                          </a:solidFill>
                          <a:effectLst/>
                          <a:latin typeface="Times New Roman, serif"/>
                        </a:rPr>
                        <a:t>Муниципальная </a:t>
                      </a:r>
                      <a:r>
                        <a:rPr lang="ru-RU" sz="1000" b="1" dirty="0">
                          <a:solidFill>
                            <a:srgbClr val="000000"/>
                          </a:solidFill>
                          <a:effectLst/>
                          <a:latin typeface="Times New Roman, serif"/>
                        </a:rPr>
                        <a:t>программа «Муниципальное управление</a:t>
                      </a:r>
                      <a:r>
                        <a:rPr lang="ru-RU" sz="1000" b="1" dirty="0" smtClean="0">
                          <a:solidFill>
                            <a:srgbClr val="000000"/>
                          </a:solidFill>
                          <a:effectLst/>
                          <a:latin typeface="Times New Roman, serif"/>
                        </a:rPr>
                        <a:t>»</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(муниципального района)</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64,1</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64,2</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776271">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a:t>
                      </a:r>
                      <a:r>
                        <a:rPr lang="ru-RU" sz="900" dirty="0" smtClean="0">
                          <a:solidFill>
                            <a:srgbClr val="000000"/>
                          </a:solidFill>
                          <a:effectLst/>
                          <a:latin typeface="Times New Roman" panose="02020603050405020304" pitchFamily="18" charset="0"/>
                          <a:cs typeface="Times New Roman" panose="02020603050405020304" pitchFamily="18" charset="0"/>
                        </a:rPr>
                        <a:t>доп. проф. </a:t>
                      </a:r>
                      <a:r>
                        <a:rPr lang="ru-RU" sz="900" dirty="0">
                          <a:solidFill>
                            <a:srgbClr val="000000"/>
                          </a:solidFill>
                          <a:effectLst/>
                          <a:latin typeface="Times New Roman" panose="02020603050405020304" pitchFamily="18" charset="0"/>
                          <a:cs typeface="Times New Roman" panose="02020603050405020304" pitchFamily="18" charset="0"/>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panose="02020603050405020304" pitchFamily="18" charset="0"/>
                          <a:cs typeface="Times New Roman" panose="02020603050405020304" pitchFamily="18" charset="0"/>
                        </a:rPr>
                        <a:t>Вуктыл», являющихся </a:t>
                      </a:r>
                      <a:r>
                        <a:rPr lang="ru-RU" sz="900" dirty="0">
                          <a:solidFill>
                            <a:srgbClr val="000000"/>
                          </a:solidFill>
                          <a:effectLst/>
                          <a:latin typeface="Times New Roman" panose="02020603050405020304" pitchFamily="18" charset="0"/>
                          <a:cs typeface="Times New Roman" panose="02020603050405020304" pitchFamily="18" charset="0"/>
                        </a:rPr>
                        <a:t>юридическими лицами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615493">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прошедших аттестацию в отчетном периоде, от общей численности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подлежащих аттестации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4" name="Диаграмма 3"/>
          <p:cNvGraphicFramePr/>
          <p:nvPr>
            <p:extLst>
              <p:ext uri="{D42A27DB-BD31-4B8C-83A1-F6EECF244321}">
                <p14:modId xmlns:p14="http://schemas.microsoft.com/office/powerpoint/2010/main" val="435139056"/>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248812146"/>
              </p:ext>
            </p:extLst>
          </p:nvPr>
        </p:nvGraphicFramePr>
        <p:xfrm>
          <a:off x="107504" y="1412778"/>
          <a:ext cx="8928993" cy="5351271"/>
        </p:xfrm>
        <a:graphic>
          <a:graphicData uri="http://schemas.openxmlformats.org/drawingml/2006/table">
            <a:tbl>
              <a:tblPr firstRow="1" bandRow="1">
                <a:tableStyleId>{5C22544A-7EE6-4342-B048-85BDC9FD1C3A}</a:tableStyleId>
              </a:tblPr>
              <a:tblGrid>
                <a:gridCol w="5486025"/>
                <a:gridCol w="1244204"/>
                <a:gridCol w="1171015"/>
                <a:gridCol w="1027749"/>
              </a:tblGrid>
              <a:tr h="287982">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599669">
                <a:tc>
                  <a:txBody>
                    <a:bodyPr/>
                    <a:lstStyle/>
                    <a:p>
                      <a:pPr algn="l" fontAlgn="ctr"/>
                      <a:r>
                        <a:rPr lang="ru-RU" sz="1100" b="1" i="0" u="none" strike="noStrike" dirty="0">
                          <a:solidFill>
                            <a:srgbClr val="000000"/>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100" b="1" i="0" u="none" strike="noStrike" dirty="0" err="1">
                          <a:solidFill>
                            <a:srgbClr val="000000"/>
                          </a:solidFill>
                          <a:effectLst/>
                          <a:latin typeface="Times New Roman"/>
                        </a:rPr>
                        <a:t>энергоэффективности</a:t>
                      </a:r>
                      <a:r>
                        <a:rPr lang="ru-RU" sz="1100" b="1" i="0" u="none" strike="noStrike" dirty="0">
                          <a:solidFill>
                            <a:srgbClr val="000000"/>
                          </a:solidFill>
                          <a:effectLst/>
                          <a:latin typeface="Times New Roman"/>
                        </a:rPr>
                        <a:t>»</a:t>
                      </a:r>
                    </a:p>
                  </a:txBody>
                  <a:tcPr marL="9525" marR="9525" marT="9525" marB="0" anchor="ctr"/>
                </a:tc>
                <a:tc>
                  <a:txBody>
                    <a:bodyPr/>
                    <a:lstStyle/>
                    <a:p>
                      <a:pPr algn="ctr" fontAlgn="ctr"/>
                      <a:r>
                        <a:rPr lang="ru-RU" sz="1200" b="1" i="0" u="none" strike="noStrike">
                          <a:solidFill>
                            <a:srgbClr val="000000"/>
                          </a:solidFill>
                          <a:effectLst/>
                          <a:latin typeface="Times New Roman"/>
                        </a:rPr>
                        <a:t>54 712 119,76</a:t>
                      </a:r>
                    </a:p>
                  </a:txBody>
                  <a:tcPr marL="9525" marR="9525" marT="9525" marB="0" anchor="ctr"/>
                </a:tc>
                <a:tc>
                  <a:txBody>
                    <a:bodyPr/>
                    <a:lstStyle/>
                    <a:p>
                      <a:pPr algn="ctr" fontAlgn="ctr"/>
                      <a:r>
                        <a:rPr lang="ru-RU" sz="1200" b="1" i="0" u="none" strike="noStrike">
                          <a:solidFill>
                            <a:srgbClr val="000000"/>
                          </a:solidFill>
                          <a:effectLst/>
                          <a:latin typeface="Times New Roman"/>
                        </a:rPr>
                        <a:t>53 389 152,66</a:t>
                      </a:r>
                    </a:p>
                  </a:txBody>
                  <a:tcPr marL="9525" marR="9525" marT="9525" marB="0" anchor="ctr"/>
                </a:tc>
                <a:tc>
                  <a:txBody>
                    <a:bodyPr/>
                    <a:lstStyle/>
                    <a:p>
                      <a:pPr algn="ctr" fontAlgn="ctr"/>
                      <a:r>
                        <a:rPr lang="ru-RU" sz="1200" b="1" i="0" u="none" strike="noStrike" dirty="0">
                          <a:solidFill>
                            <a:srgbClr val="000000"/>
                          </a:solidFill>
                          <a:effectLst/>
                          <a:latin typeface="Times New Roman"/>
                        </a:rPr>
                        <a:t>54 717 516,06</a:t>
                      </a:r>
                    </a:p>
                  </a:txBody>
                  <a:tcPr marL="9525" marR="9525" marT="9525" marB="0" anchor="ctr"/>
                </a:tc>
              </a:tr>
              <a:tr h="363900">
                <a:tc>
                  <a:txBody>
                    <a:bodyPr/>
                    <a:lstStyle/>
                    <a:p>
                      <a:pPr algn="l" fontAlgn="ctr"/>
                      <a:r>
                        <a:rPr lang="ru-RU" sz="1100" b="1" i="0" u="none" strike="noStrike" dirty="0">
                          <a:solidFill>
                            <a:srgbClr val="000000"/>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53 776 842,00</a:t>
                      </a:r>
                    </a:p>
                  </a:txBody>
                  <a:tcPr marL="9525" marR="9525" marT="9525" marB="0" anchor="ctr"/>
                </a:tc>
                <a:tc>
                  <a:txBody>
                    <a:bodyPr/>
                    <a:lstStyle/>
                    <a:p>
                      <a:pPr algn="ctr" fontAlgn="ctr"/>
                      <a:r>
                        <a:rPr lang="ru-RU" sz="1200" b="1" i="0" u="none" strike="noStrike">
                          <a:solidFill>
                            <a:srgbClr val="000000"/>
                          </a:solidFill>
                          <a:effectLst/>
                          <a:latin typeface="Times New Roman"/>
                        </a:rPr>
                        <a:t>47 900 035,61</a:t>
                      </a:r>
                    </a:p>
                  </a:txBody>
                  <a:tcPr marL="9525" marR="9525" marT="9525" marB="0" anchor="ctr"/>
                </a:tc>
                <a:tc>
                  <a:txBody>
                    <a:bodyPr/>
                    <a:lstStyle/>
                    <a:p>
                      <a:pPr algn="ctr" fontAlgn="ctr"/>
                      <a:r>
                        <a:rPr lang="ru-RU" sz="1200" b="1" i="0" u="none" strike="noStrike" dirty="0">
                          <a:solidFill>
                            <a:srgbClr val="000000"/>
                          </a:solidFill>
                          <a:effectLst/>
                          <a:latin typeface="Times New Roman"/>
                        </a:rPr>
                        <a:t>48 228 399,01</a:t>
                      </a:r>
                    </a:p>
                  </a:txBody>
                  <a:tcPr marL="9525" marR="9525" marT="9525" marB="0" anchor="ctr"/>
                </a:tc>
              </a:tr>
              <a:tr h="320163">
                <a:tc>
                  <a:txBody>
                    <a:bodyPr/>
                    <a:lstStyle/>
                    <a:p>
                      <a:pPr algn="l" fontAlgn="ctr"/>
                      <a:r>
                        <a:rPr lang="ru-RU" sz="1100" b="0" i="0" u="none" strike="noStrike" dirty="0">
                          <a:solidFill>
                            <a:srgbClr val="000000"/>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8 653 967,90</a:t>
                      </a:r>
                    </a:p>
                  </a:txBody>
                  <a:tcPr marL="9525" marR="9525" marT="9525" marB="0" anchor="ctr"/>
                </a:tc>
                <a:tc>
                  <a:txBody>
                    <a:bodyPr/>
                    <a:lstStyle/>
                    <a:p>
                      <a:pPr algn="ctr" fontAlgn="ctr"/>
                      <a:r>
                        <a:rPr lang="ru-RU" sz="1200" b="0" i="0" u="none" strike="noStrike">
                          <a:solidFill>
                            <a:srgbClr val="000000"/>
                          </a:solidFill>
                          <a:effectLst/>
                          <a:latin typeface="Times New Roman"/>
                        </a:rPr>
                        <a:t>8 521 732,00</a:t>
                      </a:r>
                    </a:p>
                  </a:txBody>
                  <a:tcPr marL="9525" marR="9525" marT="9525" marB="0" anchor="ctr"/>
                </a:tc>
                <a:tc>
                  <a:txBody>
                    <a:bodyPr/>
                    <a:lstStyle/>
                    <a:p>
                      <a:pPr algn="ctr" fontAlgn="ctr"/>
                      <a:r>
                        <a:rPr lang="ru-RU" sz="1200" b="0" i="0" u="none" strike="noStrike">
                          <a:solidFill>
                            <a:srgbClr val="000000"/>
                          </a:solidFill>
                          <a:effectLst/>
                          <a:latin typeface="Times New Roman"/>
                        </a:rPr>
                        <a:t>8 373 955,00</a:t>
                      </a:r>
                    </a:p>
                  </a:txBody>
                  <a:tcPr marL="9525" marR="9525" marT="9525" marB="0" anchor="ctr"/>
                </a:tc>
              </a:tr>
              <a:tr h="403190">
                <a:tc>
                  <a:txBody>
                    <a:bodyPr/>
                    <a:lstStyle/>
                    <a:p>
                      <a:pPr algn="l" fontAlgn="ctr"/>
                      <a:r>
                        <a:rPr lang="ru-RU" sz="1100" b="0" i="0" u="none" strike="noStrike">
                          <a:solidFill>
                            <a:srgbClr val="000000"/>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1 146 500,00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03190">
                <a:tc>
                  <a:txBody>
                    <a:bodyPr/>
                    <a:lstStyle/>
                    <a:p>
                      <a:pPr algn="l" fontAlgn="ctr"/>
                      <a:r>
                        <a:rPr lang="ru-RU" sz="1100" b="0" i="0" u="none" strike="noStrike">
                          <a:solidFill>
                            <a:srgbClr val="000000"/>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40 933 457,45</a:t>
                      </a:r>
                    </a:p>
                  </a:txBody>
                  <a:tcPr marL="9525" marR="9525" marT="9525" marB="0" anchor="ctr"/>
                </a:tc>
                <a:tc>
                  <a:txBody>
                    <a:bodyPr/>
                    <a:lstStyle/>
                    <a:p>
                      <a:pPr algn="ctr" fontAlgn="ctr"/>
                      <a:r>
                        <a:rPr lang="ru-RU" sz="1200" b="0" i="0" u="none" strike="noStrike">
                          <a:solidFill>
                            <a:srgbClr val="000000"/>
                          </a:solidFill>
                          <a:effectLst/>
                          <a:latin typeface="Times New Roman"/>
                        </a:rPr>
                        <a:t>36 464 179,61</a:t>
                      </a:r>
                    </a:p>
                  </a:txBody>
                  <a:tcPr marL="9525" marR="9525" marT="9525" marB="0" anchor="ctr"/>
                </a:tc>
                <a:tc>
                  <a:txBody>
                    <a:bodyPr/>
                    <a:lstStyle/>
                    <a:p>
                      <a:pPr algn="ctr" fontAlgn="ctr"/>
                      <a:r>
                        <a:rPr lang="ru-RU" sz="1200" b="0" i="0" u="none" strike="noStrike">
                          <a:solidFill>
                            <a:srgbClr val="000000"/>
                          </a:solidFill>
                          <a:effectLst/>
                          <a:latin typeface="Times New Roman"/>
                        </a:rPr>
                        <a:t>36 537 629,01</a:t>
                      </a:r>
                    </a:p>
                  </a:txBody>
                  <a:tcPr marL="9525" marR="9525" marT="9525" marB="0" anchor="ctr"/>
                </a:tc>
              </a:tr>
              <a:tr h="319669">
                <a:tc>
                  <a:txBody>
                    <a:bodyPr/>
                    <a:lstStyle/>
                    <a:p>
                      <a:pPr algn="l" fontAlgn="ctr"/>
                      <a:r>
                        <a:rPr lang="ru-RU" sz="1100" b="0" i="0" u="none" strike="noStrike">
                          <a:solidFill>
                            <a:srgbClr val="000000"/>
                          </a:solidFill>
                          <a:effectLst/>
                          <a:latin typeface="Times New Roman"/>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88 961,94</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01435">
                <a:tc>
                  <a:txBody>
                    <a:bodyPr/>
                    <a:lstStyle/>
                    <a:p>
                      <a:pPr algn="l" fontAlgn="ctr"/>
                      <a:r>
                        <a:rPr lang="ru-RU" sz="1100" b="0" i="0" u="none" strike="noStrike" dirty="0">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815 123,71</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70031">
                <a:tc>
                  <a:txBody>
                    <a:bodyPr/>
                    <a:lstStyle/>
                    <a:p>
                      <a:pPr algn="l" fontAlgn="ctr"/>
                      <a:r>
                        <a:rPr lang="ru-RU" sz="1100" b="0" i="0" u="none" strike="noStrike">
                          <a:solidFill>
                            <a:srgbClr val="000000"/>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750 000,00</a:t>
                      </a:r>
                    </a:p>
                  </a:txBody>
                  <a:tcPr marL="9525" marR="9525" marT="9525" marB="0" anchor="ctr"/>
                </a:tc>
                <a:tc>
                  <a:txBody>
                    <a:bodyPr/>
                    <a:lstStyle/>
                    <a:p>
                      <a:pPr algn="ctr" fontAlgn="ctr"/>
                      <a:r>
                        <a:rPr lang="ru-RU" sz="1200" b="0" i="0" u="none" strike="noStrike">
                          <a:solidFill>
                            <a:srgbClr val="000000"/>
                          </a:solidFill>
                          <a:effectLst/>
                          <a:latin typeface="Times New Roman"/>
                        </a:rPr>
                        <a:t>1 500 000,00</a:t>
                      </a:r>
                    </a:p>
                  </a:txBody>
                  <a:tcPr marL="9525" marR="9525" marT="9525" marB="0" anchor="ctr"/>
                </a:tc>
                <a:tc>
                  <a:txBody>
                    <a:bodyPr/>
                    <a:lstStyle/>
                    <a:p>
                      <a:pPr algn="ctr" fontAlgn="ctr"/>
                      <a:r>
                        <a:rPr lang="ru-RU" sz="1200" b="0" i="0" u="none" strike="noStrike">
                          <a:solidFill>
                            <a:srgbClr val="000000"/>
                          </a:solidFill>
                          <a:effectLst/>
                          <a:latin typeface="Times New Roman"/>
                        </a:rPr>
                        <a:t>1 900 000,00</a:t>
                      </a:r>
                    </a:p>
                  </a:txBody>
                  <a:tcPr marL="9525" marR="9525" marT="9525" marB="0" anchor="ctr"/>
                </a:tc>
              </a:tr>
              <a:tr h="328027">
                <a:tc>
                  <a:txBody>
                    <a:bodyPr/>
                    <a:lstStyle/>
                    <a:p>
                      <a:pPr algn="l" fontAlgn="ctr"/>
                      <a:r>
                        <a:rPr lang="ru-RU" sz="1100" b="0" i="0" u="none" strike="noStrike">
                          <a:solidFill>
                            <a:srgbClr val="000000"/>
                          </a:solidFill>
                          <a:effectLst/>
                          <a:latin typeface="Times New Roman"/>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440363">
                <a:tc>
                  <a:txBody>
                    <a:bodyPr/>
                    <a:lstStyle/>
                    <a:p>
                      <a:pPr algn="l" fontAlgn="ctr"/>
                      <a:r>
                        <a:rPr lang="ru-RU" sz="1100" b="0" i="0" u="none" strike="noStrike">
                          <a:solidFill>
                            <a:srgbClr val="000000"/>
                          </a:solidFill>
                          <a:effectLst/>
                          <a:latin typeface="Times New Roman"/>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841 831,00</a:t>
                      </a:r>
                    </a:p>
                  </a:txBody>
                  <a:tcPr marL="9525" marR="9525" marT="9525" marB="0" anchor="ctr"/>
                </a:tc>
                <a:tc>
                  <a:txBody>
                    <a:bodyPr/>
                    <a:lstStyle/>
                    <a:p>
                      <a:pPr algn="ctr" fontAlgn="ctr"/>
                      <a:r>
                        <a:rPr lang="ru-RU" sz="1200" b="0" i="0" u="none" strike="noStrike">
                          <a:solidFill>
                            <a:srgbClr val="000000"/>
                          </a:solidFill>
                          <a:effectLst/>
                          <a:latin typeface="Times New Roman"/>
                        </a:rPr>
                        <a:t>844 124,00</a:t>
                      </a:r>
                    </a:p>
                  </a:txBody>
                  <a:tcPr marL="9525" marR="9525" marT="9525" marB="0" anchor="ctr"/>
                </a:tc>
                <a:tc>
                  <a:txBody>
                    <a:bodyPr/>
                    <a:lstStyle/>
                    <a:p>
                      <a:pPr algn="ctr" fontAlgn="ctr"/>
                      <a:r>
                        <a:rPr lang="ru-RU" sz="1200" b="0" i="0" u="none" strike="noStrike">
                          <a:solidFill>
                            <a:srgbClr val="000000"/>
                          </a:solidFill>
                          <a:effectLst/>
                          <a:latin typeface="Times New Roman"/>
                        </a:rPr>
                        <a:t>846 815,00</a:t>
                      </a:r>
                    </a:p>
                  </a:txBody>
                  <a:tcPr marL="9525" marR="9525" marT="9525" marB="0" anchor="ctr"/>
                </a:tc>
              </a:tr>
              <a:tr h="403190">
                <a:tc>
                  <a:txBody>
                    <a:bodyPr/>
                    <a:lstStyle/>
                    <a:p>
                      <a:pPr algn="l" fontAlgn="ctr"/>
                      <a:r>
                        <a:rPr lang="ru-RU" sz="1100" b="0" i="0" u="none" strike="noStrike">
                          <a:solidFill>
                            <a:srgbClr val="000000"/>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solidFill>
                            <a:srgbClr val="000000"/>
                          </a:solidFill>
                          <a:effectLst/>
                          <a:latin typeface="Times New Roman"/>
                        </a:rPr>
                        <a:t>458 800,00</a:t>
                      </a:r>
                    </a:p>
                  </a:txBody>
                  <a:tcPr marL="9525" marR="9525" marT="9525" marB="0" anchor="ctr"/>
                </a:tc>
                <a:tc>
                  <a:txBody>
                    <a:bodyPr/>
                    <a:lstStyle/>
                    <a:p>
                      <a:pPr algn="ctr" fontAlgn="ctr"/>
                      <a:r>
                        <a:rPr lang="ru-RU" sz="1200" b="0" i="0" u="none" strike="noStrike">
                          <a:solidFill>
                            <a:srgbClr val="000000"/>
                          </a:solidFill>
                          <a:effectLst/>
                          <a:latin typeface="Times New Roman"/>
                        </a:rPr>
                        <a:t>325 000,00</a:t>
                      </a:r>
                    </a:p>
                  </a:txBody>
                  <a:tcPr marL="9525" marR="9525" marT="9525" marB="0" anchor="ctr"/>
                </a:tc>
                <a:tc>
                  <a:txBody>
                    <a:bodyPr/>
                    <a:lstStyle/>
                    <a:p>
                      <a:pPr algn="ctr" fontAlgn="ctr"/>
                      <a:r>
                        <a:rPr lang="ru-RU" sz="1200" b="0" i="0" u="none" strike="noStrike">
                          <a:solidFill>
                            <a:srgbClr val="000000"/>
                          </a:solidFill>
                          <a:effectLst/>
                          <a:latin typeface="Times New Roman"/>
                        </a:rPr>
                        <a:t>325 000,00</a:t>
                      </a:r>
                    </a:p>
                  </a:txBody>
                  <a:tcPr marL="9525" marR="9525" marT="9525" marB="0" anchor="ctr"/>
                </a:tc>
              </a:tr>
              <a:tr h="403190">
                <a:tc>
                  <a:txBody>
                    <a:bodyPr/>
                    <a:lstStyle/>
                    <a:p>
                      <a:pPr algn="l" fontAlgn="ctr"/>
                      <a:r>
                        <a:rPr lang="ru-RU" sz="1100" b="0" i="0" u="none" strike="noStrike" dirty="0">
                          <a:solidFill>
                            <a:srgbClr val="000000"/>
                          </a:solidFill>
                          <a:effectLst/>
                          <a:latin typeface="Times New Roman"/>
                        </a:rPr>
                        <a:t>Замена ламп накаливания на энергосберегающие</a:t>
                      </a:r>
                    </a:p>
                  </a:txBody>
                  <a:tcPr marL="9525" marR="9525" marT="9525" marB="0" anchor="ctr"/>
                </a:tc>
                <a:tc>
                  <a:txBody>
                    <a:bodyPr/>
                    <a:lstStyle/>
                    <a:p>
                      <a:pPr algn="ctr" fontAlgn="ctr"/>
                      <a:r>
                        <a:rPr lang="ru-RU" sz="1200" b="0" i="0" u="none" strike="noStrike">
                          <a:solidFill>
                            <a:srgbClr val="000000"/>
                          </a:solidFill>
                          <a:effectLst/>
                          <a:latin typeface="Times New Roman"/>
                        </a:rPr>
                        <a:t>88 200,00</a:t>
                      </a:r>
                    </a:p>
                  </a:txBody>
                  <a:tcPr marL="9525" marR="9525" marT="9525" marB="0" anchor="ctr"/>
                </a:tc>
                <a:tc>
                  <a:txBody>
                    <a:bodyPr/>
                    <a:lstStyle/>
                    <a:p>
                      <a:pPr algn="ctr" fontAlgn="ctr"/>
                      <a:r>
                        <a:rPr lang="ru-RU" sz="1200" b="0" i="0" u="none" strike="noStrike">
                          <a:solidFill>
                            <a:srgbClr val="000000"/>
                          </a:solidFill>
                          <a:effectLst/>
                          <a:latin typeface="Times New Roman"/>
                        </a:rPr>
                        <a:t>145 000,00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145 000,00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2339752" y="436510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571373943"/>
              </p:ext>
            </p:extLst>
          </p:nvPr>
        </p:nvGraphicFramePr>
        <p:xfrm>
          <a:off x="2063076" y="4876304"/>
          <a:ext cx="4416152" cy="188084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96225343"/>
              </p:ext>
            </p:extLst>
          </p:nvPr>
        </p:nvGraphicFramePr>
        <p:xfrm>
          <a:off x="35495" y="1391859"/>
          <a:ext cx="9073009" cy="2101288"/>
        </p:xfrm>
        <a:graphic>
          <a:graphicData uri="http://schemas.openxmlformats.org/drawingml/2006/table">
            <a:tbl>
              <a:tblPr firstRow="1" bandRow="1">
                <a:tableStyleId>{5C22544A-7EE6-4342-B048-85BDC9FD1C3A}</a:tableStyleId>
              </a:tblPr>
              <a:tblGrid>
                <a:gridCol w="4662972"/>
                <a:gridCol w="1555372"/>
                <a:gridCol w="1333177"/>
                <a:gridCol w="1521488"/>
              </a:tblGrid>
              <a:tr h="25340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94669">
                <a:tc>
                  <a:txBody>
                    <a:bodyPr/>
                    <a:lstStyle/>
                    <a:p>
                      <a:pPr algn="l" fontAlgn="ctr"/>
                      <a:r>
                        <a:rPr lang="ru-RU" sz="1200" b="1" i="0" u="none" strike="noStrike" dirty="0">
                          <a:solidFill>
                            <a:srgbClr val="000000"/>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solidFill>
                            <a:srgbClr val="000000"/>
                          </a:solidFill>
                          <a:effectLst/>
                          <a:latin typeface="Times New Roman"/>
                        </a:rPr>
                        <a:t>935 277,76</a:t>
                      </a:r>
                    </a:p>
                  </a:txBody>
                  <a:tcPr marL="9525" marR="9525" marT="9525" marB="0" anchor="ctr"/>
                </a:tc>
                <a:tc>
                  <a:txBody>
                    <a:bodyPr/>
                    <a:lstStyle/>
                    <a:p>
                      <a:pPr algn="ctr" fontAlgn="ctr"/>
                      <a:r>
                        <a:rPr lang="ru-RU" sz="1200" b="1" i="0" u="none" strike="noStrike">
                          <a:solidFill>
                            <a:srgbClr val="000000"/>
                          </a:solidFill>
                          <a:effectLst/>
                          <a:latin typeface="Times New Roman"/>
                        </a:rPr>
                        <a:t>5 489 117,05</a:t>
                      </a:r>
                    </a:p>
                  </a:txBody>
                  <a:tcPr marL="9525" marR="9525" marT="9525" marB="0" anchor="ctr"/>
                </a:tc>
                <a:tc>
                  <a:txBody>
                    <a:bodyPr/>
                    <a:lstStyle/>
                    <a:p>
                      <a:pPr algn="ctr" fontAlgn="ctr"/>
                      <a:r>
                        <a:rPr lang="ru-RU" sz="1200" b="1" i="0" u="none" strike="noStrike" dirty="0">
                          <a:solidFill>
                            <a:srgbClr val="000000"/>
                          </a:solidFill>
                          <a:effectLst/>
                          <a:latin typeface="Times New Roman"/>
                        </a:rPr>
                        <a:t>6 489 117,05</a:t>
                      </a:r>
                    </a:p>
                  </a:txBody>
                  <a:tcPr marL="9525" marR="9525" marT="9525" marB="0" anchor="ctr"/>
                </a:tc>
              </a:tr>
              <a:tr h="288032">
                <a:tc>
                  <a:txBody>
                    <a:bodyPr/>
                    <a:lstStyle/>
                    <a:p>
                      <a:pPr algn="l" fontAlgn="ctr"/>
                      <a:r>
                        <a:rPr lang="ru-RU" sz="1200" b="0" i="0" u="none" strike="noStrike" dirty="0">
                          <a:solidFill>
                            <a:srgbClr val="000000"/>
                          </a:solidFill>
                          <a:effectLst/>
                          <a:latin typeface="Times New Roman"/>
                        </a:rPr>
                        <a:t>Реализация проекта «Газификация жилых домов с. </a:t>
                      </a:r>
                      <a:r>
                        <a:rPr lang="ru-RU" sz="1200" b="0" i="0" u="none" strike="noStrike" dirty="0" err="1">
                          <a:solidFill>
                            <a:srgbClr val="000000"/>
                          </a:solidFill>
                          <a:effectLst/>
                          <a:latin typeface="Times New Roman"/>
                        </a:rPr>
                        <a:t>Дутово</a:t>
                      </a:r>
                      <a:r>
                        <a:rPr lang="ru-RU" sz="1200" b="0" i="0" u="none" strike="noStrike" dirty="0">
                          <a:solidFill>
                            <a:srgbClr val="000000"/>
                          </a:solidFill>
                          <a:effectLst/>
                          <a:latin typeface="Times New Roman"/>
                        </a:rPr>
                        <a:t>»</a:t>
                      </a:r>
                    </a:p>
                  </a:txBody>
                  <a:tcPr marL="9525" marR="9525" marT="9525" marB="0" anchor="ctr"/>
                </a:tc>
                <a:tc>
                  <a:txBody>
                    <a:bodyPr/>
                    <a:lstStyle/>
                    <a:p>
                      <a:pPr algn="ctr" fontAlgn="ctr"/>
                      <a:r>
                        <a:rPr lang="ru-RU" sz="1200" b="0" i="0" u="none" strike="noStrike">
                          <a:solidFill>
                            <a:srgbClr val="000000"/>
                          </a:solidFill>
                          <a:effectLst/>
                          <a:latin typeface="Times New Roman"/>
                        </a:rPr>
                        <a:t>160 608,16</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15605">
                <a:tc>
                  <a:txBody>
                    <a:bodyPr/>
                    <a:lstStyle/>
                    <a:p>
                      <a:pPr algn="l" fontAlgn="ctr"/>
                      <a:r>
                        <a:rPr lang="ru-RU" sz="1200" b="0" i="0" u="none" strike="noStrike">
                          <a:solidFill>
                            <a:srgbClr val="000000"/>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solidFill>
                            <a:srgbClr val="000000"/>
                          </a:solidFill>
                          <a:effectLst/>
                          <a:latin typeface="Times New Roman"/>
                        </a:rPr>
                        <a:t>774 669,60</a:t>
                      </a:r>
                    </a:p>
                  </a:txBody>
                  <a:tcPr marL="9525" marR="9525" marT="9525" marB="0" anchor="ctr"/>
                </a:tc>
                <a:tc>
                  <a:txBody>
                    <a:bodyPr/>
                    <a:lstStyle/>
                    <a:p>
                      <a:pPr algn="ctr" fontAlgn="ctr"/>
                      <a:r>
                        <a:rPr lang="ru-RU" sz="1200" b="0" i="0" u="none" strike="noStrike">
                          <a:solidFill>
                            <a:srgbClr val="000000"/>
                          </a:solidFill>
                          <a:effectLst/>
                          <a:latin typeface="Times New Roman"/>
                        </a:rPr>
                        <a:t>1 489 117,05</a:t>
                      </a:r>
                    </a:p>
                  </a:txBody>
                  <a:tcPr marL="9525" marR="9525" marT="9525" marB="0" anchor="ctr"/>
                </a:tc>
                <a:tc>
                  <a:txBody>
                    <a:bodyPr/>
                    <a:lstStyle/>
                    <a:p>
                      <a:pPr algn="ctr" fontAlgn="ctr"/>
                      <a:r>
                        <a:rPr lang="ru-RU" sz="1200" b="0" i="0" u="none" strike="noStrike">
                          <a:solidFill>
                            <a:srgbClr val="000000"/>
                          </a:solidFill>
                          <a:effectLst/>
                          <a:latin typeface="Times New Roman"/>
                        </a:rPr>
                        <a:t>1 489 117,05</a:t>
                      </a:r>
                    </a:p>
                  </a:txBody>
                  <a:tcPr marL="9525" marR="9525" marT="9525" marB="0" anchor="ctr"/>
                </a:tc>
              </a:tr>
              <a:tr h="586102">
                <a:tc>
                  <a:txBody>
                    <a:bodyPr/>
                    <a:lstStyle/>
                    <a:p>
                      <a:pPr algn="l" fontAlgn="ctr"/>
                      <a:r>
                        <a:rPr lang="ru-RU" sz="1200" b="0" i="0" u="none" strike="noStrike" dirty="0">
                          <a:solidFill>
                            <a:srgbClr val="000000"/>
                          </a:solidFill>
                          <a:effectLst/>
                          <a:latin typeface="Times New Roman"/>
                        </a:rPr>
                        <a:t>Реконструкция коммунальной инфраструктуры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4 000 000,00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5 000 000,00</a:t>
                      </a:r>
                    </a:p>
                  </a:txBody>
                  <a:tcPr marL="9525" marR="9525" marT="9525" marB="0" anchor="ctr"/>
                </a:tc>
              </a:tr>
            </a:tbl>
          </a:graphicData>
        </a:graphic>
      </p:graphicFrame>
    </p:spTree>
    <p:extLst>
      <p:ext uri="{BB962C8B-B14F-4D97-AF65-F5344CB8AC3E}">
        <p14:creationId xmlns:p14="http://schemas.microsoft.com/office/powerpoint/2010/main" val="3051660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20936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качества и надежности предоставления жилищно-коммунальных и бытовых услуг.</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2749952942"/>
              </p:ext>
            </p:extLst>
          </p:nvPr>
        </p:nvGraphicFramePr>
        <p:xfrm>
          <a:off x="237020" y="4077072"/>
          <a:ext cx="8708342" cy="2468880"/>
        </p:xfrm>
        <a:graphic>
          <a:graphicData uri="http://schemas.openxmlformats.org/drawingml/2006/table">
            <a:tbl>
              <a:tblPr/>
              <a:tblGrid>
                <a:gridCol w="2989990"/>
                <a:gridCol w="832409"/>
                <a:gridCol w="530385"/>
                <a:gridCol w="528710"/>
                <a:gridCol w="528710"/>
                <a:gridCol w="115400"/>
                <a:gridCol w="604719"/>
                <a:gridCol w="115400"/>
                <a:gridCol w="529045"/>
                <a:gridCol w="605388"/>
                <a:gridCol w="721793"/>
                <a:gridCol w="606393"/>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11">
                  <a:txBody>
                    <a:bodyPr/>
                    <a:lstStyle/>
                    <a:p>
                      <a:pPr algn="ctr"/>
                      <a:r>
                        <a:rPr lang="ru-RU" sz="1200" b="1" strike="noStrike" spc="-1">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263160">
                <a:tc>
                  <a:txBody>
                    <a:bodyPr/>
                    <a:lstStyle/>
                    <a:p>
                      <a:r>
                        <a:rPr lang="ru-RU" sz="1200" b="0" strike="noStrike" spc="-1">
                          <a:latin typeface="Times New Roman" panose="02020603050405020304" pitchFamily="18" charset="0"/>
                          <a:cs typeface="Times New Roman" panose="02020603050405020304" pitchFamily="18" charset="0"/>
                        </a:rPr>
                        <a:t>Доля тепловых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47,9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51,1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45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38,8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32,7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Доля уличных водопроводных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3,4</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3,3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4,3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4,8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Количество объектов строительства (реконструкции), введенных в эксплуатацию</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611560" y="5085184"/>
            <a:ext cx="8064432" cy="576064"/>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534849886"/>
              </p:ext>
            </p:extLst>
          </p:nvPr>
        </p:nvGraphicFramePr>
        <p:xfrm>
          <a:off x="2303516" y="5373216"/>
          <a:ext cx="4680520" cy="1368152"/>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3127806373"/>
              </p:ext>
            </p:extLst>
          </p:nvPr>
        </p:nvGraphicFramePr>
        <p:xfrm>
          <a:off x="107504" y="730091"/>
          <a:ext cx="8928992" cy="4245941"/>
        </p:xfrm>
        <a:graphic>
          <a:graphicData uri="http://schemas.openxmlformats.org/drawingml/2006/table">
            <a:tbl>
              <a:tblPr/>
              <a:tblGrid>
                <a:gridCol w="6120680"/>
                <a:gridCol w="936104"/>
                <a:gridCol w="936104"/>
                <a:gridCol w="936104"/>
              </a:tblGrid>
              <a:tr h="251803">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6503">
                <a:tc>
                  <a:txBody>
                    <a:bodyPr/>
                    <a:lstStyle/>
                    <a:p>
                      <a:pPr algn="l" fontAlgn="ctr"/>
                      <a:r>
                        <a:rPr lang="ru-RU" sz="1100" b="1" i="0" u="none" strike="noStrike" dirty="0">
                          <a:solidFill>
                            <a:srgbClr val="000000"/>
                          </a:solidFill>
                          <a:effectLst/>
                          <a:latin typeface="Times New Roman"/>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21 026 471,36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15 527 146,85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89228">
                <a:tc>
                  <a:txBody>
                    <a:bodyPr/>
                    <a:lstStyle/>
                    <a:p>
                      <a:pPr algn="l" fontAlgn="ctr"/>
                      <a:r>
                        <a:rPr lang="ru-RU" sz="1100" b="1" i="0" u="none" strike="noStrike" dirty="0">
                          <a:solidFill>
                            <a:srgbClr val="000000"/>
                          </a:solidFill>
                          <a:effectLst/>
                          <a:latin typeface="Times New Roman"/>
                        </a:rPr>
                        <a:t>Подпрограмма 1 «Управление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20 451 631,26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15 527 146,85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100" b="0" i="0" u="none" strike="noStrike" dirty="0">
                          <a:solidFill>
                            <a:srgbClr val="000000"/>
                          </a:solidFill>
                          <a:effectLst/>
                          <a:latin typeface="Times New Roman"/>
                        </a:rPr>
                        <a:t>Списание муниципального имущества, признанного непригодным по результатам инвентаризации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29 200,00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100" b="0" i="0" u="none" strike="noStrike" dirty="0">
                          <a:solidFill>
                            <a:srgbClr val="000000"/>
                          </a:solidFill>
                          <a:effectLst/>
                          <a:latin typeface="Times New Roman"/>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76 466,70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100" b="0" i="0" u="none" strike="noStrike" dirty="0">
                          <a:solidFill>
                            <a:srgbClr val="000000"/>
                          </a:solidFill>
                          <a:effectLst/>
                          <a:latin typeface="Times New Roman"/>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146 166,66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6503">
                <a:tc>
                  <a:txBody>
                    <a:bodyPr/>
                    <a:lstStyle/>
                    <a:p>
                      <a:pPr algn="l" fontAlgn="ctr"/>
                      <a:r>
                        <a:rPr lang="ru-RU" sz="1100" b="0" i="0" u="none" strike="noStrike" dirty="0">
                          <a:solidFill>
                            <a:srgbClr val="000000"/>
                          </a:solidFill>
                          <a:effectLst/>
                          <a:latin typeface="Times New Roman"/>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201 339,54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100" b="0" i="0" u="none" strike="noStrike" dirty="0">
                          <a:solidFill>
                            <a:srgbClr val="000000"/>
                          </a:solidFill>
                          <a:effectLst/>
                          <a:latin typeface="Times New Roman"/>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655 605,60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100" b="0" i="0" u="none" strike="noStrike" dirty="0">
                          <a:solidFill>
                            <a:srgbClr val="000000"/>
                          </a:solidFill>
                          <a:effectLst/>
                          <a:latin typeface="Times New Roman"/>
                        </a:rPr>
                        <a:t>Проведение комплексных кадастровых работ</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3 030 303,03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30 303,03</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100" b="0" i="0" u="none" strike="noStrike" dirty="0">
                          <a:solidFill>
                            <a:srgbClr val="000000"/>
                          </a:solidFill>
                          <a:effectLst/>
                          <a:latin typeface="Times New Roman"/>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822 150,00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16503">
                <a:tc>
                  <a:txBody>
                    <a:bodyPr/>
                    <a:lstStyle/>
                    <a:p>
                      <a:pPr algn="l" fontAlgn="ctr"/>
                      <a:r>
                        <a:rPr lang="ru-RU" sz="1100" b="0" i="0" u="none" strike="noStrike">
                          <a:solidFill>
                            <a:srgbClr val="000000"/>
                          </a:solidFill>
                          <a:effectLst/>
                          <a:latin typeface="Times New Roman"/>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2 865 819,11</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2 741 599,30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2 147 990,85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173161">
                <a:tc>
                  <a:txBody>
                    <a:bodyPr/>
                    <a:lstStyle/>
                    <a:p>
                      <a:pPr algn="l" fontAlgn="ctr"/>
                      <a:r>
                        <a:rPr lang="ru-RU" sz="1100" b="0" i="0" u="none" strike="noStrike">
                          <a:solidFill>
                            <a:srgbClr val="000000"/>
                          </a:solidFill>
                          <a:effectLst/>
                          <a:latin typeface="Times New Roman"/>
                        </a:rPr>
                        <a:t>Содержание и обслуживание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12 624 580,62</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12 555 244,52</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14 789 061,66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62623">
                <a:tc>
                  <a:txBody>
                    <a:bodyPr/>
                    <a:lstStyle/>
                    <a:p>
                      <a:pPr algn="l" fontAlgn="ctr"/>
                      <a:r>
                        <a:rPr lang="ru-RU" sz="1100" b="1" i="0" u="none" strike="noStrike" dirty="0">
                          <a:solidFill>
                            <a:srgbClr val="000000"/>
                          </a:solidFill>
                          <a:effectLst/>
                          <a:latin typeface="Times New Roman"/>
                        </a:rPr>
                        <a:t>Подпрограмма 2 «Развитие градостроительной деятельности»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574 840,10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16503">
                <a:tc>
                  <a:txBody>
                    <a:bodyPr/>
                    <a:lstStyle/>
                    <a:p>
                      <a:pPr algn="l" fontAlgn="ctr"/>
                      <a:r>
                        <a:rPr lang="ru-RU" sz="1100" b="0" i="0" u="none" strike="noStrike" dirty="0">
                          <a:solidFill>
                            <a:srgbClr val="000000"/>
                          </a:solidFill>
                          <a:effectLst/>
                          <a:latin typeface="Times New Roman"/>
                        </a:rPr>
                        <a:t>Разработка и утверждение генерального плана МОГО «Вуктыл» и Правил землепользования и застройки МОГО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574 840,10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00781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эффективности управления и распоряжения муниципальным имуществом. </a:t>
            </a:r>
          </a:p>
          <a:p>
            <a:r>
              <a:rPr lang="ru-RU" sz="1200" b="1" dirty="0">
                <a:latin typeface="Times New Roman" panose="02020603050405020304" pitchFamily="18" charset="0"/>
                <a:cs typeface="Times New Roman" panose="02020603050405020304" pitchFamily="18" charset="0"/>
              </a:rPr>
              <a:t>2. Обеспечение территории муниципального образования городского округа «Вуктыл» (далее – МОГО «Вуктыл») актуальной градостроительной деятельностью</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Обеспечение эффективности использования и распоряжения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2. Обеспечение улучшения и сохранения технического и функционального состояния муниципального имущества.</a:t>
            </a:r>
          </a:p>
          <a:p>
            <a:pPr algn="just"/>
            <a:r>
              <a:rPr lang="ru-RU" sz="1200" b="1" dirty="0">
                <a:latin typeface="Times New Roman" panose="02020603050405020304" pitchFamily="18" charset="0"/>
                <a:cs typeface="Times New Roman" panose="02020603050405020304" pitchFamily="18" charset="0"/>
              </a:rPr>
              <a:t>3. Обеспечение реализации полномочий в сфере управления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4. Создание  условий  для  осуществления   градостроительной деятельности</a:t>
            </a: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67776" y="2852936"/>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327117294"/>
              </p:ext>
            </p:extLst>
          </p:nvPr>
        </p:nvGraphicFramePr>
        <p:xfrm>
          <a:off x="827584" y="3373136"/>
          <a:ext cx="7560840" cy="31121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496381205"/>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14 199 661,83</a:t>
                      </a:r>
                    </a:p>
                  </a:txBody>
                  <a:tcPr marL="9525" marR="9525" marT="9525" marB="0" anchor="ctr"/>
                </a:tc>
                <a:tc>
                  <a:txBody>
                    <a:bodyPr/>
                    <a:lstStyle/>
                    <a:p>
                      <a:pPr algn="ctr" fontAlgn="ctr"/>
                      <a:r>
                        <a:rPr lang="ru-RU" sz="1200" b="1" i="0" u="none" strike="noStrike">
                          <a:solidFill>
                            <a:srgbClr val="000000"/>
                          </a:solidFill>
                          <a:effectLst/>
                          <a:latin typeface="Times New Roman"/>
                        </a:rPr>
                        <a:t>13 497 117,10</a:t>
                      </a:r>
                    </a:p>
                  </a:txBody>
                  <a:tcPr marL="9525" marR="9525" marT="9525" marB="0" anchor="ctr"/>
                </a:tc>
                <a:tc>
                  <a:txBody>
                    <a:bodyPr/>
                    <a:lstStyle/>
                    <a:p>
                      <a:pPr algn="ctr" fontAlgn="ctr"/>
                      <a:r>
                        <a:rPr lang="ru-RU" sz="1200" b="1" i="0" u="none" strike="noStrike" dirty="0">
                          <a:solidFill>
                            <a:srgbClr val="000000"/>
                          </a:solidFill>
                          <a:effectLst/>
                          <a:latin typeface="Times New Roman"/>
                        </a:rPr>
                        <a:t>13 135 795,13</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3 811 608,28</a:t>
                      </a:r>
                    </a:p>
                  </a:txBody>
                  <a:tcPr marL="9525" marR="9525" marT="9525" marB="0" anchor="ctr"/>
                </a:tc>
                <a:tc>
                  <a:txBody>
                    <a:bodyPr/>
                    <a:lstStyle/>
                    <a:p>
                      <a:pPr algn="ctr" fontAlgn="ctr"/>
                      <a:r>
                        <a:rPr lang="ru-RU" sz="1200" b="1" i="0" u="none" strike="noStrike">
                          <a:solidFill>
                            <a:srgbClr val="000000"/>
                          </a:solidFill>
                          <a:effectLst/>
                          <a:latin typeface="Times New Roman"/>
                        </a:rPr>
                        <a:t>5 381 300,00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4 577 500,00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3 811 608,28</a:t>
                      </a:r>
                    </a:p>
                  </a:txBody>
                  <a:tcPr marL="9525" marR="9525" marT="9525" marB="0" anchor="ctr"/>
                </a:tc>
                <a:tc>
                  <a:txBody>
                    <a:bodyPr/>
                    <a:lstStyle/>
                    <a:p>
                      <a:pPr algn="ctr" fontAlgn="ctr"/>
                      <a:r>
                        <a:rPr lang="ru-RU" sz="1200" b="0" i="0" u="none" strike="noStrike">
                          <a:solidFill>
                            <a:srgbClr val="000000"/>
                          </a:solidFill>
                          <a:effectLst/>
                          <a:latin typeface="Times New Roman"/>
                        </a:rPr>
                        <a:t>5 381 300,00</a:t>
                      </a:r>
                    </a:p>
                  </a:txBody>
                  <a:tcPr marL="9525" marR="9525" marT="9525" marB="0" anchor="ctr"/>
                </a:tc>
                <a:tc>
                  <a:txBody>
                    <a:bodyPr/>
                    <a:lstStyle/>
                    <a:p>
                      <a:pPr algn="ctr" fontAlgn="ctr"/>
                      <a:r>
                        <a:rPr lang="ru-RU" sz="1200" b="0" i="0" u="none" strike="noStrike">
                          <a:solidFill>
                            <a:srgbClr val="000000"/>
                          </a:solidFill>
                          <a:effectLst/>
                          <a:latin typeface="Times New Roman"/>
                        </a:rPr>
                        <a:t>4 577 500,00</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10 388 053,55</a:t>
                      </a:r>
                    </a:p>
                  </a:txBody>
                  <a:tcPr marL="9525" marR="9525" marT="9525" marB="0" anchor="ctr"/>
                </a:tc>
                <a:tc>
                  <a:txBody>
                    <a:bodyPr/>
                    <a:lstStyle/>
                    <a:p>
                      <a:pPr algn="ctr" fontAlgn="ctr"/>
                      <a:r>
                        <a:rPr lang="ru-RU" sz="1200" b="1" i="0" u="none" strike="noStrike">
                          <a:solidFill>
                            <a:srgbClr val="000000"/>
                          </a:solidFill>
                          <a:effectLst/>
                          <a:latin typeface="Times New Roman"/>
                        </a:rPr>
                        <a:t>8 115 817,10</a:t>
                      </a:r>
                    </a:p>
                  </a:txBody>
                  <a:tcPr marL="9525" marR="9525" marT="9525" marB="0" anchor="ctr"/>
                </a:tc>
                <a:tc>
                  <a:txBody>
                    <a:bodyPr/>
                    <a:lstStyle/>
                    <a:p>
                      <a:pPr algn="ctr" fontAlgn="ctr"/>
                      <a:r>
                        <a:rPr lang="ru-RU" sz="1200" b="1" i="0" u="none" strike="noStrike" dirty="0">
                          <a:solidFill>
                            <a:srgbClr val="000000"/>
                          </a:solidFill>
                          <a:effectLst/>
                          <a:latin typeface="Times New Roman"/>
                        </a:rPr>
                        <a:t>8 558 295,13</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solidFill>
                            <a:srgbClr val="000000"/>
                          </a:solidFill>
                          <a:effectLst/>
                          <a:latin typeface="Times New Roman"/>
                        </a:rPr>
                        <a:t>10 388 053,55</a:t>
                      </a:r>
                    </a:p>
                  </a:txBody>
                  <a:tcPr marL="9525" marR="9525" marT="9525" marB="0" anchor="ctr"/>
                </a:tc>
                <a:tc>
                  <a:txBody>
                    <a:bodyPr/>
                    <a:lstStyle/>
                    <a:p>
                      <a:pPr algn="ctr" fontAlgn="ctr"/>
                      <a:r>
                        <a:rPr lang="ru-RU" sz="1200" b="0" i="0" u="none" strike="noStrike">
                          <a:solidFill>
                            <a:srgbClr val="000000"/>
                          </a:solidFill>
                          <a:effectLst/>
                          <a:latin typeface="Times New Roman"/>
                        </a:rPr>
                        <a:t>8 115 817,10</a:t>
                      </a:r>
                    </a:p>
                  </a:txBody>
                  <a:tcPr marL="9525" marR="9525" marT="9525" marB="0" anchor="ctr"/>
                </a:tc>
                <a:tc>
                  <a:txBody>
                    <a:bodyPr/>
                    <a:lstStyle/>
                    <a:p>
                      <a:pPr algn="ctr" fontAlgn="ctr"/>
                      <a:r>
                        <a:rPr lang="ru-RU" sz="1200" b="0" i="0" u="none" strike="noStrike" dirty="0">
                          <a:solidFill>
                            <a:srgbClr val="000000"/>
                          </a:solidFill>
                          <a:effectLst/>
                          <a:latin typeface="Times New Roman"/>
                        </a:rPr>
                        <a:t>8 558 295,13</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2741250819"/>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3732573242"/>
              </p:ext>
            </p:extLst>
          </p:nvPr>
        </p:nvGraphicFramePr>
        <p:xfrm>
          <a:off x="108000" y="1484784"/>
          <a:ext cx="8906400" cy="5218303"/>
        </p:xfrm>
        <a:graphic>
          <a:graphicData uri="http://schemas.openxmlformats.org/drawingml/2006/table">
            <a:tbl>
              <a:tblPr>
                <a:tableStyleId>{3C2FFA5D-87B4-456A-9821-1D502468CF0F}</a:tableStyleId>
              </a:tblPr>
              <a:tblGrid>
                <a:gridCol w="2822312"/>
                <a:gridCol w="865088"/>
                <a:gridCol w="622816"/>
                <a:gridCol w="630666"/>
                <a:gridCol w="640676"/>
                <a:gridCol w="709749"/>
                <a:gridCol w="660030"/>
                <a:gridCol w="653023"/>
                <a:gridCol w="651020"/>
                <a:gridCol w="651020"/>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convex"/>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convex"/>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convex"/>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440336">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convex"/>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745800">
                <a:tc>
                  <a:txBody>
                    <a:bodyPr/>
                    <a:lstStyle/>
                    <a:p>
                      <a:pPr algn="just"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smtClean="0">
                          <a:solidFill>
                            <a:srgbClr val="00000A"/>
                          </a:solidFill>
                          <a:effectLst/>
                          <a:latin typeface="Times New Roman"/>
                          <a:ea typeface="Times New Roman"/>
                        </a:rPr>
                        <a:t>МО ГО</a:t>
                      </a:r>
                      <a:r>
                        <a:rPr lang="ru-RU" sz="1200" dirty="0" smtClean="0">
                          <a:solidFill>
                            <a:srgbClr val="000000"/>
                          </a:solidFill>
                          <a:effectLst/>
                          <a:latin typeface="Times New Roman"/>
                          <a:ea typeface="Times New Roman"/>
                        </a:rPr>
                        <a:t> </a:t>
                      </a:r>
                      <a:r>
                        <a:rPr lang="ru-RU" sz="1200" dirty="0">
                          <a:solidFill>
                            <a:srgbClr val="000000"/>
                          </a:solidFill>
                          <a:effectLst/>
                          <a:latin typeface="Times New Roman"/>
                          <a:ea typeface="Times New Roman"/>
                        </a:rPr>
                        <a:t>«Вуктыл»,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95,0</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98,0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17780" marR="17780" marT="0" marB="0">
                    <a:cell3D prstMaterial="dkEdge">
                      <a:bevel prst="convex"/>
                      <a:lightRig rig="flood" dir="t"/>
                    </a:cell3D>
                  </a:tcPr>
                </a:tc>
              </a:tr>
              <a:tr h="610199">
                <a:tc>
                  <a:txBody>
                    <a:bodyPr/>
                    <a:lstStyle/>
                    <a:p>
                      <a:pPr algn="just" fontAlgn="base">
                        <a:spcAft>
                          <a:spcPts val="0"/>
                        </a:spcAft>
                      </a:pPr>
                      <a:r>
                        <a:rPr lang="ru-RU" sz="1200" dirty="0">
                          <a:solidFill>
                            <a:srgbClr val="00000A"/>
                          </a:solidFill>
                          <a:effectLst/>
                          <a:latin typeface="Times New Roman"/>
                          <a:ea typeface="Times New Roman"/>
                        </a:rPr>
                        <a:t>Доля налоговых и неналоговых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объему доходов</a:t>
                      </a:r>
                    </a:p>
                  </a:txBody>
                  <a:tcPr marL="28575" marR="47625" marT="0" marB="0">
                    <a:cell3D prstMaterial="dkEdge">
                      <a:bevel prst="convex"/>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33,0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37,2</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39,7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39,8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37,5</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A"/>
                          </a:solidFill>
                          <a:effectLst/>
                          <a:latin typeface="Times New Roman"/>
                          <a:ea typeface="Times New Roman"/>
                        </a:rPr>
                        <a:t>Отношение объема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годовому объему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без учета объема безвозмездных поступлений</a:t>
                      </a: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10,1</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11,1</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14,4</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12,5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13,3</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0"/>
                          </a:solidFill>
                          <a:effectLst/>
                          <a:latin typeface="Times New Roman"/>
                          <a:ea typeface="Times New Roman"/>
                        </a:rPr>
                        <a:t>Расходы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на содержание работников органов местного самоуправления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5,9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6,6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7,8</a:t>
                      </a:r>
                    </a:p>
                  </a:txBody>
                  <a:tcPr marL="17780" marR="17780" marT="0" marB="0">
                    <a:cell3D prstMaterial="dkEdge">
                      <a:bevel prst="convex"/>
                      <a:lightRig rig="flood" dir="t"/>
                    </a:cell3D>
                  </a:tcPr>
                </a:tc>
              </a:tr>
              <a:tr h="1179162">
                <a:tc>
                  <a:txBody>
                    <a:bodyPr/>
                    <a:lstStyle/>
                    <a:p>
                      <a:pPr algn="just" fontAlgn="base">
                        <a:spcAft>
                          <a:spcPts val="0"/>
                        </a:spcAft>
                      </a:pPr>
                      <a:r>
                        <a:rPr lang="ru-RU" sz="1200" dirty="0">
                          <a:solidFill>
                            <a:srgbClr val="000000"/>
                          </a:solidFill>
                          <a:effectLst/>
                          <a:latin typeface="Times New Roman"/>
                          <a:ea typeface="Times New Roman"/>
                        </a:rPr>
                        <a:t>Налоговые и неналоговые доходы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(за исключением поступлений налоговых доходов по дополнительным нормативам отчислений)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p>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8,3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16,3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p>
                      <a:pPr algn="ctr" fontAlgn="base">
                        <a:spcAft>
                          <a:spcPts val="0"/>
                        </a:spcAft>
                      </a:pPr>
                      <a:r>
                        <a:rPr lang="ru-RU" sz="1200">
                          <a:solidFill>
                            <a:schemeClr val="tx1"/>
                          </a:solidFill>
                          <a:effectLst/>
                          <a:latin typeface="Times New Roman"/>
                          <a:ea typeface="Times New Roman"/>
                        </a:rPr>
                        <a:t> </a:t>
                      </a:r>
                    </a:p>
                    <a:p>
                      <a:pPr algn="ctr" fontAlgn="base">
                        <a:spcAft>
                          <a:spcPts val="0"/>
                        </a:spcAft>
                      </a:pPr>
                      <a:r>
                        <a:rPr lang="ru-RU" sz="1200">
                          <a:solidFill>
                            <a:schemeClr val="tx1"/>
                          </a:solidFill>
                          <a:effectLst/>
                          <a:latin typeface="Times New Roman"/>
                          <a:ea typeface="Times New Roman"/>
                        </a:rPr>
                        <a:t> </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14,7</a:t>
                      </a:r>
                    </a:p>
                  </a:txBody>
                  <a:tcPr marL="17780" marR="17780" marT="0" marB="0">
                    <a:cell3D prstMaterial="dkEdge">
                      <a:bevel prst="convex"/>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Повышение </a:t>
            </a:r>
            <a:r>
              <a:rPr lang="ru-RU" sz="1200" b="1" dirty="0">
                <a:latin typeface="Times New Roman" panose="02020603050405020304" pitchFamily="18" charset="0"/>
                <a:cs typeface="Times New Roman" panose="02020603050405020304" pitchFamily="18" charset="0"/>
              </a:rPr>
              <a:t>уровня благоустройства территории городского округа «Вуктыл»</a:t>
            </a:r>
          </a:p>
        </p:txBody>
      </p:sp>
      <p:sp>
        <p:nvSpPr>
          <p:cNvPr id="5" name="Прямоугольник 4"/>
          <p:cNvSpPr/>
          <p:nvPr/>
        </p:nvSpPr>
        <p:spPr>
          <a:xfrm>
            <a:off x="420496" y="1276713"/>
            <a:ext cx="8417632" cy="1015663"/>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уровня благоустройства дворовых и особо посещаемых муниципальных территорий городского округа «Вуктыл».</a:t>
            </a:r>
          </a:p>
          <a:p>
            <a:pPr algn="just"/>
            <a:r>
              <a:rPr lang="ru-RU" sz="1200" b="1" dirty="0">
                <a:latin typeface="Times New Roman" panose="02020603050405020304" pitchFamily="18" charset="0"/>
                <a:cs typeface="Times New Roman" panose="02020603050405020304" pitchFamily="18" charset="0"/>
              </a:rPr>
              <a:t>2. Внедрение единых подходов и современных механизмов </a:t>
            </a:r>
          </a:p>
          <a:p>
            <a:pPr algn="just"/>
            <a:r>
              <a:rPr lang="ru-RU" sz="1200" b="1" dirty="0">
                <a:latin typeface="Times New Roman" panose="02020603050405020304" pitchFamily="18" charset="0"/>
                <a:cs typeface="Times New Roman" panose="02020603050405020304" pitchFamily="18" charset="0"/>
              </a:rPr>
              <a:t>реализации 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4168206937"/>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929735437"/>
              </p:ext>
            </p:extLst>
          </p:nvPr>
        </p:nvGraphicFramePr>
        <p:xfrm>
          <a:off x="181712" y="2492896"/>
          <a:ext cx="8784976" cy="185864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27 457 739,00</a:t>
                      </a:r>
                    </a:p>
                  </a:txBody>
                  <a:tcPr marL="9525" marR="9525" marT="9525" marB="0" anchor="ctr"/>
                </a:tc>
                <a:tc>
                  <a:txBody>
                    <a:bodyPr/>
                    <a:lstStyle/>
                    <a:p>
                      <a:pPr algn="ctr" fontAlgn="ctr"/>
                      <a:r>
                        <a:rPr lang="ru-RU" sz="1200" b="1" i="0" u="none" strike="noStrike">
                          <a:solidFill>
                            <a:srgbClr val="000000"/>
                          </a:solidFill>
                          <a:effectLst/>
                          <a:latin typeface="Times New Roman"/>
                        </a:rPr>
                        <a:t>6 011 558,00</a:t>
                      </a:r>
                    </a:p>
                  </a:txBody>
                  <a:tcPr marL="9525" marR="9525" marT="9525" marB="0" anchor="ctr"/>
                </a:tc>
                <a:tc>
                  <a:txBody>
                    <a:bodyPr/>
                    <a:lstStyle/>
                    <a:p>
                      <a:pPr algn="ctr" fontAlgn="ctr"/>
                      <a:r>
                        <a:rPr lang="ru-RU" sz="1200" b="1" i="0" u="none" strike="noStrike" dirty="0">
                          <a:solidFill>
                            <a:srgbClr val="000000"/>
                          </a:solidFill>
                          <a:effectLst/>
                          <a:latin typeface="Times New Roman"/>
                        </a:rPr>
                        <a:t>6 145 409,00</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27 457 739,00</a:t>
                      </a:r>
                    </a:p>
                  </a:txBody>
                  <a:tcPr marL="9525" marR="9525" marT="9525" marB="0" anchor="ctr"/>
                </a:tc>
                <a:tc>
                  <a:txBody>
                    <a:bodyPr/>
                    <a:lstStyle/>
                    <a:p>
                      <a:pPr algn="ctr" fontAlgn="ctr"/>
                      <a:r>
                        <a:rPr lang="ru-RU" sz="1200" b="1" i="0" u="none" strike="noStrike">
                          <a:solidFill>
                            <a:srgbClr val="000000"/>
                          </a:solidFill>
                          <a:effectLst/>
                          <a:latin typeface="Times New Roman"/>
                        </a:rPr>
                        <a:t>6 011 558,00</a:t>
                      </a:r>
                    </a:p>
                  </a:txBody>
                  <a:tcPr marL="9525" marR="9525" marT="9525" marB="0" anchor="ctr"/>
                </a:tc>
                <a:tc>
                  <a:txBody>
                    <a:bodyPr/>
                    <a:lstStyle/>
                    <a:p>
                      <a:pPr algn="ctr" fontAlgn="ctr"/>
                      <a:r>
                        <a:rPr lang="ru-RU" sz="1200" b="1" i="0" u="none" strike="noStrike" dirty="0">
                          <a:solidFill>
                            <a:srgbClr val="000000"/>
                          </a:solidFill>
                          <a:effectLst/>
                          <a:latin typeface="Times New Roman"/>
                        </a:rPr>
                        <a:t>6 145 409,00</a:t>
                      </a:r>
                    </a:p>
                  </a:txBody>
                  <a:tcPr marL="9525" marR="9525" marT="9525" marB="0" anchor="ctr"/>
                </a:tc>
              </a:tr>
              <a:tr h="370840">
                <a:tc>
                  <a:txBody>
                    <a:bodyPr/>
                    <a:lstStyle/>
                    <a:p>
                      <a:pPr algn="l" fontAlgn="ctr"/>
                      <a:r>
                        <a:rPr lang="ru-RU" sz="1200" b="0" i="0" u="none" strike="noStrike">
                          <a:solidFill>
                            <a:srgbClr val="000000"/>
                          </a:solidFill>
                          <a:effectLst/>
                          <a:latin typeface="Times New Roman"/>
                        </a:rPr>
                        <a:t>Благоустройство наиболее посещаемых муниципальных территорий</a:t>
                      </a:r>
                    </a:p>
                  </a:txBody>
                  <a:tcPr marL="9525" marR="9525" marT="9525" marB="0" anchor="ctr"/>
                </a:tc>
                <a:tc>
                  <a:txBody>
                    <a:bodyPr/>
                    <a:lstStyle/>
                    <a:p>
                      <a:pPr algn="ctr" fontAlgn="ctr"/>
                      <a:r>
                        <a:rPr lang="ru-RU" sz="1200" b="0" i="0" u="none" strike="noStrike">
                          <a:solidFill>
                            <a:srgbClr val="000000"/>
                          </a:solidFill>
                          <a:effectLst/>
                          <a:latin typeface="Times New Roman"/>
                        </a:rPr>
                        <a:t>1 256 727,28</a:t>
                      </a:r>
                    </a:p>
                  </a:txBody>
                  <a:tcPr marL="9525" marR="9525" marT="9525" marB="0" anchor="ctr"/>
                </a:tc>
                <a:tc>
                  <a:txBody>
                    <a:bodyPr/>
                    <a:lstStyle/>
                    <a:p>
                      <a:pPr algn="ctr" fontAlgn="ctr"/>
                      <a:r>
                        <a:rPr lang="ru-RU" sz="1200" b="0" i="0" u="none" strike="noStrike">
                          <a:solidFill>
                            <a:srgbClr val="000000"/>
                          </a:solidFill>
                          <a:effectLst/>
                          <a:latin typeface="Times New Roman"/>
                        </a:rPr>
                        <a:t>437 242,00</a:t>
                      </a:r>
                    </a:p>
                  </a:txBody>
                  <a:tcPr marL="9525" marR="9525" marT="9525" marB="0" anchor="ctr"/>
                </a:tc>
                <a:tc>
                  <a:txBody>
                    <a:bodyPr/>
                    <a:lstStyle/>
                    <a:p>
                      <a:pPr algn="ctr" fontAlgn="ctr"/>
                      <a:r>
                        <a:rPr lang="ru-RU" sz="1200" b="0" i="0" u="none" strike="noStrike">
                          <a:solidFill>
                            <a:srgbClr val="000000"/>
                          </a:solidFill>
                          <a:effectLst/>
                          <a:latin typeface="Times New Roman"/>
                        </a:rPr>
                        <a:t>422 370,00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Региональный проект "Формирование комфортной городской среды"</a:t>
                      </a:r>
                    </a:p>
                  </a:txBody>
                  <a:tcPr marL="9525" marR="9525" marT="9525" marB="0" anchor="ctr"/>
                </a:tc>
                <a:tc>
                  <a:txBody>
                    <a:bodyPr/>
                    <a:lstStyle/>
                    <a:p>
                      <a:pPr algn="ctr" fontAlgn="ctr"/>
                      <a:r>
                        <a:rPr lang="ru-RU" sz="1200" b="0" i="0" u="none" strike="noStrike">
                          <a:solidFill>
                            <a:srgbClr val="000000"/>
                          </a:solidFill>
                          <a:effectLst/>
                          <a:latin typeface="Times New Roman"/>
                        </a:rPr>
                        <a:t>26 201 011,72</a:t>
                      </a:r>
                    </a:p>
                  </a:txBody>
                  <a:tcPr marL="9525" marR="9525" marT="9525" marB="0" anchor="ctr"/>
                </a:tc>
                <a:tc>
                  <a:txBody>
                    <a:bodyPr/>
                    <a:lstStyle/>
                    <a:p>
                      <a:pPr algn="ctr" fontAlgn="ctr"/>
                      <a:r>
                        <a:rPr lang="ru-RU" sz="1200" b="0" i="0" u="none" strike="noStrike">
                          <a:solidFill>
                            <a:srgbClr val="000000"/>
                          </a:solidFill>
                          <a:effectLst/>
                          <a:latin typeface="Times New Roman"/>
                        </a:rPr>
                        <a:t>5 574 316,00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5 723 039,00</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417715269"/>
              </p:ext>
            </p:extLst>
          </p:nvPr>
        </p:nvGraphicFramePr>
        <p:xfrm>
          <a:off x="107504" y="1556792"/>
          <a:ext cx="8928992" cy="5249088"/>
        </p:xfrm>
        <a:graphic>
          <a:graphicData uri="http://schemas.openxmlformats.org/drawingml/2006/table">
            <a:tbl>
              <a:tblPr/>
              <a:tblGrid>
                <a:gridCol w="1511071"/>
                <a:gridCol w="984183"/>
                <a:gridCol w="3326449"/>
                <a:gridCol w="1357208"/>
                <a:gridCol w="1750081"/>
              </a:tblGrid>
              <a:tr h="1312272">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662211">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168 069,7</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165 625,2</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171 345,8</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64 500,0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74 703,0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77 400,0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962333">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  168 069,7</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165 625,2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171 345,8</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01.01.2021 -  45 803,0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45 900,0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45 950,0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312272">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92 643,9</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50 873,0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52 734,4</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3 811,6</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5 381,3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4 577,5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541129"/>
            <a:ext cx="9115792" cy="1015663"/>
          </a:xfrm>
          <a:prstGeom prst="rect">
            <a:avLst/>
          </a:prstGeom>
          <a:noFill/>
        </p:spPr>
        <p:txBody>
          <a:bodyPr wrap="square" rtlCol="0">
            <a:spAutoFit/>
          </a:bodyPr>
          <a:lstStyle/>
          <a:p>
            <a:pPr algn="just"/>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соответствии с приказом Минфина РК от 12.11.2019 года № 316 «Об утверждении перечня муниципальных образований в Республике Коми на 2020 год, распределенных в соответствии с положениями пунктов 2 - 4.1 статьи 136 Бюджетного Кодекса Российской Федерации» и пункта 3 статьи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 Бюджетного Кодекса Российской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Федерации муниципальные образования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имеют права устанавливать и исполнять расходные обязательства, не связанные с решением вопросов, отнесенных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Конституцией РФ, федеральными законами, законами субъектов РФ к полномочиям соответствующих органов местного самоуправления.</a:t>
            </a:r>
            <a:endParaRPr lang="ru-RU"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110752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2891706270"/>
              </p:ext>
            </p:extLst>
          </p:nvPr>
        </p:nvGraphicFramePr>
        <p:xfrm>
          <a:off x="217280" y="1628800"/>
          <a:ext cx="8778559" cy="4697137"/>
        </p:xfrm>
        <a:graphic>
          <a:graphicData uri="http://schemas.openxmlformats.org/drawingml/2006/table">
            <a:tbl>
              <a:tblPr/>
              <a:tblGrid>
                <a:gridCol w="3430172"/>
                <a:gridCol w="509082"/>
                <a:gridCol w="712219"/>
                <a:gridCol w="678868"/>
                <a:gridCol w="646750"/>
                <a:gridCol w="700367"/>
                <a:gridCol w="700367"/>
                <a:gridCol w="700367"/>
                <a:gridCol w="700367"/>
              </a:tblGrid>
              <a:tr h="576063">
                <a:tc gridSpan="9">
                  <a:txBody>
                    <a:bodyPr/>
                    <a:lstStyle/>
                    <a:p>
                      <a:pPr algn="ct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Муниципальная </a:t>
                      </a:r>
                      <a:r>
                        <a:rPr lang="ru-RU" sz="12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80735">
                <a:tc>
                  <a:txBody>
                    <a:bodyPr/>
                    <a:lstStyle/>
                    <a:p>
                      <a:pPr algn="ct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муниципальных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85396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78843">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207673157"/>
              </p:ext>
            </p:extLst>
          </p:nvPr>
        </p:nvGraphicFramePr>
        <p:xfrm>
          <a:off x="72009" y="908721"/>
          <a:ext cx="8964488" cy="5766344"/>
        </p:xfrm>
        <a:graphic>
          <a:graphicData uri="http://schemas.openxmlformats.org/drawingml/2006/table">
            <a:tbl>
              <a:tblPr firstRow="1" bandRow="1">
                <a:tableStyleId>{5C22544A-7EE6-4342-B048-85BDC9FD1C3A}</a:tableStyleId>
              </a:tblPr>
              <a:tblGrid>
                <a:gridCol w="5414843"/>
                <a:gridCol w="1183215"/>
                <a:gridCol w="1183215"/>
                <a:gridCol w="1183215"/>
              </a:tblGrid>
              <a:tr h="26897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56687">
                <a:tc>
                  <a:txBody>
                    <a:bodyPr/>
                    <a:lstStyle/>
                    <a:p>
                      <a:pPr algn="l" fontAlgn="ctr"/>
                      <a:r>
                        <a:rPr lang="ru-RU" sz="1200" b="1" i="0" u="none" strike="noStrike" dirty="0">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1" i="0" u="none" strike="noStrike">
                          <a:solidFill>
                            <a:srgbClr val="000000"/>
                          </a:solidFill>
                          <a:effectLst/>
                          <a:latin typeface="Times New Roman"/>
                        </a:rPr>
                        <a:t>6 356 502,41</a:t>
                      </a:r>
                    </a:p>
                  </a:txBody>
                  <a:tcPr marL="9525" marR="9525" marT="9525" marB="0" anchor="ctr"/>
                </a:tc>
                <a:tc>
                  <a:txBody>
                    <a:bodyPr/>
                    <a:lstStyle/>
                    <a:p>
                      <a:pPr algn="ctr" fontAlgn="ctr"/>
                      <a:r>
                        <a:rPr lang="ru-RU" sz="1200" b="1" i="0" u="none" strike="noStrike">
                          <a:solidFill>
                            <a:srgbClr val="000000"/>
                          </a:solidFill>
                          <a:effectLst/>
                          <a:latin typeface="Times New Roman"/>
                        </a:rPr>
                        <a:t>11 602 779,03</a:t>
                      </a:r>
                    </a:p>
                  </a:txBody>
                  <a:tcPr marL="9525" marR="9525" marT="9525" marB="0" anchor="ctr"/>
                </a:tc>
                <a:tc>
                  <a:txBody>
                    <a:bodyPr/>
                    <a:lstStyle/>
                    <a:p>
                      <a:pPr algn="ctr" fontAlgn="ctr"/>
                      <a:r>
                        <a:rPr lang="ru-RU" sz="1200" b="1" i="0" u="none" strike="noStrike" dirty="0">
                          <a:solidFill>
                            <a:srgbClr val="000000"/>
                          </a:solidFill>
                          <a:effectLst/>
                          <a:latin typeface="Times New Roman"/>
                        </a:rPr>
                        <a:t>18 888 479,03</a:t>
                      </a:r>
                    </a:p>
                  </a:txBody>
                  <a:tcPr marL="9525" marR="9525" marT="9525" marB="0" anchor="ctr"/>
                </a:tc>
              </a:tr>
              <a:tr h="256687">
                <a:tc>
                  <a:txBody>
                    <a:bodyPr/>
                    <a:lstStyle/>
                    <a:p>
                      <a:pPr algn="l" fontAlgn="t"/>
                      <a:r>
                        <a:rPr lang="ru-RU" sz="1200" b="0" i="0" u="none" strike="noStrike">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2 306 472,39</a:t>
                      </a:r>
                    </a:p>
                  </a:txBody>
                  <a:tcPr marL="9525" marR="9525" marT="9525" marB="0" anchor="ctr"/>
                </a:tc>
                <a:tc>
                  <a:txBody>
                    <a:bodyPr/>
                    <a:lstStyle/>
                    <a:p>
                      <a:pPr algn="ctr" fontAlgn="ctr"/>
                      <a:r>
                        <a:rPr lang="ru-RU" sz="1200" b="0" i="0" u="none" strike="noStrike">
                          <a:solidFill>
                            <a:srgbClr val="000000"/>
                          </a:solidFill>
                          <a:effectLst/>
                          <a:latin typeface="Times New Roman"/>
                        </a:rPr>
                        <a:t>2 130 822,13</a:t>
                      </a:r>
                    </a:p>
                  </a:txBody>
                  <a:tcPr marL="9525" marR="9525" marT="9525" marB="0" anchor="ctr"/>
                </a:tc>
                <a:tc>
                  <a:txBody>
                    <a:bodyPr/>
                    <a:lstStyle/>
                    <a:p>
                      <a:pPr algn="ctr" fontAlgn="ctr"/>
                      <a:r>
                        <a:rPr lang="ru-RU" sz="1200" b="0" i="0" u="none" strike="noStrike">
                          <a:solidFill>
                            <a:srgbClr val="000000"/>
                          </a:solidFill>
                          <a:effectLst/>
                          <a:latin typeface="Times New Roman"/>
                        </a:rPr>
                        <a:t>2 130 822,13</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a:solidFill>
                            <a:srgbClr val="000000"/>
                          </a:solidFill>
                          <a:effectLst/>
                          <a:latin typeface="Times New Roman"/>
                        </a:rPr>
                        <a:t>262 986,72</a:t>
                      </a:r>
                    </a:p>
                  </a:txBody>
                  <a:tcPr marL="9525" marR="9525" marT="9525" marB="0" anchor="ctr"/>
                </a:tc>
                <a:tc>
                  <a:txBody>
                    <a:bodyPr/>
                    <a:lstStyle/>
                    <a:p>
                      <a:pPr algn="ctr" fontAlgn="ctr"/>
                      <a:r>
                        <a:rPr lang="ru-RU" sz="1200" b="0" i="0" u="none" strike="noStrike">
                          <a:solidFill>
                            <a:srgbClr val="000000"/>
                          </a:solidFill>
                          <a:effectLst/>
                          <a:latin typeface="Times New Roman"/>
                        </a:rPr>
                        <a:t>269 056,90</a:t>
                      </a:r>
                    </a:p>
                  </a:txBody>
                  <a:tcPr marL="9525" marR="9525" marT="9525" marB="0" anchor="ctr"/>
                </a:tc>
                <a:tc>
                  <a:txBody>
                    <a:bodyPr/>
                    <a:lstStyle/>
                    <a:p>
                      <a:pPr algn="ctr" fontAlgn="ctr"/>
                      <a:r>
                        <a:rPr lang="ru-RU" sz="1200" b="0" i="0" u="none" strike="noStrike">
                          <a:solidFill>
                            <a:srgbClr val="000000"/>
                          </a:solidFill>
                          <a:effectLst/>
                          <a:latin typeface="Times New Roman"/>
                        </a:rPr>
                        <a:t>269 056,90</a:t>
                      </a:r>
                    </a:p>
                  </a:txBody>
                  <a:tcPr marL="9525" marR="9525" marT="9525" marB="0" anchor="ctr"/>
                </a:tc>
              </a:tr>
              <a:tr h="382453">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650 000,00</a:t>
                      </a:r>
                    </a:p>
                  </a:txBody>
                  <a:tcPr marL="9525" marR="9525" marT="9525" marB="0" anchor="ctr"/>
                </a:tc>
                <a:tc>
                  <a:txBody>
                    <a:bodyPr/>
                    <a:lstStyle/>
                    <a:p>
                      <a:pPr algn="ctr" fontAlgn="ctr"/>
                      <a:r>
                        <a:rPr lang="ru-RU" sz="1200" b="0" i="0" u="none" strike="noStrike">
                          <a:solidFill>
                            <a:srgbClr val="000000"/>
                          </a:solidFill>
                          <a:effectLst/>
                          <a:latin typeface="Times New Roman"/>
                        </a:rPr>
                        <a:t>650 000,00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427812">
                <a:tc>
                  <a:txBody>
                    <a:bodyPr/>
                    <a:lstStyle/>
                    <a:p>
                      <a:pPr algn="l" fontAlgn="t"/>
                      <a:r>
                        <a:rPr lang="ru-RU" sz="1200" b="0" i="0" u="none" strike="noStrike">
                          <a:solidFill>
                            <a:srgbClr val="000000"/>
                          </a:solidFill>
                          <a:effectLst/>
                          <a:latin typeface="Times New Roman"/>
                        </a:rPr>
                        <a:t>Подготовка и проведение выборов депутатов Совета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1 000 000,00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09461">
                <a:tc>
                  <a:txBody>
                    <a:bodyPr/>
                    <a:lstStyle/>
                    <a:p>
                      <a:pPr algn="l" fontAlgn="t"/>
                      <a:r>
                        <a:rPr lang="ru-RU" sz="1200" b="0" i="0" u="none" strike="noStrike">
                          <a:solidFill>
                            <a:srgbClr val="000000"/>
                          </a:solidFill>
                          <a:effectLst/>
                          <a:latin typeface="Times New Roman"/>
                        </a:rPr>
                        <a:t>Субвенции на осуществление полномочий по первичному воинскому учету на территориях, где отсутствуют военные комиссариаты</a:t>
                      </a:r>
                    </a:p>
                  </a:txBody>
                  <a:tcPr marL="9525" marR="9525" marT="9525" marB="0"/>
                </a:tc>
                <a:tc>
                  <a:txBody>
                    <a:bodyPr/>
                    <a:lstStyle/>
                    <a:p>
                      <a:pPr algn="ctr" fontAlgn="ctr"/>
                      <a:r>
                        <a:rPr lang="ru-RU" sz="1200" b="0" i="0" u="none" strike="noStrike">
                          <a:solidFill>
                            <a:srgbClr val="000000"/>
                          </a:solidFill>
                          <a:effectLst/>
                          <a:latin typeface="Times New Roman"/>
                        </a:rPr>
                        <a:t>1 527 500,00</a:t>
                      </a:r>
                    </a:p>
                  </a:txBody>
                  <a:tcPr marL="9525" marR="9525" marT="9525" marB="0" anchor="ctr"/>
                </a:tc>
                <a:tc>
                  <a:txBody>
                    <a:bodyPr/>
                    <a:lstStyle/>
                    <a:p>
                      <a:pPr algn="ctr" fontAlgn="ctr"/>
                      <a:r>
                        <a:rPr lang="ru-RU" sz="1200" b="0" i="0" u="none" strike="noStrike">
                          <a:solidFill>
                            <a:srgbClr val="000000"/>
                          </a:solidFill>
                          <a:effectLst/>
                          <a:latin typeface="Times New Roman"/>
                        </a:rPr>
                        <a:t>1 462 200,00</a:t>
                      </a:r>
                    </a:p>
                  </a:txBody>
                  <a:tcPr marL="9525" marR="9525" marT="9525" marB="0" anchor="ctr"/>
                </a:tc>
                <a:tc>
                  <a:txBody>
                    <a:bodyPr/>
                    <a:lstStyle/>
                    <a:p>
                      <a:pPr algn="ctr" fontAlgn="ctr"/>
                      <a:r>
                        <a:rPr lang="ru-RU" sz="1200" b="0" i="0" u="none" strike="noStrike">
                          <a:solidFill>
                            <a:srgbClr val="000000"/>
                          </a:solidFill>
                          <a:effectLst/>
                          <a:latin typeface="Times New Roman"/>
                        </a:rPr>
                        <a:t>1 487 300,00</a:t>
                      </a:r>
                    </a:p>
                  </a:txBody>
                  <a:tcPr marL="9525" marR="9525" marT="9525" marB="0" anchor="ctr"/>
                </a:tc>
              </a:tr>
              <a:tr h="697334">
                <a:tc>
                  <a:txBody>
                    <a:bodyPr/>
                    <a:lstStyle/>
                    <a:p>
                      <a:pPr algn="l" fontAlgn="t"/>
                      <a:r>
                        <a:rPr lang="ru-RU" sz="1200" b="0" i="0" u="none" strike="noStrike">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a:solidFill>
                            <a:srgbClr val="000000"/>
                          </a:solidFill>
                          <a:effectLst/>
                          <a:latin typeface="Times New Roman"/>
                        </a:rPr>
                        <a:t>16 600,00</a:t>
                      </a:r>
                    </a:p>
                  </a:txBody>
                  <a:tcPr marL="9525" marR="9525" marT="9525" marB="0" anchor="ctr"/>
                </a:tc>
                <a:tc>
                  <a:txBody>
                    <a:bodyPr/>
                    <a:lstStyle/>
                    <a:p>
                      <a:pPr algn="ctr" fontAlgn="ctr"/>
                      <a:r>
                        <a:rPr lang="ru-RU" sz="1200" b="0" i="0" u="none" strike="noStrike">
                          <a:solidFill>
                            <a:srgbClr val="000000"/>
                          </a:solidFill>
                          <a:effectLst/>
                          <a:latin typeface="Times New Roman"/>
                        </a:rPr>
                        <a:t>4 700,00</a:t>
                      </a:r>
                    </a:p>
                  </a:txBody>
                  <a:tcPr marL="9525" marR="9525" marT="9525" marB="0" anchor="ctr"/>
                </a:tc>
                <a:tc>
                  <a:txBody>
                    <a:bodyPr/>
                    <a:lstStyle/>
                    <a:p>
                      <a:pPr algn="ctr" fontAlgn="ctr"/>
                      <a:r>
                        <a:rPr lang="ru-RU" sz="1200" b="0" i="0" u="none" strike="noStrike">
                          <a:solidFill>
                            <a:srgbClr val="000000"/>
                          </a:solidFill>
                          <a:effectLst/>
                          <a:latin typeface="Times New Roman"/>
                        </a:rPr>
                        <a:t>26 600,00</a:t>
                      </a:r>
                    </a:p>
                  </a:txBody>
                  <a:tcPr marL="9525" marR="9525" marT="9525" marB="0" anchor="ctr"/>
                </a:tc>
              </a:tr>
              <a:tr h="444565">
                <a:tc>
                  <a:txBody>
                    <a:bodyPr/>
                    <a:lstStyle/>
                    <a:p>
                      <a:pPr algn="l" fontAlgn="t"/>
                      <a:r>
                        <a:rPr lang="ru-RU" sz="1200" b="0" i="0" u="none" strike="noStrike">
                          <a:solidFill>
                            <a:srgbClr val="000000"/>
                          </a:solidFill>
                          <a:effectLst/>
                          <a:latin typeface="Times New Roman"/>
                        </a:rPr>
                        <a:t>Проведение Всероссийской переписи населения 2020 года</a:t>
                      </a:r>
                    </a:p>
                  </a:txBody>
                  <a:tcPr marL="9525" marR="9525" marT="9525" marB="0"/>
                </a:tc>
                <a:tc>
                  <a:txBody>
                    <a:bodyPr/>
                    <a:lstStyle/>
                    <a:p>
                      <a:pPr algn="ctr" fontAlgn="ctr"/>
                      <a:r>
                        <a:rPr lang="ru-RU" sz="1200" b="0" i="0" u="none" strike="noStrike">
                          <a:solidFill>
                            <a:srgbClr val="000000"/>
                          </a:solidFill>
                          <a:effectLst/>
                          <a:latin typeface="Times New Roman"/>
                        </a:rPr>
                        <a:t>369 443,30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853683">
                <a:tc>
                  <a:txBody>
                    <a:bodyPr/>
                    <a:lstStyle/>
                    <a:p>
                      <a:pPr algn="l" fontAlgn="t"/>
                      <a:r>
                        <a:rPr lang="ru-RU" sz="1200" b="0" i="0" u="none" strike="noStrike">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a:solidFill>
                            <a:srgbClr val="000000"/>
                          </a:solidFill>
                          <a:effectLst/>
                          <a:latin typeface="Times New Roman"/>
                        </a:rPr>
                        <a:t>23 500,00</a:t>
                      </a:r>
                    </a:p>
                  </a:txBody>
                  <a:tcPr marL="9525" marR="9525" marT="9525" marB="0" anchor="ctr"/>
                </a:tc>
                <a:tc>
                  <a:txBody>
                    <a:bodyPr/>
                    <a:lstStyle/>
                    <a:p>
                      <a:pPr algn="ctr" fontAlgn="ctr"/>
                      <a:r>
                        <a:rPr lang="ru-RU" sz="1200" b="0" i="0" u="none" strike="noStrike">
                          <a:solidFill>
                            <a:srgbClr val="000000"/>
                          </a:solidFill>
                          <a:effectLst/>
                          <a:latin typeface="Times New Roman"/>
                        </a:rPr>
                        <a:t>24 000,00</a:t>
                      </a:r>
                    </a:p>
                  </a:txBody>
                  <a:tcPr marL="9525" marR="9525" marT="9525" marB="0" anchor="ctr"/>
                </a:tc>
                <a:tc>
                  <a:txBody>
                    <a:bodyPr/>
                    <a:lstStyle/>
                    <a:p>
                      <a:pPr algn="ctr" fontAlgn="ctr"/>
                      <a:r>
                        <a:rPr lang="ru-RU" sz="1200" b="0" i="0" u="none" strike="noStrike">
                          <a:solidFill>
                            <a:srgbClr val="000000"/>
                          </a:solidFill>
                          <a:effectLst/>
                          <a:latin typeface="Times New Roman"/>
                        </a:rPr>
                        <a:t>24 700,00</a:t>
                      </a:r>
                    </a:p>
                  </a:txBody>
                  <a:tcPr marL="9525" marR="9525" marT="9525" marB="0" anchor="ctr"/>
                </a:tc>
              </a:tr>
              <a:tr h="537487">
                <a:tc>
                  <a:txBody>
                    <a:bodyPr/>
                    <a:lstStyle/>
                    <a:p>
                      <a:pPr algn="l"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6 812 000,00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14 050 000,00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109042601"/>
              </p:ext>
            </p:extLst>
          </p:nvPr>
        </p:nvGraphicFramePr>
        <p:xfrm>
          <a:off x="91080" y="1270080"/>
          <a:ext cx="9003600" cy="2485800"/>
        </p:xfrm>
        <a:graphic>
          <a:graphicData uri="http://schemas.openxmlformats.org/drawingml/2006/table">
            <a:tbl>
              <a:tblPr/>
              <a:tblGrid>
                <a:gridCol w="4861020"/>
                <a:gridCol w="814117"/>
                <a:gridCol w="919326"/>
                <a:gridCol w="855329"/>
                <a:gridCol w="776904"/>
                <a:gridCol w="77690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a:solidFill>
                            <a:srgbClr val="000000"/>
                          </a:solidFill>
                          <a:effectLst/>
                          <a:latin typeface="Times New Roman"/>
                        </a:rPr>
                        <a:t>148 </a:t>
                      </a:r>
                      <a:r>
                        <a:rPr lang="ru-RU" sz="1200" b="0" i="0" u="none" strike="noStrike" dirty="0" smtClean="0">
                          <a:solidFill>
                            <a:srgbClr val="000000"/>
                          </a:solidFill>
                          <a:effectLst/>
                          <a:latin typeface="Times New Roman"/>
                        </a:rPr>
                        <a:t>991,4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160,6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24 </a:t>
                      </a:r>
                      <a:r>
                        <a:rPr lang="ru-RU" sz="1200" b="0" strike="noStrike" spc="-1" dirty="0" smtClean="0">
                          <a:latin typeface="Times New Roman" panose="02020603050405020304" pitchFamily="18" charset="0"/>
                          <a:cs typeface="Times New Roman" panose="02020603050405020304" pitchFamily="18" charset="0"/>
                        </a:rPr>
                        <a:t>360,4</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173 </a:t>
                      </a:r>
                      <a:r>
                        <a:rPr lang="ru-RU" sz="1200" b="1" strike="noStrike" spc="-1" dirty="0" smtClean="0">
                          <a:latin typeface="Times New Roman" panose="02020603050405020304" pitchFamily="18" charset="0"/>
                          <a:cs typeface="Times New Roman" panose="02020603050405020304" pitchFamily="18" charset="0"/>
                        </a:rPr>
                        <a:t>512,4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150,7</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802781082"/>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2020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978115280"/>
              </p:ext>
            </p:extLst>
          </p:nvPr>
        </p:nvGraphicFramePr>
        <p:xfrm>
          <a:off x="107504" y="908720"/>
          <a:ext cx="8856984" cy="2723790"/>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869 639 834,69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597 887 074,91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621 968 113,95</a:t>
                      </a:r>
                    </a:p>
                  </a:txBody>
                  <a:tcPr marL="9525" marR="9525" marT="9525" marB="0" anchor="ct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2 569 459,11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2 399 879,03</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2 399 879,03</a:t>
                      </a:r>
                    </a:p>
                  </a:txBody>
                  <a:tcPr marL="9525" marR="9525" marT="9525" marB="0" anchor="ctr">
                    <a:cell3D prstMaterial="dkEdge">
                      <a:bevel w="50800" prst="hardEdge"/>
                      <a:lightRig rig="flood" dir="t"/>
                    </a:cell3D>
                  </a:tcP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379 121 650,06</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260 479 938,59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264 505 495,44</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473 699 063,69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314 648 140,19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327 826 944,35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14 199 661,83</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20 309 117,10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27 185 795,13</a:t>
                      </a:r>
                    </a:p>
                  </a:txBody>
                  <a:tcPr marL="9525" marR="9525" marT="9525" marB="0" anchor="ctr">
                    <a:cell3D prstMaterial="dkEdge">
                      <a:bevel w="50800" prst="hardEdge"/>
                      <a:lightRig rig="flood" dir="t"/>
                    </a:cell3D>
                  </a:tcPr>
                </a:tc>
              </a:tr>
            </a:tbl>
          </a:graphicData>
        </a:graphic>
      </p:graphicFrame>
      <p:graphicFrame>
        <p:nvGraphicFramePr>
          <p:cNvPr id="8" name="Объект 1"/>
          <p:cNvGraphicFramePr>
            <a:graphicFrameLocks/>
          </p:cNvGraphicFramePr>
          <p:nvPr>
            <p:extLst>
              <p:ext uri="{D42A27DB-BD31-4B8C-83A1-F6EECF244321}">
                <p14:modId xmlns:p14="http://schemas.microsoft.com/office/powerpoint/2010/main" val="1870746842"/>
              </p:ext>
            </p:extLst>
          </p:nvPr>
        </p:nvGraphicFramePr>
        <p:xfrm>
          <a:off x="83864" y="4005064"/>
          <a:ext cx="9060136" cy="285293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4281570414"/>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942074543"/>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3176078075"/>
              </p:ext>
            </p:extLst>
          </p:nvPr>
        </p:nvGraphicFramePr>
        <p:xfrm>
          <a:off x="3419872" y="1652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358911298"/>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2403513248"/>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34031640"/>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2019 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2019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15</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46639273"/>
              </p:ext>
            </p:extLst>
          </p:nvPr>
        </p:nvGraphicFramePr>
        <p:xfrm>
          <a:off x="107502" y="836712"/>
          <a:ext cx="8928996" cy="5626043"/>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51134">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5113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Объект культуры - культурный объект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п.Лемты</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п. </a:t>
                      </a:r>
                      <a:r>
                        <a:rPr lang="ru-RU" sz="1200" dirty="0" err="1" smtClean="0">
                          <a:solidFill>
                            <a:schemeClr val="tx1"/>
                          </a:solidFill>
                          <a:effectLst/>
                          <a:latin typeface="Times New Roman" panose="02020603050405020304" pitchFamily="18" charset="0"/>
                          <a:cs typeface="Times New Roman" panose="02020603050405020304" pitchFamily="18" charset="0"/>
                        </a:rPr>
                        <a:t>Лемты</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340,10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216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a:rPr>
                        <a:t>Ремонт улично-дорожной сети г. Вуктыл   в районе  Т-образного перекрестка ул. Коммунистической и ул. Пионерской</a:t>
                      </a:r>
                      <a:endParaRPr lang="ru-RU" sz="1200" b="0" i="0" u="none" strike="noStrike" dirty="0">
                        <a:solidFill>
                          <a:schemeClr val="tx1"/>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584,70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29,10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Ремонт фасада  МБДОУ «Детский сад Сказка» г.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677,80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59605">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11,10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80657">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a:rPr>
                        <a:t>Отсыпка и планировка </a:t>
                      </a:r>
                      <a:r>
                        <a:rPr lang="ru-RU" sz="1200" b="0" i="0" u="none" strike="noStrike" dirty="0" err="1" smtClean="0">
                          <a:solidFill>
                            <a:schemeClr val="tx1"/>
                          </a:solidFill>
                          <a:effectLst/>
                          <a:latin typeface="Times New Roman"/>
                        </a:rPr>
                        <a:t>внутрипоселковых</a:t>
                      </a:r>
                      <a:r>
                        <a:rPr lang="ru-RU" sz="1200" b="0" i="0" u="none" strike="noStrike" dirty="0" smtClean="0">
                          <a:solidFill>
                            <a:schemeClr val="tx1"/>
                          </a:solidFill>
                          <a:effectLst/>
                          <a:latin typeface="Times New Roman"/>
                        </a:rPr>
                        <a:t> дорог с. Подчерье</a:t>
                      </a:r>
                      <a:endParaRPr lang="ru-RU" sz="1200" b="0" i="0" u="none" strike="noStrike" dirty="0">
                        <a:solidFill>
                          <a:schemeClr val="tx1"/>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a:rPr>
                        <a:t>с. Подчерье</a:t>
                      </a:r>
                      <a:endParaRPr lang="ru-RU" sz="1200" b="0" i="0" u="none" strike="noStrike" dirty="0">
                        <a:solidFill>
                          <a:schemeClr val="tx1"/>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561,80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Ремонт пожарного депо в п.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Усть</a:t>
                      </a: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Соплеск</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 </a:t>
                      </a:r>
                      <a:r>
                        <a:rPr lang="ru-RU" sz="1200" b="0" i="0" u="none" strike="noStrike" dirty="0" err="1" smtClean="0">
                          <a:solidFill>
                            <a:schemeClr val="tx1"/>
                          </a:solidFill>
                          <a:effectLst/>
                          <a:latin typeface="Times New Roman"/>
                        </a:rPr>
                        <a:t>Усть</a:t>
                      </a:r>
                      <a:r>
                        <a:rPr lang="ru-RU" sz="1200" b="0" i="0" u="none" strike="noStrike" dirty="0" smtClean="0">
                          <a:solidFill>
                            <a:schemeClr val="tx1"/>
                          </a:solidFill>
                          <a:effectLst/>
                          <a:latin typeface="Times New Roman"/>
                        </a:rPr>
                        <a:t>- </a:t>
                      </a:r>
                      <a:r>
                        <a:rPr lang="ru-RU" sz="1200" b="0" i="0" u="none" strike="noStrike" dirty="0" err="1" smtClean="0">
                          <a:solidFill>
                            <a:schemeClr val="tx1"/>
                          </a:solidFill>
                          <a:effectLst/>
                          <a:latin typeface="Times New Roman"/>
                        </a:rPr>
                        <a:t>Соплеск</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670,70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70131">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4,00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Приобретение техники для доставки товаров в период отсутствия автотранспортного сообщения</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2 200,00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220,00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1 180,00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7</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Приобретение оборудования для создания рыбохозяйственного комплекса</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95533">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8</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Приобретение оборудования для сбора, приемки, измельчению и прессованию пластика, картона на втор сырье</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rowSpan="2" gridSpan="3">
                  <a:txBody>
                    <a:bodyPr/>
                    <a:lstStyle/>
                    <a:p>
                      <a:pPr algn="r" fontAlgn="t"/>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Итого</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59055" marR="68580" marT="0" marB="0">
                    <a:solidFill>
                      <a:schemeClr val="accent1">
                        <a:lumMod val="40000"/>
                        <a:lumOff val="60000"/>
                      </a:schemeClr>
                    </a:solidFill>
                  </a:tcPr>
                </a:tc>
                <a:tc rowSpan="2" hMerge="1">
                  <a:txBody>
                    <a:bodyPr/>
                    <a:lstStyle/>
                    <a:p>
                      <a:pPr algn="r" fontAlgn="t"/>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h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7 335,10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gridSpan="3" v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vMerge="1">
                  <a:txBody>
                    <a:bodyPr/>
                    <a:lstStyle/>
                    <a:p>
                      <a:pPr algn="r" fontAlgn="t"/>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hMerge="1" v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4 900,00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728,00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1 707,10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на 2020 год, тыс.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spTree>
    <p:extLst>
      <p:ext uri="{BB962C8B-B14F-4D97-AF65-F5344CB8AC3E}">
        <p14:creationId xmlns:p14="http://schemas.microsoft.com/office/powerpoint/2010/main" val="288760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2807659864"/>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26 622,9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16 562,5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17 134,5</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25 118,9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97,0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26 089,2</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17 936,6</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18 659,0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850,0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850,0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6 808,2</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14 048,1</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6 812,0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2019 - 2020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1153261212"/>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1024266965"/>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071127"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+ 1 979,93</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3520248656"/>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787949090"/>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1107996"/>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«Ямочный ремонт автомобильных дорог общего пользования местного значения «Пост ДПС – Нефтебаза» на участке км.0+700-км 1+300»; «Ямочный ремонт автомобильных дорог общего пользования местного значения «Пост ДПС – Нефтебаза» на участке км.1+400-км 2+000»:</a:t>
            </a:r>
          </a:p>
        </p:txBody>
      </p:sp>
      <p:pic>
        <p:nvPicPr>
          <p:cNvPr id="1030" name="Picture 6" descr="http://vuktyl.com/images/smart_thumbs/wDBvAN6pFQ4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3284984"/>
            <a:ext cx="3422154" cy="34221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«Восстановление подъездного пути </a:t>
            </a:r>
            <a:endParaRPr lang="ru-RU" sz="1100" b="1" dirty="0" smtClean="0">
              <a:latin typeface="Times New Roman" panose="02020603050405020304" pitchFamily="18" charset="0"/>
              <a:cs typeface="Times New Roman" panose="02020603050405020304" pitchFamily="18" charset="0"/>
            </a:endParaRPr>
          </a:p>
          <a:p>
            <a:pPr algn="ctr"/>
            <a:r>
              <a:rPr lang="ru-RU" sz="1100" b="1" dirty="0" smtClean="0">
                <a:latin typeface="Times New Roman" panose="02020603050405020304" pitchFamily="18" charset="0"/>
                <a:cs typeface="Times New Roman" panose="02020603050405020304" pitchFamily="18" charset="0"/>
              </a:rPr>
              <a:t>к </a:t>
            </a:r>
            <a:r>
              <a:rPr lang="ru-RU" sz="1100" b="1" dirty="0">
                <a:latin typeface="Times New Roman" panose="02020603050405020304" pitchFamily="18" charset="0"/>
                <a:cs typeface="Times New Roman" panose="02020603050405020304" pitchFamily="18" charset="0"/>
              </a:rPr>
              <a:t>реке в п. Лемтыбож»:</a:t>
            </a:r>
          </a:p>
        </p:txBody>
      </p:sp>
      <p:pic>
        <p:nvPicPr>
          <p:cNvPr id="1032" name="Picture 8" descr="http://vuktyl.com/images/smart_thumbs/rB7NypKdYe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068960"/>
            <a:ext cx="3456885" cy="34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19825645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0" y="2132112"/>
            <a:ext cx="284380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помещений МБУК «</a:t>
            </a:r>
            <a:r>
              <a:rPr lang="ru-RU" sz="1100" b="1" dirty="0" err="1">
                <a:latin typeface="Times New Roman" panose="02020603050405020304" pitchFamily="18" charset="0"/>
                <a:cs typeface="Times New Roman" panose="02020603050405020304" pitchFamily="18" charset="0"/>
              </a:rPr>
              <a:t>Вуктыльская</a:t>
            </a:r>
            <a:r>
              <a:rPr lang="ru-RU" sz="1100" b="1" dirty="0">
                <a:latin typeface="Times New Roman" panose="02020603050405020304" pitchFamily="18" charset="0"/>
                <a:cs typeface="Times New Roman" panose="02020603050405020304" pitchFamily="18" charset="0"/>
              </a:rPr>
              <a:t> центральная библиотека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940152" y="2132112"/>
            <a:ext cx="2959322"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«Обустройство площадки для проведения </a:t>
            </a:r>
            <a:r>
              <a:rPr lang="ru-RU" sz="1100" b="1" dirty="0" err="1">
                <a:latin typeface="Times New Roman" panose="02020603050405020304" pitchFamily="18" charset="0"/>
                <a:cs typeface="Times New Roman" panose="02020603050405020304" pitchFamily="18" charset="0"/>
              </a:rPr>
              <a:t>этнопраздника</a:t>
            </a:r>
            <a:r>
              <a:rPr lang="ru-RU" sz="1100" b="1" dirty="0">
                <a:latin typeface="Times New Roman" panose="02020603050405020304" pitchFamily="18" charset="0"/>
                <a:cs typeface="Times New Roman" panose="02020603050405020304" pitchFamily="18" charset="0"/>
              </a:rPr>
              <a:t> «Обряды народов Республики Коми» в с.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0" name="Picture 2" descr="http://vuktyl.com/images/smart_thumbs/9RJ-gsrIgzU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66" y="2557963"/>
            <a:ext cx="2412268" cy="1811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uktyl.com/images/smart_thumbs/d9775ke5eIo_thumb_medium450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36" y="4395409"/>
            <a:ext cx="1620136" cy="2314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uktyl.com/images/smart_thumbs/3vU9H47ZrKY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664" y="2996953"/>
            <a:ext cx="2880319" cy="288031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144664" y="2132112"/>
            <a:ext cx="255805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модульного банного комплекса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14" name="Picture 2" descr="http://vuktyl.com/images/smart_thumbs/x-CaLD3kRXs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1577" y="2590979"/>
            <a:ext cx="2484232" cy="2333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uktyl.com/images/smart_thumbs/LxdM3DKPu6Q_thumb_medium450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4581" y="4983581"/>
            <a:ext cx="1818224" cy="17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232594114"/>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261610"/>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«Благоустройство кладбища п. Кырта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769441"/>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Развитие технической направленности в системе дополнительного образования на базе МБОУДО «Центр внешкольной работы» г. Вуктыл. Робототехника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3074" name="Picture 2" descr="http://vuktyl.com/images/smart_thumbs/T7wtOU197wI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612" y="2531097"/>
            <a:ext cx="2318097" cy="1895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uktyl.com/images/smart_thumbs/Kky40NgBvXo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49" y="4653136"/>
            <a:ext cx="31178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vuktyl.com/images/smart_thumbs/cE6Unj9KYSA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803698"/>
            <a:ext cx="2950840" cy="20459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uktyl.com/images/smart_thumbs/9cvPxZc0CYg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654" y="4909061"/>
            <a:ext cx="286250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544910087"/>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сооружения (уличная сценическая площадка) муниципального бюджетного учреждения «Клубно-спортивный комплекс»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Приобретение </a:t>
            </a:r>
            <a:r>
              <a:rPr lang="ru-RU" sz="1100" b="1" dirty="0" err="1">
                <a:latin typeface="Times New Roman" panose="02020603050405020304" pitchFamily="18" charset="0"/>
                <a:cs typeface="Times New Roman" panose="02020603050405020304" pitchFamily="18" charset="0"/>
              </a:rPr>
              <a:t>гидроманипулятора</a:t>
            </a:r>
            <a:r>
              <a:rPr lang="ru-RU" sz="1100" b="1" dirty="0">
                <a:latin typeface="Times New Roman" panose="02020603050405020304" pitchFamily="18" charset="0"/>
                <a:cs typeface="Times New Roman" panose="02020603050405020304" pitchFamily="18" charset="0"/>
              </a:rPr>
              <a:t> для автоматизации погрузки и разгрузки леса </a:t>
            </a:r>
            <a:r>
              <a:rPr lang="ru-RU" sz="1100" b="1" dirty="0" err="1">
                <a:latin typeface="Times New Roman" panose="02020603050405020304" pitchFamily="18" charset="0"/>
                <a:cs typeface="Times New Roman" panose="02020603050405020304" pitchFamily="18" charset="0"/>
              </a:rPr>
              <a:t>г.Вуктыл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4098" name="Picture 2" descr="http://vuktyl.com/images/smart_thumbs/gu_pt398km8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72" y="2871636"/>
            <a:ext cx="2066113" cy="1616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vuktyl.com/images/smart_thumbs/6tcgh8J-EM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74" y="4581128"/>
            <a:ext cx="2715907"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uktyl.com/images/smart_thumbs/5rY3bMc8HHo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04" y="2573609"/>
            <a:ext cx="4286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330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46346</TotalTime>
  <Words>14898</Words>
  <Application>Microsoft Office PowerPoint</Application>
  <PresentationFormat>Экран (4:3)</PresentationFormat>
  <Paragraphs>3661</Paragraphs>
  <Slides>95</Slides>
  <Notes>88</Notes>
  <HiddenSlides>0</HiddenSlides>
  <MMClips>0</MMClips>
  <ScaleCrop>false</ScaleCrop>
  <HeadingPairs>
    <vt:vector size="4" baseType="variant">
      <vt:variant>
        <vt:lpstr>Тема</vt:lpstr>
      </vt:variant>
      <vt:variant>
        <vt:i4>1</vt:i4>
      </vt:variant>
      <vt:variant>
        <vt:lpstr>Заголовки слайдов</vt:lpstr>
      </vt:variant>
      <vt:variant>
        <vt:i4>95</vt:i4>
      </vt:variant>
    </vt:vector>
  </HeadingPairs>
  <TitlesOfParts>
    <vt:vector size="96"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2369</cp:revision>
  <cp:lastPrinted>2020-03-04T05:40:49Z</cp:lastPrinted>
  <dcterms:created xsi:type="dcterms:W3CDTF">2009-09-22T13:30:24Z</dcterms:created>
  <dcterms:modified xsi:type="dcterms:W3CDTF">2020-10-28T08:47:17Z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